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6" r:id="rId1"/>
    <p:sldMasterId id="2147483682" r:id="rId2"/>
    <p:sldMasterId id="2147483695" r:id="rId3"/>
  </p:sldMasterIdLst>
  <p:notesMasterIdLst>
    <p:notesMasterId r:id="rId61"/>
  </p:notesMasterIdLst>
  <p:handoutMasterIdLst>
    <p:handoutMasterId r:id="rId62"/>
  </p:handoutMasterIdLst>
  <p:sldIdLst>
    <p:sldId id="430" r:id="rId4"/>
    <p:sldId id="486" r:id="rId5"/>
    <p:sldId id="518" r:id="rId6"/>
    <p:sldId id="487" r:id="rId7"/>
    <p:sldId id="488" r:id="rId8"/>
    <p:sldId id="489" r:id="rId9"/>
    <p:sldId id="490" r:id="rId10"/>
    <p:sldId id="491" r:id="rId11"/>
    <p:sldId id="492" r:id="rId12"/>
    <p:sldId id="493" r:id="rId13"/>
    <p:sldId id="494" r:id="rId14"/>
    <p:sldId id="495" r:id="rId15"/>
    <p:sldId id="496" r:id="rId16"/>
    <p:sldId id="497" r:id="rId17"/>
    <p:sldId id="485" r:id="rId18"/>
    <p:sldId id="466" r:id="rId19"/>
    <p:sldId id="467" r:id="rId20"/>
    <p:sldId id="469" r:id="rId21"/>
    <p:sldId id="470" r:id="rId22"/>
    <p:sldId id="471" r:id="rId23"/>
    <p:sldId id="472" r:id="rId24"/>
    <p:sldId id="473" r:id="rId25"/>
    <p:sldId id="474" r:id="rId26"/>
    <p:sldId id="475" r:id="rId27"/>
    <p:sldId id="476" r:id="rId28"/>
    <p:sldId id="478" r:id="rId29"/>
    <p:sldId id="480" r:id="rId30"/>
    <p:sldId id="481" r:id="rId31"/>
    <p:sldId id="482" r:id="rId32"/>
    <p:sldId id="483" r:id="rId33"/>
    <p:sldId id="498" r:id="rId34"/>
    <p:sldId id="484" r:id="rId35"/>
    <p:sldId id="499" r:id="rId36"/>
    <p:sldId id="500" r:id="rId37"/>
    <p:sldId id="501" r:id="rId38"/>
    <p:sldId id="502" r:id="rId39"/>
    <p:sldId id="503" r:id="rId40"/>
    <p:sldId id="504" r:id="rId41"/>
    <p:sldId id="505" r:id="rId42"/>
    <p:sldId id="506" r:id="rId43"/>
    <p:sldId id="507" r:id="rId44"/>
    <p:sldId id="520" r:id="rId45"/>
    <p:sldId id="508" r:id="rId46"/>
    <p:sldId id="510" r:id="rId47"/>
    <p:sldId id="511" r:id="rId48"/>
    <p:sldId id="512" r:id="rId49"/>
    <p:sldId id="513" r:id="rId50"/>
    <p:sldId id="514" r:id="rId51"/>
    <p:sldId id="515" r:id="rId52"/>
    <p:sldId id="516" r:id="rId53"/>
    <p:sldId id="517" r:id="rId54"/>
    <p:sldId id="521" r:id="rId55"/>
    <p:sldId id="523" r:id="rId56"/>
    <p:sldId id="524" r:id="rId57"/>
    <p:sldId id="525" r:id="rId58"/>
    <p:sldId id="526" r:id="rId59"/>
    <p:sldId id="527" r:id="rId60"/>
  </p:sldIdLst>
  <p:sldSz cx="9144000" cy="6858000" type="screen4x3"/>
  <p:notesSz cx="7315200" cy="9601200"/>
  <p:embeddedFontLst>
    <p:embeddedFont>
      <p:font typeface="cmsy10" pitchFamily="34" charset="0"/>
      <p:regular r:id="rId63"/>
    </p:embeddedFont>
    <p:embeddedFont>
      <p:font typeface="Arial Narrow" pitchFamily="34" charset="0"/>
      <p:regular r:id="rId64"/>
      <p:bold r:id="rId65"/>
      <p:italic r:id="rId66"/>
      <p:boldItalic r:id="rId67"/>
    </p:embeddedFont>
  </p:embeddedFontLst>
  <p:custDataLst>
    <p:tags r:id="rId68"/>
  </p:custDataLst>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7E39"/>
    <a:srgbClr val="99FF99"/>
    <a:srgbClr val="0000FF"/>
    <a:srgbClr val="66FFFF"/>
    <a:srgbClr val="C0C0C0"/>
    <a:srgbClr val="B2B2B2"/>
    <a:srgbClr val="9CBC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4" autoAdjust="0"/>
    <p:restoredTop sz="87887" autoAdjust="0"/>
  </p:normalViewPr>
  <p:slideViewPr>
    <p:cSldViewPr>
      <p:cViewPr varScale="1">
        <p:scale>
          <a:sx n="72" d="100"/>
          <a:sy n="72" d="100"/>
        </p:scale>
        <p:origin x="-97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
    </p:cViewPr>
  </p:sorterViewPr>
  <p:notesViewPr>
    <p:cSldViewPr>
      <p:cViewPr varScale="1">
        <p:scale>
          <a:sx n="55" d="100"/>
          <a:sy n="55" d="100"/>
        </p:scale>
        <p:origin x="-1566"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1.fntdata"/><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l" defTabSz="966788">
              <a:defRPr sz="1200"/>
            </a:lvl1pPr>
          </a:lstStyle>
          <a:p>
            <a:pPr>
              <a:defRPr/>
            </a:pPr>
            <a:endParaRPr lang="en-US"/>
          </a:p>
        </p:txBody>
      </p:sp>
      <p:sp>
        <p:nvSpPr>
          <p:cNvPr id="44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6788">
              <a:defRPr sz="1200"/>
            </a:lvl1pPr>
          </a:lstStyle>
          <a:p>
            <a:pPr>
              <a:defRPr/>
            </a:pPr>
            <a:endParaRPr lang="en-US"/>
          </a:p>
        </p:txBody>
      </p:sp>
      <p:sp>
        <p:nvSpPr>
          <p:cNvPr id="44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l" defTabSz="966788">
              <a:defRPr sz="1200"/>
            </a:lvl1pPr>
          </a:lstStyle>
          <a:p>
            <a:pPr>
              <a:defRPr/>
            </a:pPr>
            <a:endParaRPr lang="en-US"/>
          </a:p>
        </p:txBody>
      </p:sp>
      <p:sp>
        <p:nvSpPr>
          <p:cNvPr id="44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6788">
              <a:defRPr sz="1200"/>
            </a:lvl1pPr>
          </a:lstStyle>
          <a:p>
            <a:pPr>
              <a:defRPr/>
            </a:pPr>
            <a:fld id="{EE8D4CBE-5DE8-4212-AF8E-97AF148E33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l" defTabSz="966788">
              <a:defRPr sz="1200"/>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6788">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l" defTabSz="966788">
              <a:defRPr sz="1200"/>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6788">
              <a:defRPr sz="1200"/>
            </a:lvl1pPr>
          </a:lstStyle>
          <a:p>
            <a:pPr>
              <a:defRPr/>
            </a:pPr>
            <a:fld id="{3A8015C0-C94C-47B3-9B49-D7A497002D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ED7CCF1-414E-4247-9F21-F2907209EC3A}" type="slidenum">
              <a:rPr lang="en-US" smtClean="0"/>
              <a:pPr/>
              <a:t>1</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Football means soccer!</a:t>
            </a:r>
          </a:p>
          <a:p>
            <a:r>
              <a:rPr lang="en-US" smtClean="0"/>
              <a:t>5 rounds of football are played, each with outcome (W)in or (L)ose, with respect to the home team.</a:t>
            </a:r>
          </a:p>
          <a:p>
            <a:r>
              <a:rPr lang="en-US" smtClean="0"/>
              <a:t>A bet is a set of predictions on each of the 5 rounds.</a:t>
            </a:r>
          </a:p>
          <a:p>
            <a:r>
              <a:rPr lang="en-US" smtClean="0"/>
              <a:t>A payoff is made for a bet with at most 1 incorrect prediction.</a:t>
            </a:r>
          </a:p>
          <a:p>
            <a:r>
              <a:rPr lang="en-US" smtClean="0"/>
              <a:t>The minimum number of best needed to guarantee a payoff is 7, because the problem is equivalent to finding an optimal (5,1)-covering code.</a:t>
            </a:r>
          </a:p>
          <a:p>
            <a:r>
              <a:rPr lang="en-US" smtClean="0"/>
              <a:t>A Finnish magazine for soccer pools published one such code a couple of years before it was discovered by Swiss scientist Marcel J.E. Golay.</a:t>
            </a:r>
          </a:p>
          <a:p>
            <a:r>
              <a:rPr lang="en-US" smtClean="0"/>
              <a:t>We can also view as a 2-player game, moving codewords to the right as they conflict with game results in rounds 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With feedback, the sender can adjust the transmission according to a pre-agreed strategy.</a:t>
            </a:r>
          </a:p>
          <a:p>
            <a:r>
              <a:rPr lang="en-US" smtClean="0"/>
              <a:t>Codes employing feedback are called “adaptive codes”</a:t>
            </a:r>
          </a:p>
          <a:p>
            <a:r>
              <a:rPr lang="en-US" smtClean="0"/>
              <a:t>Feedback does not help for n&lt;=7 for packing codes.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The question “Is the message C or D” corresponds to the first bit of the codewords for C and D being 1, and for those of A and B being 0.</a:t>
            </a:r>
          </a:p>
          <a:p>
            <a:r>
              <a:rPr lang="en-US" smtClean="0"/>
              <a:t>Carole’s first response of “Y” corresponds to transmitting the first bit as 1.</a:t>
            </a:r>
          </a:p>
          <a:p>
            <a:r>
              <a:rPr lang="en-US" smtClean="0"/>
              <a:t>Now Paul knows the original encoding of A and B will not be completely successful, so he may adapt to a new strategy.  His second question “Is the message A or C?” assigns a 1 to the second bit of A and C, and a 0 to the second bit of B and D.  For A and B, this means in the second bit of the adapted encoding.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Now we consider companion problem in which Paul wants to guarantee that at least one message survives.  This is in the same way that the covering code is the companion problem to the packing code.</a:t>
            </a:r>
          </a:p>
          <a:p>
            <a:r>
              <a:rPr lang="en-US" smtClean="0"/>
              <a:t>We start with the football pool problem, but now allow the predictions of the bet to be filled out one-by-one, after the previous round has been played.</a:t>
            </a:r>
          </a:p>
          <a:p>
            <a:r>
              <a:rPr lang="en-US" smtClean="0"/>
              <a:t>Carole adversarially supplies the outcome of the round, and tries to disqualify all of Paul’s bets.</a:t>
            </a:r>
          </a:p>
          <a:p>
            <a:r>
              <a:rPr lang="en-US" smtClean="0"/>
              <a:t>In the second round, a bet with no bad predictions is worth more than a bet with a bad prediction.  So the 1-2 split in the bets with 0 bad predictions is balanced by the 3-0 split in the bets with 1 bad prediction.</a:t>
            </a:r>
          </a:p>
          <a:p>
            <a:r>
              <a:rPr lang="en-US" smtClean="0"/>
              <a:t>By allowing adaptivity in choosing predictions, the number of betting cards needed reduces from 7 to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5" tIns="48328" rIns="96655" bIns="48328" anchor="b"/>
          <a:lstStyle/>
          <a:p>
            <a:pPr algn="r" defTabSz="966788"/>
            <a:fld id="{511CAD4A-87BF-4B74-A831-B2153607A332}" type="slidenum">
              <a:rPr lang="en-US" sz="1200"/>
              <a:pPr algn="r" defTabSz="966788"/>
              <a:t>15</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99490C9-37EF-49E3-AFF7-DB3B051416FA}" type="slidenum">
              <a:rPr lang="en-US" smtClean="0"/>
              <a:pPr/>
              <a:t>16</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E0B8A4D9-DD43-4EA6-8D92-6FB777FD83CE}" type="slidenum">
              <a:rPr lang="en-US" smtClean="0"/>
              <a:pPr/>
              <a:t>17</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D76B521-0DF6-4B12-A413-3FB3892697F0}" type="slidenum">
              <a:rPr lang="en-US" smtClean="0"/>
              <a:pPr/>
              <a:t>18</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076E4FD-C825-47DB-B360-31807AEE4C59}" type="slidenum">
              <a:rPr lang="en-US" smtClean="0"/>
              <a:pPr/>
              <a:t>19</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C228984-2F21-40F0-89F0-0C564139438B}" type="slidenum">
              <a:rPr lang="en-US" smtClean="0"/>
              <a:pPr/>
              <a:t>20</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460E281-5394-43B8-ACA5-5B214B95D12C}" type="slidenum">
              <a:rPr lang="en-US" smtClean="0"/>
              <a:pPr/>
              <a:t>21</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E58ECBB-2787-422D-AB03-D166B47437C5}" type="slidenum">
              <a:rPr lang="en-US" smtClean="0"/>
              <a:pPr/>
              <a:t>22</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10CCFC2-1F66-4257-8966-20FD790811B6}" type="slidenum">
              <a:rPr lang="en-US" smtClean="0"/>
              <a:pPr/>
              <a:t>23</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51B598C-F460-4B45-A393-8611E4E43755}" type="slidenum">
              <a:rPr lang="en-US" smtClean="0"/>
              <a:pPr/>
              <a:t>24</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D52E0119-D4E1-43A3-8309-FD938DD09C9D}" type="slidenum">
              <a:rPr lang="en-US" smtClean="0"/>
              <a:pPr/>
              <a:t>25</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4126B0C-BB4C-4265-B98B-AE9AA4D04681}" type="slidenum">
              <a:rPr lang="en-US" smtClean="0"/>
              <a:pPr/>
              <a:t>26</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4DD8BE6-8E7A-494A-B854-96C16380F37E}" type="slidenum">
              <a:rPr lang="en-US" smtClean="0"/>
              <a:pPr/>
              <a:t>27</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E0197937-1C28-4026-A9BD-E11E1D7668DC}" type="slidenum">
              <a:rPr lang="en-US" smtClean="0"/>
              <a:pPr/>
              <a:t>28</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2E4186F2-816C-4903-B5E8-17404D7B0C9E}" type="slidenum">
              <a:rPr lang="en-US" smtClean="0"/>
              <a:pPr/>
              <a:t>29</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2467A61-0A52-4B9D-9987-40F2BAFDA09C}" type="slidenum">
              <a:rPr lang="en-US" smtClean="0"/>
              <a:pPr/>
              <a:t>30</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9AA6BAE-005C-4323-AE1D-709294A16A93}" type="slidenum">
              <a:rPr lang="en-US" smtClean="0"/>
              <a:pPr/>
              <a:t>31</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9AA6BAE-005C-4323-AE1D-709294A16A93}" type="slidenum">
              <a:rPr lang="en-US" smtClean="0"/>
              <a:pPr/>
              <a:t>32</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4126B0C-BB4C-4265-B98B-AE9AA4D04681}" type="slidenum">
              <a:rPr lang="en-US" smtClean="0"/>
              <a:pPr/>
              <a:t>34</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4DD8BE6-8E7A-494A-B854-96C16380F37E}" type="slidenum">
              <a:rPr lang="en-US" smtClean="0"/>
              <a:pPr/>
              <a:t>35</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E0197937-1C28-4026-A9BD-E11E1D7668DC}" type="slidenum">
              <a:rPr lang="en-US" smtClean="0"/>
              <a:pPr/>
              <a:t>36</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2E4186F2-816C-4903-B5E8-17404D7B0C9E}" type="slidenum">
              <a:rPr lang="en-US" smtClean="0"/>
              <a:pPr/>
              <a:t>37</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2467A61-0A52-4B9D-9987-40F2BAFDA09C}" type="slidenum">
              <a:rPr lang="en-US" smtClean="0"/>
              <a:pPr/>
              <a:t>38</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9AA6BAE-005C-4323-AE1D-709294A16A93}" type="slidenum">
              <a:rPr lang="en-US" smtClean="0"/>
              <a:pPr/>
              <a:t>39</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smtClean="0"/>
              <a:t>(After second bullet)</a:t>
            </a:r>
          </a:p>
          <a:p>
            <a:r>
              <a:rPr lang="en-US" smtClean="0"/>
              <a:t>The Hamming assumption is that noise is “adversarial”; that is, an adversary may choose up to e bits to invert in the binary symmetric channel.</a:t>
            </a:r>
          </a:p>
          <a:p>
            <a:r>
              <a:rPr lang="en-US" smtClean="0"/>
              <a:t>A code can be successful with high probability under the Shannon assumption (usually there is a unique decoding), but can fail under the Hamming assumption (there exists a situation with non-unique decoding).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9AA6BAE-005C-4323-AE1D-709294A16A93}" type="slidenum">
              <a:rPr lang="en-US" smtClean="0"/>
              <a:pPr/>
              <a:t>40</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smtClean="0"/>
              <a:t>Encoding and decoding is automated by using a codeword generator matrix and a decoding parity-check matrix.</a:t>
            </a:r>
          </a:p>
          <a:p>
            <a:r>
              <a:rPr lang="en-US" smtClean="0"/>
              <a:t>The 3 right-most bits are parity-check bits.  They are defined as the sum of the first 4 bits with the 2</a:t>
            </a:r>
            <a:r>
              <a:rPr lang="en-US" baseline="30000" smtClean="0"/>
              <a:t>nd</a:t>
            </a:r>
            <a:r>
              <a:rPr lang="en-US" smtClean="0"/>
              <a:t>, 3</a:t>
            </a:r>
            <a:r>
              <a:rPr lang="en-US" baseline="30000" smtClean="0"/>
              <a:t>rd</a:t>
            </a:r>
            <a:r>
              <a:rPr lang="en-US" smtClean="0"/>
              <a:t>, and 4</a:t>
            </a:r>
            <a:r>
              <a:rPr lang="en-US" baseline="30000" smtClean="0"/>
              <a:t>th</a:t>
            </a:r>
            <a:r>
              <a:rPr lang="en-US" smtClean="0"/>
              <a:t> bits left out, respectively.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t>
            </a:r>
            <a:r>
              <a:rPr lang="en-US" dirty="0" err="1" smtClean="0"/>
              <a:t>documentclass</a:t>
            </a:r>
            <a:r>
              <a:rPr lang="en-US" dirty="0" smtClean="0"/>
              <a:t>{slides}\</a:t>
            </a:r>
            <a:r>
              <a:rPr lang="en-US" dirty="0" err="1" smtClean="0"/>
              <a:t>pagestyle</a:t>
            </a:r>
            <a:r>
              <a:rPr lang="en-US" dirty="0" smtClean="0"/>
              <a:t>{empty}</a:t>
            </a:r>
          </a:p>
          <a:p>
            <a:r>
              <a:rPr lang="en-US" dirty="0" smtClean="0"/>
              <a:t>\</a:t>
            </a:r>
            <a:r>
              <a:rPr lang="en-US" dirty="0" err="1" smtClean="0"/>
              <a:t>usepackage</a:t>
            </a:r>
            <a:r>
              <a:rPr lang="en-US" dirty="0" smtClean="0"/>
              <a:t>{</a:t>
            </a:r>
            <a:r>
              <a:rPr lang="en-US" dirty="0" err="1" smtClean="0"/>
              <a:t>amsmath,multirow,amssymb</a:t>
            </a:r>
            <a:r>
              <a:rPr lang="en-US" dirty="0" smtClean="0"/>
              <a:t>}</a:t>
            </a:r>
          </a:p>
          <a:p>
            <a:r>
              <a:rPr lang="en-US" dirty="0" smtClean="0"/>
              <a:t>\</a:t>
            </a:r>
            <a:r>
              <a:rPr lang="en-US" dirty="0" err="1" smtClean="0"/>
              <a:t>usepackage</a:t>
            </a:r>
            <a:r>
              <a:rPr lang="en-US" dirty="0" smtClean="0"/>
              <a:t>[</a:t>
            </a:r>
            <a:r>
              <a:rPr lang="en-US" dirty="0" err="1" smtClean="0"/>
              <a:t>usenames</a:t>
            </a:r>
            <a:r>
              <a:rPr lang="en-US" dirty="0" smtClean="0"/>
              <a:t>]{color}</a:t>
            </a:r>
          </a:p>
          <a:p>
            <a:r>
              <a:rPr lang="en-US" dirty="0" smtClean="0"/>
              <a:t>\</a:t>
            </a:r>
            <a:r>
              <a:rPr lang="en-US" dirty="0" err="1" smtClean="0"/>
              <a:t>setlength</a:t>
            </a:r>
            <a:r>
              <a:rPr lang="en-US" dirty="0" smtClean="0"/>
              <a:t>{\</a:t>
            </a:r>
            <a:r>
              <a:rPr lang="en-US" dirty="0" err="1" smtClean="0"/>
              <a:t>textwidth</a:t>
            </a:r>
            <a:r>
              <a:rPr lang="en-US" dirty="0" smtClean="0"/>
              <a:t>}{8.5in}</a:t>
            </a:r>
          </a:p>
          <a:p>
            <a:endParaRPr lang="en-US" dirty="0" smtClean="0"/>
          </a:p>
          <a:p>
            <a:r>
              <a:rPr lang="en-US" dirty="0" smtClean="0"/>
              <a:t>\</a:t>
            </a:r>
            <a:r>
              <a:rPr lang="en-US" dirty="0" err="1" smtClean="0"/>
              <a:t>newcommand</a:t>
            </a:r>
            <a:r>
              <a:rPr lang="en-US" dirty="0" smtClean="0"/>
              <a:t>{\E}{\</a:t>
            </a:r>
            <a:r>
              <a:rPr lang="en-US" dirty="0" err="1" smtClean="0"/>
              <a:t>mathrm</a:t>
            </a:r>
            <a:r>
              <a:rPr lang="en-US" dirty="0" smtClean="0"/>
              <a:t>{E}} \</a:t>
            </a:r>
            <a:r>
              <a:rPr lang="en-US" dirty="0" err="1" smtClean="0"/>
              <a:t>newcommand</a:t>
            </a:r>
            <a:r>
              <a:rPr lang="en-US" dirty="0" smtClean="0"/>
              <a:t>{\R}{\</a:t>
            </a:r>
            <a:r>
              <a:rPr lang="en-US" dirty="0" err="1" smtClean="0"/>
              <a:t>mathcal</a:t>
            </a:r>
            <a:r>
              <a:rPr lang="en-US" dirty="0" smtClean="0"/>
              <a:t>{R}}</a:t>
            </a:r>
          </a:p>
          <a:p>
            <a:r>
              <a:rPr lang="en-US" dirty="0" smtClean="0"/>
              <a:t>\</a:t>
            </a:r>
            <a:r>
              <a:rPr lang="en-US" dirty="0" err="1" smtClean="0"/>
              <a:t>renewcommand</a:t>
            </a:r>
            <a:r>
              <a:rPr lang="en-US" dirty="0" smtClean="0"/>
              <a:t>{\P}{\</a:t>
            </a:r>
            <a:r>
              <a:rPr lang="en-US" dirty="0" err="1" smtClean="0"/>
              <a:t>mathrm</a:t>
            </a:r>
            <a:r>
              <a:rPr lang="en-US" dirty="0" smtClean="0"/>
              <a:t>{P}} \</a:t>
            </a:r>
            <a:r>
              <a:rPr lang="en-US" dirty="0" err="1" smtClean="0"/>
              <a:t>newcommand</a:t>
            </a:r>
            <a:r>
              <a:rPr lang="en-US" dirty="0" smtClean="0"/>
              <a:t>{\ho}{H}</a:t>
            </a:r>
          </a:p>
          <a:p>
            <a:r>
              <a:rPr lang="en-US" dirty="0" smtClean="0"/>
              <a:t>\</a:t>
            </a:r>
            <a:r>
              <a:rPr lang="en-US" dirty="0" err="1" smtClean="0"/>
              <a:t>newcommand</a:t>
            </a:r>
            <a:r>
              <a:rPr lang="en-US" dirty="0" smtClean="0"/>
              <a:t>{\h}{\</a:t>
            </a:r>
            <a:r>
              <a:rPr lang="en-US" dirty="0" err="1" smtClean="0"/>
              <a:t>widetilde</a:t>
            </a:r>
            <a:r>
              <a:rPr lang="en-US" dirty="0" smtClean="0"/>
              <a:t>{H}} \</a:t>
            </a:r>
            <a:r>
              <a:rPr lang="en-US" dirty="0" err="1" smtClean="0"/>
              <a:t>newcommand</a:t>
            </a:r>
            <a:r>
              <a:rPr lang="en-US" dirty="0" smtClean="0"/>
              <a:t>{\V}{\</a:t>
            </a:r>
            <a:r>
              <a:rPr lang="en-US" dirty="0" err="1" smtClean="0"/>
              <a:t>mathrm</a:t>
            </a:r>
            <a:r>
              <a:rPr lang="en-US" dirty="0" smtClean="0"/>
              <a:t>{</a:t>
            </a:r>
            <a:r>
              <a:rPr lang="en-US" dirty="0" err="1" smtClean="0"/>
              <a:t>Var</a:t>
            </a:r>
            <a:r>
              <a:rPr lang="en-US" dirty="0" smtClean="0"/>
              <a:t>}}</a:t>
            </a:r>
          </a:p>
          <a:p>
            <a:r>
              <a:rPr lang="en-US" dirty="0" smtClean="0"/>
              <a:t>\</a:t>
            </a:r>
            <a:r>
              <a:rPr lang="en-US" dirty="0" err="1" smtClean="0"/>
              <a:t>newcommand</a:t>
            </a:r>
            <a:r>
              <a:rPr lang="en-US" dirty="0" smtClean="0"/>
              <a:t>{\</a:t>
            </a:r>
            <a:r>
              <a:rPr lang="en-US" dirty="0" err="1" smtClean="0"/>
              <a:t>Gnp</a:t>
            </a:r>
            <a:r>
              <a:rPr lang="en-US" dirty="0" smtClean="0"/>
              <a:t>}{\</a:t>
            </a:r>
            <a:r>
              <a:rPr lang="en-US" dirty="0" err="1" smtClean="0"/>
              <a:t>mathcal</a:t>
            </a:r>
            <a:r>
              <a:rPr lang="en-US" dirty="0" smtClean="0"/>
              <a:t>{G}(</a:t>
            </a:r>
            <a:r>
              <a:rPr lang="en-US" dirty="0" err="1" smtClean="0"/>
              <a:t>n,p</a:t>
            </a:r>
            <a:r>
              <a:rPr lang="en-US" dirty="0" smtClean="0"/>
              <a:t>)} \</a:t>
            </a:r>
            <a:r>
              <a:rPr lang="en-US" dirty="0" err="1" smtClean="0"/>
              <a:t>newcommand</a:t>
            </a:r>
            <a:r>
              <a:rPr lang="en-US" dirty="0" smtClean="0"/>
              <a:t>{\</a:t>
            </a:r>
            <a:r>
              <a:rPr lang="en-US" dirty="0" err="1" smtClean="0"/>
              <a:t>SigM</a:t>
            </a:r>
            <a:r>
              <a:rPr lang="en-US" dirty="0" smtClean="0"/>
              <a:t>}{\hat{\Sigma}_{\</a:t>
            </a:r>
            <a:r>
              <a:rPr lang="en-US" dirty="0" err="1" smtClean="0"/>
              <a:t>mathrm</a:t>
            </a:r>
            <a:r>
              <a:rPr lang="en-US" dirty="0" smtClean="0"/>
              <a:t>{R}}(H)}</a:t>
            </a:r>
          </a:p>
          <a:p>
            <a:r>
              <a:rPr lang="en-US" dirty="0" smtClean="0"/>
              <a:t>\</a:t>
            </a:r>
            <a:r>
              <a:rPr lang="en-US" dirty="0" err="1" smtClean="0"/>
              <a:t>newcommand</a:t>
            </a:r>
            <a:r>
              <a:rPr lang="en-US" dirty="0" smtClean="0"/>
              <a:t>{\</a:t>
            </a:r>
            <a:r>
              <a:rPr lang="en-US" dirty="0" err="1" smtClean="0"/>
              <a:t>HCoreSG</a:t>
            </a:r>
            <a:r>
              <a:rPr lang="en-US" dirty="0" smtClean="0"/>
              <a:t>}[3]{\</a:t>
            </a:r>
            <a:r>
              <a:rPr lang="en-US" dirty="0" err="1" smtClean="0"/>
              <a:t>mathcal</a:t>
            </a:r>
            <a:r>
              <a:rPr lang="en-US" dirty="0" smtClean="0"/>
              <a:t>{H}_{#2,#3}(#1)}</a:t>
            </a:r>
          </a:p>
          <a:p>
            <a:r>
              <a:rPr lang="en-US" dirty="0" smtClean="0"/>
              <a:t>\</a:t>
            </a:r>
            <a:r>
              <a:rPr lang="en-US" dirty="0" err="1" smtClean="0"/>
              <a:t>newcommand</a:t>
            </a:r>
            <a:r>
              <a:rPr lang="en-US" dirty="0" smtClean="0"/>
              <a:t>{\</a:t>
            </a:r>
            <a:r>
              <a:rPr lang="en-US" dirty="0" err="1" smtClean="0"/>
              <a:t>SRep</a:t>
            </a:r>
            <a:r>
              <a:rPr lang="en-US" dirty="0" smtClean="0"/>
              <a:t>}[2]{\</a:t>
            </a:r>
            <a:r>
              <a:rPr lang="en-US" dirty="0" err="1" smtClean="0"/>
              <a:t>mathcal</a:t>
            </a:r>
            <a:r>
              <a:rPr lang="en-US" dirty="0" smtClean="0"/>
              <a:t>{S}_{#2}(#1)}</a:t>
            </a:r>
          </a:p>
          <a:p>
            <a:endParaRPr lang="en-US" dirty="0" smtClean="0"/>
          </a:p>
          <a:p>
            <a:r>
              <a:rPr lang="en-US" dirty="0" smtClean="0"/>
              <a:t>\begin{document}</a:t>
            </a:r>
          </a:p>
          <a:p>
            <a:r>
              <a:rPr lang="en-US" dirty="0" smtClean="0"/>
              <a:t>Let $n=$\# rounds, $e=$\# lies, and $M=$\# chips.\\</a:t>
            </a:r>
          </a:p>
          <a:p>
            <a:r>
              <a:rPr lang="en-US" dirty="0" smtClean="0"/>
              <a:t>For the liar machine, define</a:t>
            </a:r>
          </a:p>
          <a:p>
            <a:r>
              <a:rPr lang="en-US" dirty="0" smtClean="0"/>
              <a:t>$$</a:t>
            </a:r>
          </a:p>
          <a:p>
            <a:r>
              <a:rPr lang="en-US" dirty="0" smtClean="0"/>
              <a:t>  </a:t>
            </a:r>
            <a:r>
              <a:rPr lang="en-US" dirty="0" err="1" smtClean="0"/>
              <a:t>f_t</a:t>
            </a:r>
            <a:r>
              <a:rPr lang="en-US" dirty="0" smtClean="0"/>
              <a:t>(z) = \</a:t>
            </a:r>
            <a:r>
              <a:rPr lang="en-US" dirty="0" err="1" smtClean="0"/>
              <a:t>mbox</a:t>
            </a:r>
            <a:r>
              <a:rPr lang="en-US" dirty="0" smtClean="0"/>
              <a:t>{\#chips at position $z$ at time $t$}.</a:t>
            </a:r>
          </a:p>
          <a:p>
            <a:r>
              <a:rPr lang="en-US" dirty="0" smtClean="0"/>
              <a:t>$$</a:t>
            </a:r>
          </a:p>
          <a:p>
            <a:endParaRPr lang="en-US" dirty="0" smtClean="0"/>
          </a:p>
          <a:p>
            <a:r>
              <a:rPr lang="en-US" dirty="0" smtClean="0"/>
              <a:t>{\bf Theorem (</a:t>
            </a:r>
            <a:r>
              <a:rPr lang="en-US" dirty="0" err="1" smtClean="0"/>
              <a:t>Cooper,Ellis</a:t>
            </a:r>
            <a:r>
              <a:rPr lang="en-US" dirty="0" smtClean="0"/>
              <a:t> '09+).}\\</a:t>
            </a:r>
          </a:p>
          <a:p>
            <a:r>
              <a:rPr lang="en-US" dirty="0" smtClean="0"/>
              <a:t>Initialize the liar machine with</a:t>
            </a:r>
          </a:p>
          <a:p>
            <a:r>
              <a:rPr lang="en-US" dirty="0" smtClean="0"/>
              <a:t>$$</a:t>
            </a:r>
          </a:p>
          <a:p>
            <a:r>
              <a:rPr lang="en-US" dirty="0" smtClean="0"/>
              <a:t>f_0(z) = \begin{cases} M &amp; \</a:t>
            </a:r>
            <a:r>
              <a:rPr lang="en-US" dirty="0" err="1" smtClean="0"/>
              <a:t>mbox</a:t>
            </a:r>
            <a:r>
              <a:rPr lang="en-US" dirty="0" smtClean="0"/>
              <a:t>{if $z=0$}\\ 0 &amp; \</a:t>
            </a:r>
            <a:r>
              <a:rPr lang="en-US" dirty="0" err="1" smtClean="0"/>
              <a:t>mbox</a:t>
            </a:r>
            <a:r>
              <a:rPr lang="en-US" dirty="0" smtClean="0"/>
              <a:t>{otherwise.}\end{cases}</a:t>
            </a:r>
          </a:p>
          <a:p>
            <a:r>
              <a:rPr lang="en-US" dirty="0" smtClean="0"/>
              <a:t>$$</a:t>
            </a:r>
          </a:p>
          <a:p>
            <a:r>
              <a:rPr lang="en-US" dirty="0" smtClean="0"/>
              <a:t>If $\sum_{z=-n}^{-n+2e}</a:t>
            </a:r>
            <a:r>
              <a:rPr lang="en-US" dirty="0" err="1" smtClean="0"/>
              <a:t>f_n</a:t>
            </a:r>
            <a:r>
              <a:rPr lang="en-US" dirty="0" smtClean="0"/>
              <a:t>(z)\</a:t>
            </a:r>
            <a:r>
              <a:rPr lang="en-US" dirty="0" err="1" smtClean="0"/>
              <a:t>geq</a:t>
            </a:r>
            <a:r>
              <a:rPr lang="en-US" dirty="0" smtClean="0"/>
              <a:t> 1$, </a:t>
            </a:r>
          </a:p>
          <a:p>
            <a:r>
              <a:rPr lang="en-US" dirty="0" smtClean="0"/>
              <a:t>then Paul can win the $(</a:t>
            </a:r>
            <a:r>
              <a:rPr lang="en-US" dirty="0" err="1" smtClean="0"/>
              <a:t>n,e</a:t>
            </a:r>
            <a:r>
              <a:rPr lang="en-US" dirty="0" smtClean="0"/>
              <a:t>)$-pathological liar game</a:t>
            </a:r>
          </a:p>
          <a:p>
            <a:r>
              <a:rPr lang="en-US" dirty="0" smtClean="0"/>
              <a:t>starting with $M$ chips. </a:t>
            </a:r>
          </a:p>
          <a:p>
            <a:r>
              <a:rPr lang="en-US" dirty="0" smtClean="0"/>
              <a:t>\end{document}</a:t>
            </a:r>
          </a:p>
          <a:p>
            <a:endParaRPr lang="en-US" dirty="0"/>
          </a:p>
        </p:txBody>
      </p:sp>
      <p:sp>
        <p:nvSpPr>
          <p:cNvPr id="4" name="Slide Number Placeholder 3"/>
          <p:cNvSpPr>
            <a:spLocks noGrp="1"/>
          </p:cNvSpPr>
          <p:nvPr>
            <p:ph type="sldNum" sz="quarter" idx="10"/>
          </p:nvPr>
        </p:nvSpPr>
        <p:spPr/>
        <p:txBody>
          <a:bodyPr/>
          <a:lstStyle/>
          <a:p>
            <a:pPr>
              <a:defRPr/>
            </a:pPr>
            <a:fld id="{3A8015C0-C94C-47B3-9B49-D7A497002D9B}"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a:r>
            <a:r>
              <a:rPr lang="en-US" dirty="0" err="1" smtClean="0"/>
              <a:t>documentclass</a:t>
            </a:r>
            <a:r>
              <a:rPr lang="en-US" dirty="0" smtClean="0"/>
              <a:t>{slides}\</a:t>
            </a:r>
            <a:r>
              <a:rPr lang="en-US" dirty="0" err="1" smtClean="0"/>
              <a:t>pagestyle</a:t>
            </a:r>
            <a:r>
              <a:rPr lang="en-US" dirty="0" smtClean="0"/>
              <a:t>{empty}</a:t>
            </a:r>
          </a:p>
          <a:p>
            <a:r>
              <a:rPr lang="en-US" dirty="0" smtClean="0"/>
              <a:t>\</a:t>
            </a:r>
            <a:r>
              <a:rPr lang="en-US" dirty="0" err="1" smtClean="0"/>
              <a:t>usepackage</a:t>
            </a:r>
            <a:r>
              <a:rPr lang="en-US" dirty="0" smtClean="0"/>
              <a:t>{</a:t>
            </a:r>
            <a:r>
              <a:rPr lang="en-US" dirty="0" err="1" smtClean="0"/>
              <a:t>amsmath,multirow,amssymb</a:t>
            </a:r>
            <a:r>
              <a:rPr lang="en-US" dirty="0" smtClean="0"/>
              <a:t>}</a:t>
            </a:r>
          </a:p>
          <a:p>
            <a:r>
              <a:rPr lang="en-US" dirty="0" smtClean="0"/>
              <a:t>\</a:t>
            </a:r>
            <a:r>
              <a:rPr lang="en-US" dirty="0" err="1" smtClean="0"/>
              <a:t>usepackage</a:t>
            </a:r>
            <a:r>
              <a:rPr lang="en-US" dirty="0" smtClean="0"/>
              <a:t>[</a:t>
            </a:r>
            <a:r>
              <a:rPr lang="en-US" dirty="0" err="1" smtClean="0"/>
              <a:t>usenames</a:t>
            </a:r>
            <a:r>
              <a:rPr lang="en-US" dirty="0" smtClean="0"/>
              <a:t>]{color}</a:t>
            </a:r>
          </a:p>
          <a:p>
            <a:r>
              <a:rPr lang="en-US" dirty="0" smtClean="0"/>
              <a:t>\</a:t>
            </a:r>
            <a:r>
              <a:rPr lang="en-US" dirty="0" err="1" smtClean="0"/>
              <a:t>setlength</a:t>
            </a:r>
            <a:r>
              <a:rPr lang="en-US" dirty="0" smtClean="0"/>
              <a:t>{\</a:t>
            </a:r>
            <a:r>
              <a:rPr lang="en-US" dirty="0" err="1" smtClean="0"/>
              <a:t>textwidth</a:t>
            </a:r>
            <a:r>
              <a:rPr lang="en-US" dirty="0" smtClean="0"/>
              <a:t>}{8.75in}</a:t>
            </a:r>
          </a:p>
          <a:p>
            <a:endParaRPr lang="en-US" dirty="0" smtClean="0"/>
          </a:p>
          <a:p>
            <a:r>
              <a:rPr lang="en-US" dirty="0" smtClean="0"/>
              <a:t>\</a:t>
            </a:r>
            <a:r>
              <a:rPr lang="en-US" dirty="0" err="1" smtClean="0"/>
              <a:t>newcommand</a:t>
            </a:r>
            <a:r>
              <a:rPr lang="en-US" dirty="0" smtClean="0"/>
              <a:t>{\E}{\</a:t>
            </a:r>
            <a:r>
              <a:rPr lang="en-US" dirty="0" err="1" smtClean="0"/>
              <a:t>mathrm</a:t>
            </a:r>
            <a:r>
              <a:rPr lang="en-US" dirty="0" smtClean="0"/>
              <a:t>{E}} \</a:t>
            </a:r>
            <a:r>
              <a:rPr lang="en-US" dirty="0" err="1" smtClean="0"/>
              <a:t>newcommand</a:t>
            </a:r>
            <a:r>
              <a:rPr lang="en-US" dirty="0" smtClean="0"/>
              <a:t>{\R}{\</a:t>
            </a:r>
            <a:r>
              <a:rPr lang="en-US" dirty="0" err="1" smtClean="0"/>
              <a:t>mathcal</a:t>
            </a:r>
            <a:r>
              <a:rPr lang="en-US" dirty="0" smtClean="0"/>
              <a:t>{R}}</a:t>
            </a:r>
          </a:p>
          <a:p>
            <a:r>
              <a:rPr lang="en-US" dirty="0" smtClean="0"/>
              <a:t>\</a:t>
            </a:r>
            <a:r>
              <a:rPr lang="en-US" dirty="0" err="1" smtClean="0"/>
              <a:t>renewcommand</a:t>
            </a:r>
            <a:r>
              <a:rPr lang="en-US" dirty="0" smtClean="0"/>
              <a:t>{\P}{\</a:t>
            </a:r>
            <a:r>
              <a:rPr lang="en-US" dirty="0" err="1" smtClean="0"/>
              <a:t>mathrm</a:t>
            </a:r>
            <a:r>
              <a:rPr lang="en-US" dirty="0" smtClean="0"/>
              <a:t>{P}} \</a:t>
            </a:r>
            <a:r>
              <a:rPr lang="en-US" dirty="0" err="1" smtClean="0"/>
              <a:t>newcommand</a:t>
            </a:r>
            <a:r>
              <a:rPr lang="en-US" dirty="0" smtClean="0"/>
              <a:t>{\ho}{H}</a:t>
            </a:r>
          </a:p>
          <a:p>
            <a:r>
              <a:rPr lang="en-US" dirty="0" smtClean="0"/>
              <a:t>\</a:t>
            </a:r>
            <a:r>
              <a:rPr lang="en-US" dirty="0" err="1" smtClean="0"/>
              <a:t>newcommand</a:t>
            </a:r>
            <a:r>
              <a:rPr lang="en-US" dirty="0" smtClean="0"/>
              <a:t>{\h}{\</a:t>
            </a:r>
            <a:r>
              <a:rPr lang="en-US" dirty="0" err="1" smtClean="0"/>
              <a:t>widetilde</a:t>
            </a:r>
            <a:r>
              <a:rPr lang="en-US" dirty="0" smtClean="0"/>
              <a:t>{H}} \</a:t>
            </a:r>
            <a:r>
              <a:rPr lang="en-US" dirty="0" err="1" smtClean="0"/>
              <a:t>newcommand</a:t>
            </a:r>
            <a:r>
              <a:rPr lang="en-US" dirty="0" smtClean="0"/>
              <a:t>{\V}{\</a:t>
            </a:r>
            <a:r>
              <a:rPr lang="en-US" dirty="0" err="1" smtClean="0"/>
              <a:t>mathrm</a:t>
            </a:r>
            <a:r>
              <a:rPr lang="en-US" dirty="0" smtClean="0"/>
              <a:t>{</a:t>
            </a:r>
            <a:r>
              <a:rPr lang="en-US" dirty="0" err="1" smtClean="0"/>
              <a:t>Var</a:t>
            </a:r>
            <a:r>
              <a:rPr lang="en-US" dirty="0" smtClean="0"/>
              <a:t>}}</a:t>
            </a:r>
          </a:p>
          <a:p>
            <a:r>
              <a:rPr lang="en-US" dirty="0" smtClean="0"/>
              <a:t>\</a:t>
            </a:r>
            <a:r>
              <a:rPr lang="en-US" dirty="0" err="1" smtClean="0"/>
              <a:t>newcommand</a:t>
            </a:r>
            <a:r>
              <a:rPr lang="en-US" dirty="0" smtClean="0"/>
              <a:t>{\</a:t>
            </a:r>
            <a:r>
              <a:rPr lang="en-US" dirty="0" err="1" smtClean="0"/>
              <a:t>Gnp</a:t>
            </a:r>
            <a:r>
              <a:rPr lang="en-US" dirty="0" smtClean="0"/>
              <a:t>}{\</a:t>
            </a:r>
            <a:r>
              <a:rPr lang="en-US" dirty="0" err="1" smtClean="0"/>
              <a:t>mathcal</a:t>
            </a:r>
            <a:r>
              <a:rPr lang="en-US" dirty="0" smtClean="0"/>
              <a:t>{G}(</a:t>
            </a:r>
            <a:r>
              <a:rPr lang="en-US" dirty="0" err="1" smtClean="0"/>
              <a:t>n,p</a:t>
            </a:r>
            <a:r>
              <a:rPr lang="en-US" dirty="0" smtClean="0"/>
              <a:t>)} \</a:t>
            </a:r>
            <a:r>
              <a:rPr lang="en-US" dirty="0" err="1" smtClean="0"/>
              <a:t>newcommand</a:t>
            </a:r>
            <a:r>
              <a:rPr lang="en-US" dirty="0" smtClean="0"/>
              <a:t>{\</a:t>
            </a:r>
            <a:r>
              <a:rPr lang="en-US" dirty="0" err="1" smtClean="0"/>
              <a:t>SigM</a:t>
            </a:r>
            <a:r>
              <a:rPr lang="en-US" dirty="0" smtClean="0"/>
              <a:t>}{\hat{\Sigma}_{\</a:t>
            </a:r>
            <a:r>
              <a:rPr lang="en-US" dirty="0" err="1" smtClean="0"/>
              <a:t>mathrm</a:t>
            </a:r>
            <a:r>
              <a:rPr lang="en-US" dirty="0" smtClean="0"/>
              <a:t>{R}}(H)}</a:t>
            </a:r>
          </a:p>
          <a:p>
            <a:r>
              <a:rPr lang="en-US" dirty="0" smtClean="0"/>
              <a:t>\</a:t>
            </a:r>
            <a:r>
              <a:rPr lang="en-US" dirty="0" err="1" smtClean="0"/>
              <a:t>newcommand</a:t>
            </a:r>
            <a:r>
              <a:rPr lang="en-US" dirty="0" smtClean="0"/>
              <a:t>{\</a:t>
            </a:r>
            <a:r>
              <a:rPr lang="en-US" dirty="0" err="1" smtClean="0"/>
              <a:t>HCoreSG</a:t>
            </a:r>
            <a:r>
              <a:rPr lang="en-US" dirty="0" smtClean="0"/>
              <a:t>}[3]{\</a:t>
            </a:r>
            <a:r>
              <a:rPr lang="en-US" dirty="0" err="1" smtClean="0"/>
              <a:t>mathcal</a:t>
            </a:r>
            <a:r>
              <a:rPr lang="en-US" dirty="0" smtClean="0"/>
              <a:t>{H}_{#2,#3}(#1)}</a:t>
            </a:r>
          </a:p>
          <a:p>
            <a:r>
              <a:rPr lang="en-US" dirty="0" smtClean="0"/>
              <a:t>\</a:t>
            </a:r>
            <a:r>
              <a:rPr lang="en-US" dirty="0" err="1" smtClean="0"/>
              <a:t>newcommand</a:t>
            </a:r>
            <a:r>
              <a:rPr lang="en-US" dirty="0" smtClean="0"/>
              <a:t>{\</a:t>
            </a:r>
            <a:r>
              <a:rPr lang="en-US" dirty="0" err="1" smtClean="0"/>
              <a:t>SRep</a:t>
            </a:r>
            <a:r>
              <a:rPr lang="en-US" dirty="0" smtClean="0"/>
              <a:t>}[2]{\</a:t>
            </a:r>
            <a:r>
              <a:rPr lang="en-US" dirty="0" err="1" smtClean="0"/>
              <a:t>mathcal</a:t>
            </a:r>
            <a:r>
              <a:rPr lang="en-US" dirty="0" smtClean="0"/>
              <a:t>{S}_{#2}(#1)}</a:t>
            </a:r>
          </a:p>
          <a:p>
            <a:endParaRPr lang="en-US" dirty="0" smtClean="0"/>
          </a:p>
          <a:p>
            <a:r>
              <a:rPr lang="en-US" dirty="0" smtClean="0"/>
              <a:t>\begin{document}</a:t>
            </a:r>
          </a:p>
          <a:p>
            <a:r>
              <a:rPr lang="en-US" dirty="0" smtClean="0"/>
              <a:t>{\bf Proof sketch.} {\bf (1)} $M$-chip </a:t>
            </a:r>
          </a:p>
          <a:p>
            <a:r>
              <a:rPr lang="en-US" dirty="0" smtClean="0"/>
              <a:t>liar game position vectors:</a:t>
            </a:r>
          </a:p>
          <a:p>
            <a:r>
              <a:rPr lang="en-US" dirty="0" smtClean="0"/>
              <a:t>$$\</a:t>
            </a:r>
            <a:r>
              <a:rPr lang="en-US" dirty="0" err="1" smtClean="0"/>
              <a:t>mathcal</a:t>
            </a:r>
            <a:r>
              <a:rPr lang="en-US" dirty="0" smtClean="0"/>
              <a:t>{U} = \{(u(1),\</a:t>
            </a:r>
            <a:r>
              <a:rPr lang="en-US" dirty="0" err="1" smtClean="0"/>
              <a:t>ldots,u</a:t>
            </a:r>
            <a:r>
              <a:rPr lang="en-US" dirty="0" smtClean="0"/>
              <a:t>(M)\}\in \</a:t>
            </a:r>
            <a:r>
              <a:rPr lang="en-US" dirty="0" err="1" smtClean="0"/>
              <a:t>mathbb</a:t>
            </a:r>
            <a:r>
              <a:rPr lang="en-US" dirty="0" smtClean="0"/>
              <a:t>{N}^M:u(1)\</a:t>
            </a:r>
            <a:r>
              <a:rPr lang="en-US" dirty="0" err="1" smtClean="0"/>
              <a:t>leq</a:t>
            </a:r>
            <a:r>
              <a:rPr lang="en-US" dirty="0" smtClean="0"/>
              <a:t> \</a:t>
            </a:r>
            <a:r>
              <a:rPr lang="en-US" dirty="0" err="1" smtClean="0"/>
              <a:t>cdots</a:t>
            </a:r>
            <a:r>
              <a:rPr lang="en-US" dirty="0" smtClean="0"/>
              <a:t>\</a:t>
            </a:r>
            <a:r>
              <a:rPr lang="en-US" dirty="0" err="1" smtClean="0"/>
              <a:t>leq</a:t>
            </a:r>
            <a:r>
              <a:rPr lang="en-US" dirty="0" smtClean="0"/>
              <a:t> u(M)\}$$ </a:t>
            </a:r>
          </a:p>
          <a:p>
            <a:r>
              <a:rPr lang="en-US" dirty="0" smtClean="0"/>
              <a:t>with weak </a:t>
            </a:r>
            <a:r>
              <a:rPr lang="en-US" dirty="0" err="1" smtClean="0"/>
              <a:t>majorization</a:t>
            </a:r>
            <a:r>
              <a:rPr lang="en-US" dirty="0" smtClean="0"/>
              <a:t> partial order $u\</a:t>
            </a:r>
            <a:r>
              <a:rPr lang="en-US" dirty="0" err="1" smtClean="0"/>
              <a:t>leq</a:t>
            </a:r>
            <a:r>
              <a:rPr lang="en-US" dirty="0" smtClean="0"/>
              <a:t> v$ provided for all</a:t>
            </a:r>
          </a:p>
          <a:p>
            <a:r>
              <a:rPr lang="en-US" dirty="0" smtClean="0"/>
              <a:t>$1\</a:t>
            </a:r>
            <a:r>
              <a:rPr lang="en-US" dirty="0" err="1" smtClean="0"/>
              <a:t>leq</a:t>
            </a:r>
            <a:r>
              <a:rPr lang="en-US" dirty="0" smtClean="0"/>
              <a:t> k\</a:t>
            </a:r>
            <a:r>
              <a:rPr lang="en-US" dirty="0" err="1" smtClean="0"/>
              <a:t>leq</a:t>
            </a:r>
            <a:r>
              <a:rPr lang="en-US" dirty="0" smtClean="0"/>
              <a:t> M$, \</a:t>
            </a:r>
            <a:r>
              <a:rPr lang="en-US" dirty="0" err="1" smtClean="0"/>
              <a:t>vspace</a:t>
            </a:r>
            <a:r>
              <a:rPr lang="en-US" dirty="0" smtClean="0"/>
              <a:t>{-.15in}</a:t>
            </a:r>
          </a:p>
          <a:p>
            <a:r>
              <a:rPr lang="en-US" dirty="0" smtClean="0"/>
              <a:t>$$\sum_{j=1}^k u(j)\</a:t>
            </a:r>
            <a:r>
              <a:rPr lang="en-US" dirty="0" err="1" smtClean="0"/>
              <a:t>leq</a:t>
            </a:r>
            <a:r>
              <a:rPr lang="en-US" dirty="0" smtClean="0"/>
              <a:t> \sum_{j=1}^k v(j).$$</a:t>
            </a:r>
          </a:p>
          <a:p>
            <a:r>
              <a:rPr lang="en-US" dirty="0" smtClean="0"/>
              <a:t>{\bf (2)} Paul's questions partition odd- versus even-indexed chips.\\</a:t>
            </a:r>
          </a:p>
          <a:p>
            <a:r>
              <a:rPr lang="en-US" dirty="0" smtClean="0"/>
              <a:t>Carole moves odd chips ($\</a:t>
            </a:r>
            <a:r>
              <a:rPr lang="en-US" dirty="0" err="1" smtClean="0"/>
              <a:t>textsc</a:t>
            </a:r>
            <a:r>
              <a:rPr lang="en-US" dirty="0" smtClean="0"/>
              <a:t>{odd}(u)$) or even chips ($\</a:t>
            </a:r>
            <a:r>
              <a:rPr lang="en-US" dirty="0" err="1" smtClean="0"/>
              <a:t>textsc</a:t>
            </a:r>
            <a:r>
              <a:rPr lang="en-US" dirty="0" smtClean="0"/>
              <a:t>{even}(u)$)</a:t>
            </a:r>
          </a:p>
          <a:p>
            <a:r>
              <a:rPr lang="en-US" dirty="0" smtClean="0"/>
              <a:t>\</a:t>
            </a:r>
            <a:r>
              <a:rPr lang="en-US" dirty="0" err="1" smtClean="0"/>
              <a:t>vspace</a:t>
            </a:r>
            <a:r>
              <a:rPr lang="en-US" dirty="0" smtClean="0"/>
              <a:t>{-.25in}</a:t>
            </a:r>
          </a:p>
          <a:p>
            <a:endParaRPr lang="en-US" dirty="0" smtClean="0"/>
          </a:p>
          <a:p>
            <a:r>
              <a:rPr lang="en-US" dirty="0" smtClean="0"/>
              <a:t>{\bf (3)} $u\</a:t>
            </a:r>
            <a:r>
              <a:rPr lang="en-US" dirty="0" err="1" smtClean="0"/>
              <a:t>leq</a:t>
            </a:r>
            <a:r>
              <a:rPr lang="en-US" dirty="0" smtClean="0"/>
              <a:t> v\</a:t>
            </a:r>
            <a:r>
              <a:rPr lang="en-US" dirty="0" err="1" smtClean="0"/>
              <a:t>Rightarrow</a:t>
            </a:r>
            <a:r>
              <a:rPr lang="en-US" dirty="0" smtClean="0"/>
              <a:t> \</a:t>
            </a:r>
            <a:r>
              <a:rPr lang="en-US" dirty="0" err="1" smtClean="0"/>
              <a:t>textsc</a:t>
            </a:r>
            <a:r>
              <a:rPr lang="en-US" dirty="0" smtClean="0"/>
              <a:t>{odd}(u)\</a:t>
            </a:r>
            <a:r>
              <a:rPr lang="en-US" dirty="0" err="1" smtClean="0"/>
              <a:t>leq</a:t>
            </a:r>
            <a:r>
              <a:rPr lang="en-US" dirty="0" smtClean="0"/>
              <a:t> \</a:t>
            </a:r>
            <a:r>
              <a:rPr lang="en-US" dirty="0" err="1" smtClean="0"/>
              <a:t>textsc</a:t>
            </a:r>
            <a:r>
              <a:rPr lang="en-US" dirty="0" smtClean="0"/>
              <a:t>{odd}(v)$.\\</a:t>
            </a:r>
          </a:p>
          <a:p>
            <a:r>
              <a:rPr lang="en-US" dirty="0" smtClean="0"/>
              <a:t>By induction, </a:t>
            </a:r>
          </a:p>
          <a:p>
            <a:r>
              <a:rPr lang="en-US" dirty="0" smtClean="0"/>
              <a:t>$\</a:t>
            </a:r>
            <a:r>
              <a:rPr lang="en-US" dirty="0" err="1" smtClean="0"/>
              <a:t>textsc</a:t>
            </a:r>
            <a:r>
              <a:rPr lang="en-US" dirty="0" smtClean="0"/>
              <a:t>{even}^t(u)\</a:t>
            </a:r>
            <a:r>
              <a:rPr lang="en-US" dirty="0" err="1" smtClean="0"/>
              <a:t>leq</a:t>
            </a:r>
            <a:r>
              <a:rPr lang="en-US" dirty="0" smtClean="0"/>
              <a:t> \{\</a:t>
            </a:r>
            <a:r>
              <a:rPr lang="en-US" dirty="0" err="1" smtClean="0"/>
              <a:t>textsc</a:t>
            </a:r>
            <a:r>
              <a:rPr lang="en-US" dirty="0" smtClean="0"/>
              <a:t>{odd},\</a:t>
            </a:r>
            <a:r>
              <a:rPr lang="en-US" dirty="0" err="1" smtClean="0"/>
              <a:t>textsc</a:t>
            </a:r>
            <a:r>
              <a:rPr lang="en-US" dirty="0" smtClean="0"/>
              <a:t>{even}\}^t(u)\</a:t>
            </a:r>
            <a:r>
              <a:rPr lang="en-US" dirty="0" err="1" smtClean="0"/>
              <a:t>leq</a:t>
            </a:r>
            <a:r>
              <a:rPr lang="en-US" dirty="0" smtClean="0"/>
              <a:t> \</a:t>
            </a:r>
            <a:r>
              <a:rPr lang="en-US" dirty="0" err="1" smtClean="0"/>
              <a:t>textsc</a:t>
            </a:r>
            <a:r>
              <a:rPr lang="en-US" dirty="0" smtClean="0"/>
              <a:t>{odd}^t(u)$.</a:t>
            </a:r>
          </a:p>
          <a:p>
            <a:endParaRPr lang="en-US" dirty="0" smtClean="0"/>
          </a:p>
          <a:p>
            <a:r>
              <a:rPr lang="en-US" dirty="0" smtClean="0"/>
              <a:t>{\bf (4)} Set $u=(u(1),\</a:t>
            </a:r>
            <a:r>
              <a:rPr lang="en-US" dirty="0" err="1" smtClean="0"/>
              <a:t>ldots,u</a:t>
            </a:r>
            <a:r>
              <a:rPr lang="en-US" dirty="0" smtClean="0"/>
              <a:t>(M))=(0,\ldots,0)$.\\</a:t>
            </a:r>
          </a:p>
          <a:p>
            <a:r>
              <a:rPr lang="en-US" dirty="0" smtClean="0"/>
              <a:t>If $\</a:t>
            </a:r>
            <a:r>
              <a:rPr lang="en-US" dirty="0" err="1" smtClean="0"/>
              <a:t>textsc</a:t>
            </a:r>
            <a:r>
              <a:rPr lang="en-US" dirty="0" smtClean="0"/>
              <a:t>{odd}^n(u)\</a:t>
            </a:r>
            <a:r>
              <a:rPr lang="en-US" dirty="0" err="1" smtClean="0"/>
              <a:t>leq</a:t>
            </a:r>
            <a:r>
              <a:rPr lang="en-US" dirty="0" smtClean="0"/>
              <a:t> e$, Paul wins the $(</a:t>
            </a:r>
            <a:r>
              <a:rPr lang="en-US" dirty="0" err="1" smtClean="0"/>
              <a:t>n,e</a:t>
            </a:r>
            <a:r>
              <a:rPr lang="en-US" dirty="0" smtClean="0"/>
              <a:t>)$-pathological liar game.</a:t>
            </a:r>
          </a:p>
          <a:p>
            <a:endParaRPr lang="en-US" dirty="0" smtClean="0"/>
          </a:p>
          <a:p>
            <a:r>
              <a:rPr lang="en-US" dirty="0" smtClean="0"/>
              <a:t>{\bf (5)} Rescale to liar machine: $\</a:t>
            </a:r>
            <a:r>
              <a:rPr lang="en-US" dirty="0" err="1" smtClean="0"/>
              <a:t>textsc</a:t>
            </a:r>
            <a:r>
              <a:rPr lang="en-US" dirty="0" smtClean="0"/>
              <a:t>{odd}^t(u)(</a:t>
            </a:r>
            <a:r>
              <a:rPr lang="en-US" dirty="0" err="1" smtClean="0"/>
              <a:t>i</a:t>
            </a:r>
            <a:r>
              <a:rPr lang="en-US" dirty="0" smtClean="0"/>
              <a:t>)=j \</a:t>
            </a:r>
            <a:r>
              <a:rPr lang="en-US" dirty="0" err="1" smtClean="0"/>
              <a:t>Leftrightarrow</a:t>
            </a:r>
            <a:r>
              <a:rPr lang="en-US" dirty="0" smtClean="0"/>
              <a:t> </a:t>
            </a:r>
          </a:p>
          <a:p>
            <a:r>
              <a:rPr lang="en-US" dirty="0" err="1" smtClean="0"/>
              <a:t>f_t</a:t>
            </a:r>
            <a:r>
              <a:rPr lang="en-US" dirty="0" smtClean="0"/>
              <a:t>(-t+2j){\small+\!\!=}1.$ </a:t>
            </a:r>
          </a:p>
          <a:p>
            <a:endParaRPr lang="en-US" dirty="0" smtClean="0"/>
          </a:p>
          <a:p>
            <a:endParaRPr lang="en-US" dirty="0" smtClean="0"/>
          </a:p>
          <a:p>
            <a:endParaRPr lang="en-US" dirty="0" smtClean="0"/>
          </a:p>
          <a:p>
            <a:endParaRPr lang="en-US" dirty="0" smtClean="0"/>
          </a:p>
          <a:p>
            <a:endParaRPr lang="en-US" dirty="0" smtClean="0"/>
          </a:p>
          <a:p>
            <a:r>
              <a:rPr lang="en-US" dirty="0" smtClean="0"/>
              <a:t>\end{document}</a:t>
            </a:r>
          </a:p>
          <a:p>
            <a:endParaRPr lang="en-US" dirty="0"/>
          </a:p>
        </p:txBody>
      </p:sp>
      <p:sp>
        <p:nvSpPr>
          <p:cNvPr id="4" name="Slide Number Placeholder 3"/>
          <p:cNvSpPr>
            <a:spLocks noGrp="1"/>
          </p:cNvSpPr>
          <p:nvPr>
            <p:ph type="sldNum" sz="quarter" idx="10"/>
          </p:nvPr>
        </p:nvSpPr>
        <p:spPr/>
        <p:txBody>
          <a:bodyPr/>
          <a:lstStyle/>
          <a:p>
            <a:pPr>
              <a:defRPr/>
            </a:pPr>
            <a:fld id="{3A8015C0-C94C-47B3-9B49-D7A497002D9B}"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((3,1)-repetition code)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Paul represents the receiver, waiting to get the bits of the message.</a:t>
            </a:r>
          </a:p>
          <a:p>
            <a:r>
              <a:rPr lang="en-US" smtClean="0"/>
              <a:t>Carole is a combination of the sender and the noise.  If we assume that Carole sends at most one error, we can track the possibility of each codeword being the intended message.</a:t>
            </a:r>
          </a:p>
          <a:p>
            <a:r>
              <a:rPr lang="en-US" smtClean="0"/>
              <a:t>Because the (5,1)-code is a packing in the 5-cube, Paul is always able to eliminate all but at most one codeword from Carole’s answers.</a:t>
            </a:r>
          </a:p>
          <a:p>
            <a:r>
              <a:rPr lang="en-US" i="1" smtClean="0"/>
              <a:t>(If he eliminates all codewords, Carole has defaulted (violated the bound on errors in the game).)</a:t>
            </a:r>
          </a:p>
          <a:p>
            <a:r>
              <a:rPr lang="en-US" smtClean="0"/>
              <a:t>In this game, we say that Carole has “lied” once in the 2</a:t>
            </a:r>
            <a:r>
              <a:rPr lang="en-US" baseline="30000" smtClean="0"/>
              <a:t>nd</a:t>
            </a:r>
            <a:r>
              <a:rPr lang="en-US" smtClean="0"/>
              <a:t> question about 01010 being the correct codeword.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By convention, coding theorists use e for the packing radius and R for the covering radius.  For the rest of this talk, we assume e=R.</a:t>
            </a:r>
          </a:p>
          <a:p>
            <a:r>
              <a:rPr lang="en-US" smtClean="0"/>
              <a:t>Hamming (n,1)-codes are perfect codes.  They exist when the size of the Hamming ball divides the size of the n-cube.</a:t>
            </a:r>
          </a:p>
          <a:p>
            <a:r>
              <a:rPr lang="en-US" smtClean="0"/>
              <a:t>There is no perfect (5,1)-code.  This is because the 5-cube volume, 32, is not divisible by size of the radius 1 Hamming ball, 6. </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These two codes can be proved optimal by exhaustive combinatorial analysis, though there more powerful techniques.</a:t>
            </a:r>
          </a:p>
          <a:p>
            <a:r>
              <a:rPr lang="en-US" smtClean="0"/>
              <a:t>This packing code cannot be converted into an optimal covering code by the addition of Hamming balls.  (It would take 4 more Hamming balls, as no three uncovered words are in the same ball.)</a:t>
            </a:r>
          </a:p>
          <a:p>
            <a:r>
              <a:rPr lang="en-US" smtClean="0"/>
              <a:t>The optimal packing and covering code sizes bracket 2^n.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F54B6519-D812-4D3A-A5EB-D632A65F25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848684F0-06F1-4882-BFFB-ED3BBCBB99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3C50D866-922B-4DD5-8DB7-2C1C419308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30434393-13E5-4234-A361-52C5E0312B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bwMode="white">
          <a:xfrm>
            <a:off x="958850" y="4572000"/>
            <a:ext cx="6553200" cy="990600"/>
          </a:xfrm>
        </p:spPr>
        <p:txBody>
          <a:bodyPr anchor="ctr"/>
          <a:lstStyle>
            <a:lvl1pPr>
              <a:defRPr sz="2400"/>
            </a:lvl1pPr>
          </a:lstStyle>
          <a:p>
            <a:r>
              <a:rPr lang="en-US" smtClean="0"/>
              <a:t>Click to edit Master title style</a:t>
            </a:r>
            <a:endParaRPr lang="en-US"/>
          </a:p>
        </p:txBody>
      </p:sp>
      <p:sp>
        <p:nvSpPr>
          <p:cNvPr id="37891" name="Rectangle 3"/>
          <p:cNvSpPr>
            <a:spLocks noGrp="1" noChangeArrowheads="1"/>
          </p:cNvSpPr>
          <p:nvPr>
            <p:ph type="subTitle" idx="1"/>
          </p:nvPr>
        </p:nvSpPr>
        <p:spPr bwMode="black">
          <a:xfrm>
            <a:off x="990600" y="5562600"/>
            <a:ext cx="4876800" cy="1143000"/>
          </a:xfrm>
        </p:spPr>
        <p:txBody>
          <a:bodyPr/>
          <a:lstStyle>
            <a:lvl1pPr marL="0" indent="0">
              <a:buFont typeface="Wingdings" pitchFamily="2" charset="2"/>
              <a:buNone/>
              <a:defRPr sz="1400">
                <a:solidFill>
                  <a:schemeClr val="bg1"/>
                </a:solidFill>
              </a:defRPr>
            </a:lvl1pPr>
          </a:lstStyle>
          <a:p>
            <a:r>
              <a:rPr lang="en-US" smtClean="0"/>
              <a:t>Click to edit Master subtitle style</a:t>
            </a:r>
            <a:endParaRPr lang="en-US"/>
          </a:p>
        </p:txBody>
      </p:sp>
      <p:sp>
        <p:nvSpPr>
          <p:cNvPr id="4" name="Rectangle 4"/>
          <p:cNvSpPr>
            <a:spLocks noGrp="1" noChangeArrowheads="1"/>
          </p:cNvSpPr>
          <p:nvPr>
            <p:ph type="sldNum" sz="quarter" idx="10"/>
          </p:nvPr>
        </p:nvSpPr>
        <p:spPr bwMode="white">
          <a:xfrm>
            <a:off x="7010400" y="6619875"/>
            <a:ext cx="2133600" cy="476250"/>
          </a:xfrm>
        </p:spPr>
        <p:txBody>
          <a:bodyPr anchor="t"/>
          <a:lstStyle>
            <a:lvl1pPr>
              <a:defRPr sz="1400">
                <a:solidFill>
                  <a:schemeClr val="tx1"/>
                </a:solidFill>
              </a:defRPr>
            </a:lvl1pPr>
          </a:lstStyle>
          <a:p>
            <a:pPr>
              <a:defRPr/>
            </a:pPr>
            <a:fld id="{62F54650-5244-4F1B-BA15-66FA4D7E0499}"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2265B34-4404-4F44-A846-5632C1D29EA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E7116B6-C1A1-4EF8-8BAD-D8882C0FD5A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FB164C4-8894-431E-932F-4A793F94CD36}"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4DF2D898-F111-4F1E-B1A2-C6310A011825}"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C3AD7C1-AB52-40F5-A9AB-94438D55675B}"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D3D2D536-D867-4FD9-8F03-F5797ED978C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5788E477-AFED-43BD-995C-23F34D45273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5889C7F-9C49-41B9-9D4C-73B1D2F44DB9}"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26B2549-5A42-4E00-82D3-7B11DC3F6A12}"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4C41A50-3068-4400-877C-AD6C9992BE18}"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7F5E8A3-77FB-4166-B6E6-15BA3531730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0763"/>
          </a:xfrm>
        </p:spPr>
        <p:txBody>
          <a:bodyPr/>
          <a:lstStyle/>
          <a:p>
            <a:pPr lvl="0"/>
            <a:r>
              <a:rPr lang="en-US" noProof="0" smtClean="0"/>
              <a:t>Click icon to add table</a:t>
            </a:r>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December 18, 2006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 2006 TANGRAM</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65193B3-66E1-49FC-BBC5-45632647B5EE}"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F54B6519-D812-4D3A-A5EB-D632A65F25B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5788E477-AFED-43BD-995C-23F34D45273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CC17D76B-3D10-4D7A-A766-F7913F59D90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B204C60F-97B6-4374-8686-AAAF728C838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9" name="Rectangle 6"/>
          <p:cNvSpPr>
            <a:spLocks noGrp="1" noChangeArrowheads="1"/>
          </p:cNvSpPr>
          <p:nvPr>
            <p:ph type="sldNum" sz="quarter" idx="12"/>
          </p:nvPr>
        </p:nvSpPr>
        <p:spPr>
          <a:ln/>
        </p:spPr>
        <p:txBody>
          <a:bodyPr/>
          <a:lstStyle>
            <a:lvl1pPr>
              <a:defRPr/>
            </a:lvl1pPr>
          </a:lstStyle>
          <a:p>
            <a:pPr>
              <a:defRPr/>
            </a:pPr>
            <a:fld id="{906D3E8F-A9AB-4D32-B59C-9116C7741F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CC17D76B-3D10-4D7A-A766-F7913F59D90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5" name="Rectangle 6"/>
          <p:cNvSpPr>
            <a:spLocks noGrp="1" noChangeArrowheads="1"/>
          </p:cNvSpPr>
          <p:nvPr>
            <p:ph type="sldNum" sz="quarter" idx="12"/>
          </p:nvPr>
        </p:nvSpPr>
        <p:spPr>
          <a:ln/>
        </p:spPr>
        <p:txBody>
          <a:bodyPr/>
          <a:lstStyle>
            <a:lvl1pPr>
              <a:defRPr/>
            </a:lvl1pPr>
          </a:lstStyle>
          <a:p>
            <a:pPr>
              <a:defRPr/>
            </a:pPr>
            <a:fld id="{5A5A7D91-5A55-40F1-862F-56D1F3BB30A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4" name="Rectangle 6"/>
          <p:cNvSpPr>
            <a:spLocks noGrp="1" noChangeArrowheads="1"/>
          </p:cNvSpPr>
          <p:nvPr>
            <p:ph type="sldNum" sz="quarter" idx="12"/>
          </p:nvPr>
        </p:nvSpPr>
        <p:spPr>
          <a:ln/>
        </p:spPr>
        <p:txBody>
          <a:bodyPr/>
          <a:lstStyle>
            <a:lvl1pPr>
              <a:defRPr/>
            </a:lvl1pPr>
          </a:lstStyle>
          <a:p>
            <a:pPr>
              <a:defRPr/>
            </a:pPr>
            <a:fld id="{24EF3703-F798-4612-9397-454904F85CF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061B0407-77A4-40C5-B1A3-FD96A9CA47C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D423F676-08C2-49E5-93D2-A10ADF89E64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848684F0-06F1-4882-BFFB-ED3BBCBB997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6" name="Rectangle 6"/>
          <p:cNvSpPr>
            <a:spLocks noGrp="1" noChangeArrowheads="1"/>
          </p:cNvSpPr>
          <p:nvPr>
            <p:ph type="sldNum" sz="quarter" idx="12"/>
          </p:nvPr>
        </p:nvSpPr>
        <p:spPr>
          <a:ln/>
        </p:spPr>
        <p:txBody>
          <a:bodyPr/>
          <a:lstStyle>
            <a:lvl1pPr>
              <a:defRPr/>
            </a:lvl1pPr>
          </a:lstStyle>
          <a:p>
            <a:pPr>
              <a:defRPr/>
            </a:pPr>
            <a:fld id="{3C50D866-922B-4DD5-8DB7-2C1C4193085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30434393-13E5-4234-A361-52C5E0312B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B204C60F-97B6-4374-8686-AAAF728C83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9" name="Rectangle 6"/>
          <p:cNvSpPr>
            <a:spLocks noGrp="1" noChangeArrowheads="1"/>
          </p:cNvSpPr>
          <p:nvPr>
            <p:ph type="sldNum" sz="quarter" idx="12"/>
          </p:nvPr>
        </p:nvSpPr>
        <p:spPr>
          <a:ln/>
        </p:spPr>
        <p:txBody>
          <a:bodyPr/>
          <a:lstStyle>
            <a:lvl1pPr>
              <a:defRPr/>
            </a:lvl1pPr>
          </a:lstStyle>
          <a:p>
            <a:pPr>
              <a:defRPr/>
            </a:pPr>
            <a:fld id="{906D3E8F-A9AB-4D32-B59C-9116C7741F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5" name="Rectangle 6"/>
          <p:cNvSpPr>
            <a:spLocks noGrp="1" noChangeArrowheads="1"/>
          </p:cNvSpPr>
          <p:nvPr>
            <p:ph type="sldNum" sz="quarter" idx="12"/>
          </p:nvPr>
        </p:nvSpPr>
        <p:spPr>
          <a:ln/>
        </p:spPr>
        <p:txBody>
          <a:bodyPr/>
          <a:lstStyle>
            <a:lvl1pPr>
              <a:defRPr/>
            </a:lvl1pPr>
          </a:lstStyle>
          <a:p>
            <a:pPr>
              <a:defRPr/>
            </a:pPr>
            <a:fld id="{5A5A7D91-5A55-40F1-862F-56D1F3BB30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4" name="Rectangle 6"/>
          <p:cNvSpPr>
            <a:spLocks noGrp="1" noChangeArrowheads="1"/>
          </p:cNvSpPr>
          <p:nvPr>
            <p:ph type="sldNum" sz="quarter" idx="12"/>
          </p:nvPr>
        </p:nvSpPr>
        <p:spPr>
          <a:ln/>
        </p:spPr>
        <p:txBody>
          <a:bodyPr/>
          <a:lstStyle>
            <a:lvl1pPr>
              <a:defRPr/>
            </a:lvl1pPr>
          </a:lstStyle>
          <a:p>
            <a:pPr>
              <a:defRPr/>
            </a:pPr>
            <a:fld id="{24EF3703-F798-4612-9397-454904F85C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061B0407-77A4-40C5-B1A3-FD96A9CA47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18,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2006 TANGRAM</a:t>
            </a:r>
          </a:p>
        </p:txBody>
      </p:sp>
      <p:sp>
        <p:nvSpPr>
          <p:cNvPr id="7" name="Rectangle 6"/>
          <p:cNvSpPr>
            <a:spLocks noGrp="1" noChangeArrowheads="1"/>
          </p:cNvSpPr>
          <p:nvPr>
            <p:ph type="sldNum" sz="quarter" idx="12"/>
          </p:nvPr>
        </p:nvSpPr>
        <p:spPr>
          <a:ln/>
        </p:spPr>
        <p:txBody>
          <a:bodyPr/>
          <a:lstStyle>
            <a:lvl1pPr>
              <a:defRPr/>
            </a:lvl1pPr>
          </a:lstStyle>
          <a:p>
            <a:pPr>
              <a:defRPr/>
            </a:pPr>
            <a:fld id="{D423F676-08C2-49E5-93D2-A10ADF89E6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r>
              <a:rPr lang="en-US"/>
              <a:t>December 18, 2006</a:t>
            </a:r>
          </a:p>
        </p:txBody>
      </p:sp>
      <p:sp>
        <p:nvSpPr>
          <p:cNvPr id="400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2006 TANGRAM</a:t>
            </a:r>
          </a:p>
        </p:txBody>
      </p:sp>
      <p:sp>
        <p:nvSpPr>
          <p:cNvPr id="400390" name="Rectangle 6"/>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C2FE52-CD37-47C9-91FF-966764E714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86" name="Rectangle 22"/>
          <p:cNvSpPr>
            <a:spLocks noChangeArrowheads="1"/>
          </p:cNvSpPr>
          <p:nvPr/>
        </p:nvSpPr>
        <p:spPr bwMode="auto">
          <a:xfrm>
            <a:off x="-12700" y="-12700"/>
            <a:ext cx="9156700" cy="1066800"/>
          </a:xfrm>
          <a:prstGeom prst="rect">
            <a:avLst/>
          </a:prstGeom>
          <a:solidFill>
            <a:srgbClr val="CC3300"/>
          </a:solidFill>
          <a:ln w="9525" algn="ctr">
            <a:solidFill>
              <a:schemeClr val="tx1"/>
            </a:solidFill>
            <a:miter lim="800000"/>
            <a:headEnd/>
            <a:tailEnd/>
          </a:ln>
          <a:effectLst/>
        </p:spPr>
        <p:txBody>
          <a:bodyPr wrap="none" anchor="ctr"/>
          <a:lstStyle/>
          <a:p>
            <a:pPr algn="ctr">
              <a:defRPr/>
            </a:pPr>
            <a:endParaRPr lang="en-US"/>
          </a:p>
        </p:txBody>
      </p:sp>
      <p:sp>
        <p:nvSpPr>
          <p:cNvPr id="1027" name="Rectangle 4"/>
          <p:cNvSpPr>
            <a:spLocks noGrp="1" noChangeArrowheads="1"/>
          </p:cNvSpPr>
          <p:nvPr>
            <p:ph type="title"/>
          </p:nvPr>
        </p:nvSpPr>
        <p:spPr bwMode="black">
          <a:xfrm>
            <a:off x="457200" y="304800"/>
            <a:ext cx="6934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dt" sz="half" idx="2"/>
          </p:nvPr>
        </p:nvSpPr>
        <p:spPr bwMode="auto">
          <a:xfrm>
            <a:off x="457200" y="6324600"/>
            <a:ext cx="1752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rgbClr val="808080"/>
                </a:solidFill>
              </a:defRPr>
            </a:lvl1pPr>
          </a:lstStyle>
          <a:p>
            <a:pPr>
              <a:defRPr/>
            </a:pPr>
            <a:r>
              <a:rPr lang="en-US" smtClean="0"/>
              <a:t>December 18, 2006</a:t>
            </a:r>
            <a:endParaRPr lang="en-US"/>
          </a:p>
        </p:txBody>
      </p:sp>
      <p:sp>
        <p:nvSpPr>
          <p:cNvPr id="36871" name="Rectangle 7"/>
          <p:cNvSpPr>
            <a:spLocks noGrp="1" noChangeArrowheads="1"/>
          </p:cNvSpPr>
          <p:nvPr>
            <p:ph type="ftr" sz="quarter" idx="3"/>
          </p:nvPr>
        </p:nvSpPr>
        <p:spPr bwMode="auto">
          <a:xfrm>
            <a:off x="2286000" y="63246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rgbClr val="808080"/>
                </a:solidFill>
              </a:defRPr>
            </a:lvl1pPr>
          </a:lstStyle>
          <a:p>
            <a:pPr>
              <a:defRPr/>
            </a:pPr>
            <a:r>
              <a:rPr lang="en-US" smtClean="0"/>
              <a:t>© 2006 TANGRAM</a:t>
            </a:r>
            <a:endParaRPr lang="en-US"/>
          </a:p>
        </p:txBody>
      </p:sp>
      <p:sp>
        <p:nvSpPr>
          <p:cNvPr id="36872" name="Rectangle 8"/>
          <p:cNvSpPr>
            <a:spLocks noGrp="1" noChangeArrowheads="1"/>
          </p:cNvSpPr>
          <p:nvPr>
            <p:ph type="sldNum" sz="quarter" idx="4"/>
          </p:nvPr>
        </p:nvSpPr>
        <p:spPr bwMode="auto">
          <a:xfrm>
            <a:off x="8610600" y="133350"/>
            <a:ext cx="3810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defRPr/>
            </a:pPr>
            <a:fld id="{93AD0F44-7C1C-49F5-82CE-6888048A15C3}" type="slidenum">
              <a:rPr lang="en-US" smtClean="0"/>
              <a:pPr>
                <a:defRPr/>
              </a:pPr>
              <a:t>‹#›</a:t>
            </a:fld>
            <a:endParaRPr lang="en-US"/>
          </a:p>
        </p:txBody>
      </p:sp>
      <p:sp>
        <p:nvSpPr>
          <p:cNvPr id="8" name="Rectangle 22"/>
          <p:cNvSpPr>
            <a:spLocks noChangeArrowheads="1"/>
          </p:cNvSpPr>
          <p:nvPr userDrawn="1"/>
        </p:nvSpPr>
        <p:spPr bwMode="auto">
          <a:xfrm>
            <a:off x="-12700" y="-12700"/>
            <a:ext cx="9156700" cy="1066800"/>
          </a:xfrm>
          <a:prstGeom prst="rect">
            <a:avLst/>
          </a:prstGeom>
          <a:solidFill>
            <a:srgbClr val="CC3300"/>
          </a:solidFill>
          <a:ln w="9525" algn="ctr">
            <a:solidFill>
              <a:schemeClr val="tx1"/>
            </a:solidFill>
            <a:miter lim="800000"/>
            <a:headEnd/>
            <a:tailEnd/>
          </a:ln>
          <a:effectLst/>
        </p:spPr>
        <p:txBody>
          <a:bodyPr wrap="none"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charset="0"/>
        </a:defRPr>
      </a:lvl2pPr>
      <a:lvl3pPr algn="l" rtl="0" eaLnBrk="1" fontAlgn="base" hangingPunct="1">
        <a:spcBef>
          <a:spcPct val="0"/>
        </a:spcBef>
        <a:spcAft>
          <a:spcPct val="0"/>
        </a:spcAft>
        <a:defRPr sz="2600">
          <a:solidFill>
            <a:schemeClr val="bg1"/>
          </a:solidFill>
          <a:latin typeface="Arial" charset="0"/>
        </a:defRPr>
      </a:lvl3pPr>
      <a:lvl4pPr algn="l" rtl="0" eaLnBrk="1" fontAlgn="base" hangingPunct="1">
        <a:spcBef>
          <a:spcPct val="0"/>
        </a:spcBef>
        <a:spcAft>
          <a:spcPct val="0"/>
        </a:spcAft>
        <a:defRPr sz="2600">
          <a:solidFill>
            <a:schemeClr val="bg1"/>
          </a:solidFill>
          <a:latin typeface="Arial" charset="0"/>
        </a:defRPr>
      </a:lvl4pPr>
      <a:lvl5pPr algn="l" rtl="0" eaLnBrk="1" fontAlgn="base" hangingPunct="1">
        <a:spcBef>
          <a:spcPct val="0"/>
        </a:spcBef>
        <a:spcAft>
          <a:spcPct val="0"/>
        </a:spcAft>
        <a:defRPr sz="2600">
          <a:solidFill>
            <a:schemeClr val="bg1"/>
          </a:solidFill>
          <a:latin typeface="Arial" charset="0"/>
        </a:defRPr>
      </a:lvl5pPr>
      <a:lvl6pPr marL="457200" algn="l" rtl="0" eaLnBrk="1" fontAlgn="base" hangingPunct="1">
        <a:spcBef>
          <a:spcPct val="0"/>
        </a:spcBef>
        <a:spcAft>
          <a:spcPct val="0"/>
        </a:spcAft>
        <a:defRPr sz="2600">
          <a:solidFill>
            <a:schemeClr val="bg1"/>
          </a:solidFill>
          <a:latin typeface="Arial" charset="0"/>
        </a:defRPr>
      </a:lvl6pPr>
      <a:lvl7pPr marL="914400" algn="l" rtl="0" eaLnBrk="1" fontAlgn="base" hangingPunct="1">
        <a:spcBef>
          <a:spcPct val="0"/>
        </a:spcBef>
        <a:spcAft>
          <a:spcPct val="0"/>
        </a:spcAft>
        <a:defRPr sz="2600">
          <a:solidFill>
            <a:schemeClr val="bg1"/>
          </a:solidFill>
          <a:latin typeface="Arial" charset="0"/>
        </a:defRPr>
      </a:lvl7pPr>
      <a:lvl8pPr marL="1371600" algn="l" rtl="0" eaLnBrk="1" fontAlgn="base" hangingPunct="1">
        <a:spcBef>
          <a:spcPct val="0"/>
        </a:spcBef>
        <a:spcAft>
          <a:spcPct val="0"/>
        </a:spcAft>
        <a:defRPr sz="2600">
          <a:solidFill>
            <a:schemeClr val="bg1"/>
          </a:solidFill>
          <a:latin typeface="Arial" charset="0"/>
        </a:defRPr>
      </a:lvl8pPr>
      <a:lvl9pPr marL="1828800" algn="l" rtl="0" eaLnBrk="1" fontAlgn="base" hangingPunct="1">
        <a:spcBef>
          <a:spcPct val="0"/>
        </a:spcBef>
        <a:spcAft>
          <a:spcPct val="0"/>
        </a:spcAft>
        <a:defRPr sz="2600">
          <a:solidFill>
            <a:schemeClr val="bg1"/>
          </a:solidFill>
          <a:latin typeface="Arial" charset="0"/>
        </a:defRPr>
      </a:lvl9pPr>
    </p:titleStyle>
    <p:bodyStyle>
      <a:lvl1pPr marL="342900" indent="-342900" algn="l" rtl="0" eaLnBrk="1" fontAlgn="base" hangingPunct="1">
        <a:spcBef>
          <a:spcPct val="20000"/>
        </a:spcBef>
        <a:spcAft>
          <a:spcPct val="0"/>
        </a:spcAft>
        <a:buClr>
          <a:schemeClr val="bg2"/>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lr>
          <a:srgbClr val="FF9933"/>
        </a:buClr>
        <a:buChar char="•"/>
        <a:defRPr>
          <a:solidFill>
            <a:schemeClr val="tx1"/>
          </a:solidFill>
          <a:latin typeface="+mn-lt"/>
        </a:defRPr>
      </a:lvl3pPr>
      <a:lvl4pPr marL="1600200" indent="-228600" algn="l" rtl="0" eaLnBrk="1" fontAlgn="base" hangingPunct="1">
        <a:spcBef>
          <a:spcPct val="20000"/>
        </a:spcBef>
        <a:spcAft>
          <a:spcPct val="0"/>
        </a:spcAft>
        <a:buFont typeface="Arial" charset="0"/>
        <a:buChar char="»"/>
        <a:defRPr sz="1600">
          <a:solidFill>
            <a:schemeClr val="tx1"/>
          </a:solidFill>
          <a:latin typeface="+mn-lt"/>
        </a:defRPr>
      </a:lvl4pPr>
      <a:lvl5pPr marL="2057400" indent="-228600" algn="l" rtl="0" eaLnBrk="1" fontAlgn="base" hangingPunct="1">
        <a:spcBef>
          <a:spcPct val="20000"/>
        </a:spcBef>
        <a:spcAft>
          <a:spcPct val="0"/>
        </a:spcAft>
        <a:buClr>
          <a:srgbClr val="FF9933"/>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FF9933"/>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FF9933"/>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FF9933"/>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FF9933"/>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r>
              <a:rPr lang="en-US"/>
              <a:t>December 18, 2006</a:t>
            </a:r>
          </a:p>
        </p:txBody>
      </p:sp>
      <p:sp>
        <p:nvSpPr>
          <p:cNvPr id="400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2006 TANGRAM</a:t>
            </a:r>
          </a:p>
        </p:txBody>
      </p:sp>
      <p:sp>
        <p:nvSpPr>
          <p:cNvPr id="400390" name="Rectangle 6"/>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C2FE52-CD37-47C9-91FF-966764E714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5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14.xml"/><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tags" Target="../tags/tag10.xml"/><Relationship Id="rId21" Type="http://schemas.openxmlformats.org/officeDocument/2006/relationships/image" Target="../media/image17.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tags" Target="../tags/tag9.xml"/><Relationship Id="rId16" Type="http://schemas.openxmlformats.org/officeDocument/2006/relationships/image" Target="../media/image12.png"/><Relationship Id="rId20" Type="http://schemas.openxmlformats.org/officeDocument/2006/relationships/image" Target="../media/image16.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20.png"/><Relationship Id="rId5" Type="http://schemas.openxmlformats.org/officeDocument/2006/relationships/tags" Target="../tags/tag12.xml"/><Relationship Id="rId15" Type="http://schemas.openxmlformats.org/officeDocument/2006/relationships/image" Target="../media/image11.jpe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tags" Target="../tags/tag17.xml"/><Relationship Id="rId19" Type="http://schemas.openxmlformats.org/officeDocument/2006/relationships/image" Target="../media/image15.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53.xml"/><Relationship Id="rId22" Type="http://schemas.openxmlformats.org/officeDocument/2006/relationships/image" Target="../media/image18.png"/><Relationship Id="rId27"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457200" y="1600200"/>
            <a:ext cx="7772400" cy="4191000"/>
          </a:xfrm>
        </p:spPr>
        <p:txBody>
          <a:bodyPr lIns="86807" tIns="41798" rIns="86807" bIns="41798"/>
          <a:lstStyle/>
          <a:p>
            <a:pPr marL="323850" indent="-323850" algn="ctr" defTabSz="781050">
              <a:buFontTx/>
              <a:buNone/>
            </a:pPr>
            <a:r>
              <a:rPr lang="en-US" b="1" dirty="0" smtClean="0">
                <a:solidFill>
                  <a:srgbClr val="CC3300"/>
                </a:solidFill>
                <a:latin typeface="Times New Roman" pitchFamily="18" charset="0"/>
              </a:rPr>
              <a:t>Adaptive Coding from a Diffusion</a:t>
            </a:r>
          </a:p>
          <a:p>
            <a:pPr marL="323850" indent="-323850" algn="ctr" defTabSz="781050">
              <a:buFontTx/>
              <a:buNone/>
            </a:pPr>
            <a:r>
              <a:rPr lang="en-US" b="1" dirty="0" smtClean="0">
                <a:solidFill>
                  <a:srgbClr val="CC3300"/>
                </a:solidFill>
                <a:latin typeface="Times New Roman" pitchFamily="18" charset="0"/>
              </a:rPr>
              <a:t>Process on the Integer Line</a:t>
            </a:r>
          </a:p>
          <a:p>
            <a:pPr marL="323850" indent="-323850" algn="ctr" defTabSz="781050">
              <a:buFontTx/>
              <a:buNone/>
            </a:pPr>
            <a:endParaRPr lang="en-US" sz="2800" dirty="0" smtClean="0">
              <a:latin typeface="Times New Roman" pitchFamily="18" charset="0"/>
            </a:endParaRPr>
          </a:p>
          <a:p>
            <a:pPr marL="323850" indent="-323850" algn="ctr" defTabSz="781050">
              <a:buFontTx/>
              <a:buNone/>
            </a:pPr>
            <a:r>
              <a:rPr lang="en-US" sz="2800" dirty="0" smtClean="0">
                <a:latin typeface="Times New Roman" pitchFamily="18" charset="0"/>
              </a:rPr>
              <a:t>Robert Ellis</a:t>
            </a:r>
          </a:p>
          <a:p>
            <a:pPr marL="323850" indent="-323850" algn="ctr" defTabSz="781050">
              <a:buFontTx/>
              <a:buNone/>
            </a:pPr>
            <a:endParaRPr lang="en-US" sz="2800" dirty="0" smtClean="0">
              <a:latin typeface="Times New Roman" pitchFamily="18" charset="0"/>
            </a:endParaRPr>
          </a:p>
          <a:p>
            <a:pPr marL="323850" indent="-323850" algn="ctr" defTabSz="781050">
              <a:buFontTx/>
              <a:buNone/>
            </a:pPr>
            <a:r>
              <a:rPr lang="en-US" sz="2400" dirty="0" smtClean="0">
                <a:latin typeface="Times New Roman" pitchFamily="18" charset="0"/>
              </a:rPr>
              <a:t>October 26, 2009</a:t>
            </a:r>
          </a:p>
          <a:p>
            <a:pPr marL="323850" indent="-323850" algn="ctr" defTabSz="781050">
              <a:buFontTx/>
              <a:buNone/>
            </a:pPr>
            <a:endParaRPr lang="en-US" sz="2400" dirty="0" smtClean="0">
              <a:latin typeface="Times New Roman" pitchFamily="18" charset="0"/>
            </a:endParaRPr>
          </a:p>
          <a:p>
            <a:pPr marL="323850" indent="-323850" algn="ctr" defTabSz="781050">
              <a:buFontTx/>
              <a:buNone/>
            </a:pPr>
            <a:r>
              <a:rPr lang="en-US" sz="2400" dirty="0" smtClean="0">
                <a:latin typeface="Times New Roman" pitchFamily="18" charset="0"/>
              </a:rPr>
              <a:t>Joint work with Joshua Cooper,</a:t>
            </a:r>
          </a:p>
          <a:p>
            <a:pPr marL="323850" indent="-323850" algn="ctr" defTabSz="781050">
              <a:buFontTx/>
              <a:buNone/>
            </a:pPr>
            <a:r>
              <a:rPr lang="en-US" sz="2400" dirty="0" smtClean="0">
                <a:latin typeface="Times New Roman" pitchFamily="18" charset="0"/>
              </a:rPr>
              <a:t>University of South Carolina</a:t>
            </a:r>
          </a:p>
        </p:txBody>
      </p:sp>
      <p:sp>
        <p:nvSpPr>
          <p:cNvPr id="29699" name="Rectangle 5"/>
          <p:cNvSpPr>
            <a:spLocks noChangeArrowheads="1"/>
          </p:cNvSpPr>
          <p:nvPr/>
        </p:nvSpPr>
        <p:spPr bwMode="auto">
          <a:xfrm>
            <a:off x="1714500" y="4573588"/>
            <a:ext cx="4764088" cy="857250"/>
          </a:xfrm>
          <a:prstGeom prst="rect">
            <a:avLst/>
          </a:prstGeom>
          <a:noFill/>
          <a:ln w="9525">
            <a:noFill/>
            <a:miter lim="800000"/>
            <a:headEnd/>
            <a:tailEnd/>
          </a:ln>
        </p:spPr>
        <p:txBody>
          <a:bodyPr wrap="none" lIns="186475" tIns="93239" rIns="186475" bIns="93239" anchor="ctr"/>
          <a:lstStyle/>
          <a:p>
            <a:pPr defTabSz="1851025"/>
            <a:endParaRPr lang="en-US" sz="4800">
              <a:latin typeface="Times New Roman" pitchFamily="18" charset="0"/>
            </a:endParaRPr>
          </a:p>
        </p:txBody>
      </p:sp>
      <p:grpSp>
        <p:nvGrpSpPr>
          <p:cNvPr id="29700" name="Group 18"/>
          <p:cNvGrpSpPr>
            <a:grpSpLocks noChangeAspect="1"/>
          </p:cNvGrpSpPr>
          <p:nvPr/>
        </p:nvGrpSpPr>
        <p:grpSpPr bwMode="auto">
          <a:xfrm>
            <a:off x="165100" y="152400"/>
            <a:ext cx="3492500" cy="1006475"/>
            <a:chOff x="104" y="96"/>
            <a:chExt cx="2440" cy="703"/>
          </a:xfrm>
        </p:grpSpPr>
        <p:pic>
          <p:nvPicPr>
            <p:cNvPr id="29702" name="Picture 2" descr="darkerlighter"/>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104" y="96"/>
              <a:ext cx="2381" cy="703"/>
            </a:xfrm>
            <a:prstGeom prst="rect">
              <a:avLst/>
            </a:prstGeom>
            <a:noFill/>
            <a:ln w="9525">
              <a:noFill/>
              <a:miter lim="800000"/>
              <a:headEnd/>
              <a:tailEnd/>
            </a:ln>
          </p:spPr>
        </p:pic>
        <p:sp>
          <p:nvSpPr>
            <p:cNvPr id="29703" name="Line 6"/>
            <p:cNvSpPr>
              <a:spLocks noChangeAspect="1" noChangeShapeType="1"/>
            </p:cNvSpPr>
            <p:nvPr/>
          </p:nvSpPr>
          <p:spPr bwMode="auto">
            <a:xfrm>
              <a:off x="110" y="643"/>
              <a:ext cx="2434" cy="0"/>
            </a:xfrm>
            <a:prstGeom prst="line">
              <a:avLst/>
            </a:prstGeom>
            <a:noFill/>
            <a:ln w="25400">
              <a:solidFill>
                <a:srgbClr val="FF0000"/>
              </a:solidFill>
              <a:round/>
              <a:headEnd type="none" w="sm" len="sm"/>
              <a:tailEnd type="none" w="sm" len="sm"/>
            </a:ln>
          </p:spPr>
          <p:txBody>
            <a:bodyPr wrap="none" anchor="ctr"/>
            <a:lstStyle/>
            <a:p>
              <a:endParaRPr lang="en-US"/>
            </a:p>
          </p:txBody>
        </p:sp>
      </p:grpSp>
      <p:pic>
        <p:nvPicPr>
          <p:cNvPr id="29701" name="Picture 8" descr="Menger"/>
          <p:cNvPicPr>
            <a:picLocks noGrp="1" noChangeAspect="1" noChangeArrowheads="1"/>
          </p:cNvPicPr>
          <p:nvPr>
            <p:ph sz="half" idx="2"/>
          </p:nvPr>
        </p:nvPicPr>
        <p:blipFill>
          <a:blip r:embed="rId4" cstate="print">
            <a:clrChange>
              <a:clrFrom>
                <a:srgbClr val="FFFFFF"/>
              </a:clrFrom>
              <a:clrTo>
                <a:srgbClr val="FFFFFF">
                  <a:alpha val="0"/>
                </a:srgbClr>
              </a:clrTo>
            </a:clrChange>
          </a:blip>
          <a:srcRect/>
          <a:stretch>
            <a:fillRect/>
          </a:stretch>
        </p:blipFill>
        <p:spPr>
          <a:xfrm>
            <a:off x="7086600" y="4800600"/>
            <a:ext cx="2057400" cy="20574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A </a:t>
            </a:r>
            <a:r>
              <a:rPr lang="en-US" smtClean="0">
                <a:latin typeface="Times New Roman" pitchFamily="18" charset="0"/>
              </a:rPr>
              <a:t>(5,1)</a:t>
            </a:r>
            <a:r>
              <a:rPr lang="en-US" smtClean="0"/>
              <a:t>-Covering Code as a Football Pool</a:t>
            </a:r>
          </a:p>
        </p:txBody>
      </p:sp>
      <p:sp>
        <p:nvSpPr>
          <p:cNvPr id="90115" name="Rectangle 3"/>
          <p:cNvSpPr>
            <a:spLocks noChangeArrowheads="1"/>
          </p:cNvSpPr>
          <p:nvPr/>
        </p:nvSpPr>
        <p:spPr bwMode="auto">
          <a:xfrm>
            <a:off x="6540500" y="4813300"/>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16" name="Rectangle 4"/>
          <p:cNvSpPr>
            <a:spLocks noChangeArrowheads="1"/>
          </p:cNvSpPr>
          <p:nvPr/>
        </p:nvSpPr>
        <p:spPr bwMode="auto">
          <a:xfrm>
            <a:off x="5308600" y="4813300"/>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17" name="Rectangle 5"/>
          <p:cNvSpPr>
            <a:spLocks noChangeArrowheads="1"/>
          </p:cNvSpPr>
          <p:nvPr/>
        </p:nvSpPr>
        <p:spPr bwMode="auto">
          <a:xfrm>
            <a:off x="4076700" y="4813300"/>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18" name="Rectangle 6"/>
          <p:cNvSpPr>
            <a:spLocks noChangeArrowheads="1"/>
          </p:cNvSpPr>
          <p:nvPr/>
        </p:nvSpPr>
        <p:spPr bwMode="auto">
          <a:xfrm>
            <a:off x="2844800" y="4813300"/>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19" name="Rectangle 7"/>
          <p:cNvSpPr>
            <a:spLocks noChangeArrowheads="1"/>
          </p:cNvSpPr>
          <p:nvPr/>
        </p:nvSpPr>
        <p:spPr bwMode="auto">
          <a:xfrm>
            <a:off x="1612900" y="4813300"/>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0" name="Rectangle 8"/>
          <p:cNvSpPr>
            <a:spLocks noChangeArrowheads="1"/>
          </p:cNvSpPr>
          <p:nvPr/>
        </p:nvSpPr>
        <p:spPr bwMode="auto">
          <a:xfrm>
            <a:off x="381000" y="4813300"/>
            <a:ext cx="1231900" cy="449263"/>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7</a:t>
            </a:r>
          </a:p>
        </p:txBody>
      </p:sp>
      <p:sp>
        <p:nvSpPr>
          <p:cNvPr id="90121" name="Rectangle 9"/>
          <p:cNvSpPr>
            <a:spLocks noChangeArrowheads="1"/>
          </p:cNvSpPr>
          <p:nvPr/>
        </p:nvSpPr>
        <p:spPr bwMode="auto">
          <a:xfrm>
            <a:off x="6540500" y="4365625"/>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2" name="Rectangle 10"/>
          <p:cNvSpPr>
            <a:spLocks noChangeArrowheads="1"/>
          </p:cNvSpPr>
          <p:nvPr/>
        </p:nvSpPr>
        <p:spPr bwMode="auto">
          <a:xfrm>
            <a:off x="5308600" y="4365625"/>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23" name="Rectangle 11"/>
          <p:cNvSpPr>
            <a:spLocks noChangeArrowheads="1"/>
          </p:cNvSpPr>
          <p:nvPr/>
        </p:nvSpPr>
        <p:spPr bwMode="auto">
          <a:xfrm>
            <a:off x="4076700" y="4365625"/>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4" name="Rectangle 12"/>
          <p:cNvSpPr>
            <a:spLocks noChangeArrowheads="1"/>
          </p:cNvSpPr>
          <p:nvPr/>
        </p:nvSpPr>
        <p:spPr bwMode="auto">
          <a:xfrm>
            <a:off x="2844800" y="4365625"/>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5" name="Rectangle 13"/>
          <p:cNvSpPr>
            <a:spLocks noChangeArrowheads="1"/>
          </p:cNvSpPr>
          <p:nvPr/>
        </p:nvSpPr>
        <p:spPr bwMode="auto">
          <a:xfrm>
            <a:off x="1612900" y="4365625"/>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6" name="Rectangle 14"/>
          <p:cNvSpPr>
            <a:spLocks noChangeArrowheads="1"/>
          </p:cNvSpPr>
          <p:nvPr/>
        </p:nvSpPr>
        <p:spPr bwMode="auto">
          <a:xfrm>
            <a:off x="381000" y="4365625"/>
            <a:ext cx="1231900" cy="4476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6</a:t>
            </a:r>
          </a:p>
        </p:txBody>
      </p:sp>
      <p:sp>
        <p:nvSpPr>
          <p:cNvPr id="90127" name="Rectangle 15"/>
          <p:cNvSpPr>
            <a:spLocks noChangeArrowheads="1"/>
          </p:cNvSpPr>
          <p:nvPr/>
        </p:nvSpPr>
        <p:spPr bwMode="auto">
          <a:xfrm>
            <a:off x="6540500" y="391795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8" name="Rectangle 16"/>
          <p:cNvSpPr>
            <a:spLocks noChangeArrowheads="1"/>
          </p:cNvSpPr>
          <p:nvPr/>
        </p:nvSpPr>
        <p:spPr bwMode="auto">
          <a:xfrm>
            <a:off x="5308600" y="391795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29" name="Rectangle 17"/>
          <p:cNvSpPr>
            <a:spLocks noChangeArrowheads="1"/>
          </p:cNvSpPr>
          <p:nvPr/>
        </p:nvSpPr>
        <p:spPr bwMode="auto">
          <a:xfrm>
            <a:off x="4076700" y="391795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30" name="Rectangle 18"/>
          <p:cNvSpPr>
            <a:spLocks noChangeArrowheads="1"/>
          </p:cNvSpPr>
          <p:nvPr/>
        </p:nvSpPr>
        <p:spPr bwMode="auto">
          <a:xfrm>
            <a:off x="2844800" y="391795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31" name="Rectangle 19"/>
          <p:cNvSpPr>
            <a:spLocks noChangeArrowheads="1"/>
          </p:cNvSpPr>
          <p:nvPr/>
        </p:nvSpPr>
        <p:spPr bwMode="auto">
          <a:xfrm>
            <a:off x="1612900" y="391795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32" name="Rectangle 20"/>
          <p:cNvSpPr>
            <a:spLocks noChangeArrowheads="1"/>
          </p:cNvSpPr>
          <p:nvPr/>
        </p:nvSpPr>
        <p:spPr bwMode="auto">
          <a:xfrm>
            <a:off x="381000" y="3917950"/>
            <a:ext cx="1231900" cy="4476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5</a:t>
            </a:r>
          </a:p>
        </p:txBody>
      </p:sp>
      <p:sp>
        <p:nvSpPr>
          <p:cNvPr id="90133" name="Rectangle 21"/>
          <p:cNvSpPr>
            <a:spLocks noChangeArrowheads="1"/>
          </p:cNvSpPr>
          <p:nvPr/>
        </p:nvSpPr>
        <p:spPr bwMode="auto">
          <a:xfrm>
            <a:off x="6540500" y="3468688"/>
            <a:ext cx="1231900" cy="449262"/>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34" name="Rectangle 22"/>
          <p:cNvSpPr>
            <a:spLocks noChangeArrowheads="1"/>
          </p:cNvSpPr>
          <p:nvPr/>
        </p:nvSpPr>
        <p:spPr bwMode="auto">
          <a:xfrm>
            <a:off x="5308600" y="3468688"/>
            <a:ext cx="1231900" cy="449262"/>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35" name="Rectangle 23"/>
          <p:cNvSpPr>
            <a:spLocks noChangeArrowheads="1"/>
          </p:cNvSpPr>
          <p:nvPr/>
        </p:nvSpPr>
        <p:spPr bwMode="auto">
          <a:xfrm>
            <a:off x="4076700" y="3468688"/>
            <a:ext cx="1231900" cy="449262"/>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36" name="Rectangle 24"/>
          <p:cNvSpPr>
            <a:spLocks noChangeArrowheads="1"/>
          </p:cNvSpPr>
          <p:nvPr/>
        </p:nvSpPr>
        <p:spPr bwMode="auto">
          <a:xfrm>
            <a:off x="2844800" y="3468688"/>
            <a:ext cx="1231900" cy="449262"/>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37" name="Rectangle 25"/>
          <p:cNvSpPr>
            <a:spLocks noChangeArrowheads="1"/>
          </p:cNvSpPr>
          <p:nvPr/>
        </p:nvSpPr>
        <p:spPr bwMode="auto">
          <a:xfrm>
            <a:off x="1612900" y="3468688"/>
            <a:ext cx="1231900" cy="449262"/>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38" name="Rectangle 26"/>
          <p:cNvSpPr>
            <a:spLocks noChangeArrowheads="1"/>
          </p:cNvSpPr>
          <p:nvPr/>
        </p:nvSpPr>
        <p:spPr bwMode="auto">
          <a:xfrm>
            <a:off x="381000" y="3468688"/>
            <a:ext cx="1231900" cy="449262"/>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4</a:t>
            </a:r>
          </a:p>
        </p:txBody>
      </p:sp>
      <p:sp>
        <p:nvSpPr>
          <p:cNvPr id="90139" name="Rectangle 27"/>
          <p:cNvSpPr>
            <a:spLocks noChangeArrowheads="1"/>
          </p:cNvSpPr>
          <p:nvPr/>
        </p:nvSpPr>
        <p:spPr bwMode="auto">
          <a:xfrm>
            <a:off x="6540500" y="3021013"/>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0" name="Rectangle 28"/>
          <p:cNvSpPr>
            <a:spLocks noChangeArrowheads="1"/>
          </p:cNvSpPr>
          <p:nvPr/>
        </p:nvSpPr>
        <p:spPr bwMode="auto">
          <a:xfrm>
            <a:off x="5308600" y="3021013"/>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1" name="Rectangle 29"/>
          <p:cNvSpPr>
            <a:spLocks noChangeArrowheads="1"/>
          </p:cNvSpPr>
          <p:nvPr/>
        </p:nvSpPr>
        <p:spPr bwMode="auto">
          <a:xfrm>
            <a:off x="4076700" y="3021013"/>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2" name="Rectangle 30"/>
          <p:cNvSpPr>
            <a:spLocks noChangeArrowheads="1"/>
          </p:cNvSpPr>
          <p:nvPr/>
        </p:nvSpPr>
        <p:spPr bwMode="auto">
          <a:xfrm>
            <a:off x="2844800" y="3021013"/>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43" name="Rectangle 31"/>
          <p:cNvSpPr>
            <a:spLocks noChangeArrowheads="1"/>
          </p:cNvSpPr>
          <p:nvPr/>
        </p:nvSpPr>
        <p:spPr bwMode="auto">
          <a:xfrm>
            <a:off x="1612900" y="3021013"/>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4" name="Rectangle 32"/>
          <p:cNvSpPr>
            <a:spLocks noChangeArrowheads="1"/>
          </p:cNvSpPr>
          <p:nvPr/>
        </p:nvSpPr>
        <p:spPr bwMode="auto">
          <a:xfrm>
            <a:off x="381000" y="3021013"/>
            <a:ext cx="1231900" cy="4476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3</a:t>
            </a:r>
          </a:p>
        </p:txBody>
      </p:sp>
      <p:sp>
        <p:nvSpPr>
          <p:cNvPr id="90145" name="Rectangle 33"/>
          <p:cNvSpPr>
            <a:spLocks noChangeArrowheads="1"/>
          </p:cNvSpPr>
          <p:nvPr/>
        </p:nvSpPr>
        <p:spPr bwMode="auto">
          <a:xfrm>
            <a:off x="6540500" y="2573338"/>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6" name="Rectangle 34"/>
          <p:cNvSpPr>
            <a:spLocks noChangeArrowheads="1"/>
          </p:cNvSpPr>
          <p:nvPr/>
        </p:nvSpPr>
        <p:spPr bwMode="auto">
          <a:xfrm>
            <a:off x="5308600" y="2573338"/>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7" name="Rectangle 35"/>
          <p:cNvSpPr>
            <a:spLocks noChangeArrowheads="1"/>
          </p:cNvSpPr>
          <p:nvPr/>
        </p:nvSpPr>
        <p:spPr bwMode="auto">
          <a:xfrm>
            <a:off x="4076700" y="2573338"/>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8" name="Rectangle 36"/>
          <p:cNvSpPr>
            <a:spLocks noChangeArrowheads="1"/>
          </p:cNvSpPr>
          <p:nvPr/>
        </p:nvSpPr>
        <p:spPr bwMode="auto">
          <a:xfrm>
            <a:off x="2844800" y="2573338"/>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49" name="Rectangle 37"/>
          <p:cNvSpPr>
            <a:spLocks noChangeArrowheads="1"/>
          </p:cNvSpPr>
          <p:nvPr/>
        </p:nvSpPr>
        <p:spPr bwMode="auto">
          <a:xfrm>
            <a:off x="1612900" y="2573338"/>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0150" name="Rectangle 38"/>
          <p:cNvSpPr>
            <a:spLocks noChangeArrowheads="1"/>
          </p:cNvSpPr>
          <p:nvPr/>
        </p:nvSpPr>
        <p:spPr bwMode="auto">
          <a:xfrm>
            <a:off x="381000" y="2573338"/>
            <a:ext cx="1231900" cy="4476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2</a:t>
            </a:r>
          </a:p>
        </p:txBody>
      </p:sp>
      <p:sp>
        <p:nvSpPr>
          <p:cNvPr id="90151" name="Rectangle 39"/>
          <p:cNvSpPr>
            <a:spLocks noChangeArrowheads="1"/>
          </p:cNvSpPr>
          <p:nvPr/>
        </p:nvSpPr>
        <p:spPr bwMode="auto">
          <a:xfrm>
            <a:off x="6540500" y="2124075"/>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52" name="Rectangle 40"/>
          <p:cNvSpPr>
            <a:spLocks noChangeArrowheads="1"/>
          </p:cNvSpPr>
          <p:nvPr/>
        </p:nvSpPr>
        <p:spPr bwMode="auto">
          <a:xfrm>
            <a:off x="5308600" y="2124075"/>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53" name="Rectangle 41"/>
          <p:cNvSpPr>
            <a:spLocks noChangeArrowheads="1"/>
          </p:cNvSpPr>
          <p:nvPr/>
        </p:nvSpPr>
        <p:spPr bwMode="auto">
          <a:xfrm>
            <a:off x="4076700" y="2124075"/>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54" name="Rectangle 42"/>
          <p:cNvSpPr>
            <a:spLocks noChangeArrowheads="1"/>
          </p:cNvSpPr>
          <p:nvPr/>
        </p:nvSpPr>
        <p:spPr bwMode="auto">
          <a:xfrm>
            <a:off x="2844800" y="2124075"/>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55" name="Rectangle 43"/>
          <p:cNvSpPr>
            <a:spLocks noChangeArrowheads="1"/>
          </p:cNvSpPr>
          <p:nvPr/>
        </p:nvSpPr>
        <p:spPr bwMode="auto">
          <a:xfrm>
            <a:off x="1612900" y="2124075"/>
            <a:ext cx="1231900" cy="449263"/>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0156" name="Rectangle 44"/>
          <p:cNvSpPr>
            <a:spLocks noChangeArrowheads="1"/>
          </p:cNvSpPr>
          <p:nvPr/>
        </p:nvSpPr>
        <p:spPr bwMode="auto">
          <a:xfrm>
            <a:off x="381000" y="2124075"/>
            <a:ext cx="1231900" cy="449263"/>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a:solidFill>
                  <a:srgbClr val="808000"/>
                </a:solidFill>
              </a:rPr>
              <a:t>Bet 1</a:t>
            </a:r>
          </a:p>
        </p:txBody>
      </p:sp>
      <p:sp>
        <p:nvSpPr>
          <p:cNvPr id="90157" name="Rectangle 45"/>
          <p:cNvSpPr>
            <a:spLocks noChangeArrowheads="1"/>
          </p:cNvSpPr>
          <p:nvPr/>
        </p:nvSpPr>
        <p:spPr bwMode="auto">
          <a:xfrm>
            <a:off x="6540500" y="167640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a:solidFill>
                  <a:srgbClr val="808000"/>
                </a:solidFill>
              </a:rPr>
              <a:t>Round 5</a:t>
            </a:r>
          </a:p>
        </p:txBody>
      </p:sp>
      <p:sp>
        <p:nvSpPr>
          <p:cNvPr id="90158" name="Rectangle 46"/>
          <p:cNvSpPr>
            <a:spLocks noChangeArrowheads="1"/>
          </p:cNvSpPr>
          <p:nvPr/>
        </p:nvSpPr>
        <p:spPr bwMode="auto">
          <a:xfrm>
            <a:off x="5308600" y="167640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a:solidFill>
                  <a:srgbClr val="808000"/>
                </a:solidFill>
              </a:rPr>
              <a:t>Round 4</a:t>
            </a:r>
          </a:p>
        </p:txBody>
      </p:sp>
      <p:sp>
        <p:nvSpPr>
          <p:cNvPr id="90159" name="Rectangle 47"/>
          <p:cNvSpPr>
            <a:spLocks noChangeArrowheads="1"/>
          </p:cNvSpPr>
          <p:nvPr/>
        </p:nvSpPr>
        <p:spPr bwMode="auto">
          <a:xfrm>
            <a:off x="4076700" y="167640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a:solidFill>
                  <a:srgbClr val="808000"/>
                </a:solidFill>
              </a:rPr>
              <a:t>Round 3</a:t>
            </a:r>
          </a:p>
        </p:txBody>
      </p:sp>
      <p:sp>
        <p:nvSpPr>
          <p:cNvPr id="90160" name="Rectangle 48"/>
          <p:cNvSpPr>
            <a:spLocks noChangeArrowheads="1"/>
          </p:cNvSpPr>
          <p:nvPr/>
        </p:nvSpPr>
        <p:spPr bwMode="auto">
          <a:xfrm>
            <a:off x="2844800" y="167640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a:solidFill>
                  <a:srgbClr val="808000"/>
                </a:solidFill>
              </a:rPr>
              <a:t>Round 2</a:t>
            </a:r>
          </a:p>
        </p:txBody>
      </p:sp>
      <p:sp>
        <p:nvSpPr>
          <p:cNvPr id="90161" name="Rectangle 49"/>
          <p:cNvSpPr>
            <a:spLocks noChangeArrowheads="1"/>
          </p:cNvSpPr>
          <p:nvPr/>
        </p:nvSpPr>
        <p:spPr bwMode="auto">
          <a:xfrm>
            <a:off x="1612900" y="1676400"/>
            <a:ext cx="1231900" cy="4476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a:solidFill>
                  <a:srgbClr val="808000"/>
                </a:solidFill>
              </a:rPr>
              <a:t>Round 1</a:t>
            </a:r>
          </a:p>
        </p:txBody>
      </p:sp>
      <p:sp>
        <p:nvSpPr>
          <p:cNvPr id="90162" name="Rectangle 50"/>
          <p:cNvSpPr>
            <a:spLocks noChangeArrowheads="1"/>
          </p:cNvSpPr>
          <p:nvPr/>
        </p:nvSpPr>
        <p:spPr bwMode="auto">
          <a:xfrm>
            <a:off x="381000" y="1676400"/>
            <a:ext cx="1231900" cy="4476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endParaRPr lang="en-US" sz="2000"/>
          </a:p>
        </p:txBody>
      </p:sp>
      <p:sp>
        <p:nvSpPr>
          <p:cNvPr id="90163" name="Line 51"/>
          <p:cNvSpPr>
            <a:spLocks noChangeShapeType="1"/>
          </p:cNvSpPr>
          <p:nvPr/>
        </p:nvSpPr>
        <p:spPr bwMode="auto">
          <a:xfrm>
            <a:off x="381000" y="1676400"/>
            <a:ext cx="1231900" cy="0"/>
          </a:xfrm>
          <a:prstGeom prst="line">
            <a:avLst/>
          </a:prstGeom>
          <a:noFill/>
          <a:ln w="28575" cap="sq">
            <a:noFill/>
            <a:round/>
            <a:headEnd/>
            <a:tailEnd/>
          </a:ln>
          <a:effectLst/>
        </p:spPr>
        <p:txBody>
          <a:bodyPr/>
          <a:lstStyle/>
          <a:p>
            <a:endParaRPr lang="en-US"/>
          </a:p>
        </p:txBody>
      </p:sp>
      <p:sp>
        <p:nvSpPr>
          <p:cNvPr id="90164" name="Line 52"/>
          <p:cNvSpPr>
            <a:spLocks noChangeShapeType="1"/>
          </p:cNvSpPr>
          <p:nvPr/>
        </p:nvSpPr>
        <p:spPr bwMode="auto">
          <a:xfrm>
            <a:off x="381000" y="2124075"/>
            <a:ext cx="7391400" cy="0"/>
          </a:xfrm>
          <a:prstGeom prst="line">
            <a:avLst/>
          </a:prstGeom>
          <a:noFill/>
          <a:ln w="38100">
            <a:solidFill>
              <a:schemeClr val="tx1"/>
            </a:solidFill>
            <a:round/>
            <a:headEnd/>
            <a:tailEnd/>
          </a:ln>
          <a:effectLst/>
        </p:spPr>
        <p:txBody>
          <a:bodyPr/>
          <a:lstStyle/>
          <a:p>
            <a:endParaRPr lang="en-US"/>
          </a:p>
        </p:txBody>
      </p:sp>
      <p:sp>
        <p:nvSpPr>
          <p:cNvPr id="90165" name="Line 53"/>
          <p:cNvSpPr>
            <a:spLocks noChangeShapeType="1"/>
          </p:cNvSpPr>
          <p:nvPr/>
        </p:nvSpPr>
        <p:spPr bwMode="auto">
          <a:xfrm>
            <a:off x="381000" y="2573338"/>
            <a:ext cx="7391400" cy="0"/>
          </a:xfrm>
          <a:prstGeom prst="line">
            <a:avLst/>
          </a:prstGeom>
          <a:noFill/>
          <a:ln w="12700">
            <a:solidFill>
              <a:schemeClr val="tx1"/>
            </a:solidFill>
            <a:round/>
            <a:headEnd/>
            <a:tailEnd/>
          </a:ln>
          <a:effectLst/>
        </p:spPr>
        <p:txBody>
          <a:bodyPr/>
          <a:lstStyle/>
          <a:p>
            <a:endParaRPr lang="en-US"/>
          </a:p>
        </p:txBody>
      </p:sp>
      <p:sp>
        <p:nvSpPr>
          <p:cNvPr id="90166" name="Line 54"/>
          <p:cNvSpPr>
            <a:spLocks noChangeShapeType="1"/>
          </p:cNvSpPr>
          <p:nvPr/>
        </p:nvSpPr>
        <p:spPr bwMode="auto">
          <a:xfrm>
            <a:off x="381000" y="3021013"/>
            <a:ext cx="7391400" cy="0"/>
          </a:xfrm>
          <a:prstGeom prst="line">
            <a:avLst/>
          </a:prstGeom>
          <a:noFill/>
          <a:ln w="12700">
            <a:solidFill>
              <a:schemeClr val="tx1"/>
            </a:solidFill>
            <a:round/>
            <a:headEnd/>
            <a:tailEnd/>
          </a:ln>
          <a:effectLst/>
        </p:spPr>
        <p:txBody>
          <a:bodyPr/>
          <a:lstStyle/>
          <a:p>
            <a:endParaRPr lang="en-US"/>
          </a:p>
        </p:txBody>
      </p:sp>
      <p:sp>
        <p:nvSpPr>
          <p:cNvPr id="90167" name="Line 55"/>
          <p:cNvSpPr>
            <a:spLocks noChangeShapeType="1"/>
          </p:cNvSpPr>
          <p:nvPr/>
        </p:nvSpPr>
        <p:spPr bwMode="auto">
          <a:xfrm>
            <a:off x="381000" y="3468688"/>
            <a:ext cx="7391400" cy="0"/>
          </a:xfrm>
          <a:prstGeom prst="line">
            <a:avLst/>
          </a:prstGeom>
          <a:noFill/>
          <a:ln w="12700">
            <a:solidFill>
              <a:schemeClr val="tx1"/>
            </a:solidFill>
            <a:round/>
            <a:headEnd/>
            <a:tailEnd/>
          </a:ln>
          <a:effectLst/>
        </p:spPr>
        <p:txBody>
          <a:bodyPr/>
          <a:lstStyle/>
          <a:p>
            <a:endParaRPr lang="en-US"/>
          </a:p>
        </p:txBody>
      </p:sp>
      <p:sp>
        <p:nvSpPr>
          <p:cNvPr id="90168" name="Line 56"/>
          <p:cNvSpPr>
            <a:spLocks noChangeShapeType="1"/>
          </p:cNvSpPr>
          <p:nvPr/>
        </p:nvSpPr>
        <p:spPr bwMode="auto">
          <a:xfrm>
            <a:off x="381000" y="3917950"/>
            <a:ext cx="7391400" cy="0"/>
          </a:xfrm>
          <a:prstGeom prst="line">
            <a:avLst/>
          </a:prstGeom>
          <a:noFill/>
          <a:ln w="12700">
            <a:solidFill>
              <a:schemeClr val="tx1"/>
            </a:solidFill>
            <a:round/>
            <a:headEnd/>
            <a:tailEnd/>
          </a:ln>
          <a:effectLst/>
        </p:spPr>
        <p:txBody>
          <a:bodyPr/>
          <a:lstStyle/>
          <a:p>
            <a:endParaRPr lang="en-US"/>
          </a:p>
        </p:txBody>
      </p:sp>
      <p:sp>
        <p:nvSpPr>
          <p:cNvPr id="90169" name="Line 57"/>
          <p:cNvSpPr>
            <a:spLocks noChangeShapeType="1"/>
          </p:cNvSpPr>
          <p:nvPr/>
        </p:nvSpPr>
        <p:spPr bwMode="auto">
          <a:xfrm>
            <a:off x="381000" y="4365625"/>
            <a:ext cx="7391400" cy="0"/>
          </a:xfrm>
          <a:prstGeom prst="line">
            <a:avLst/>
          </a:prstGeom>
          <a:noFill/>
          <a:ln w="12700">
            <a:solidFill>
              <a:schemeClr val="tx1"/>
            </a:solidFill>
            <a:round/>
            <a:headEnd/>
            <a:tailEnd/>
          </a:ln>
          <a:effectLst/>
        </p:spPr>
        <p:txBody>
          <a:bodyPr/>
          <a:lstStyle/>
          <a:p>
            <a:endParaRPr lang="en-US"/>
          </a:p>
        </p:txBody>
      </p:sp>
      <p:sp>
        <p:nvSpPr>
          <p:cNvPr id="90170" name="Line 58"/>
          <p:cNvSpPr>
            <a:spLocks noChangeShapeType="1"/>
          </p:cNvSpPr>
          <p:nvPr/>
        </p:nvSpPr>
        <p:spPr bwMode="auto">
          <a:xfrm>
            <a:off x="381000" y="4813300"/>
            <a:ext cx="7391400" cy="0"/>
          </a:xfrm>
          <a:prstGeom prst="line">
            <a:avLst/>
          </a:prstGeom>
          <a:noFill/>
          <a:ln w="12700">
            <a:solidFill>
              <a:schemeClr val="tx1"/>
            </a:solidFill>
            <a:round/>
            <a:headEnd/>
            <a:tailEnd/>
          </a:ln>
          <a:effectLst/>
        </p:spPr>
        <p:txBody>
          <a:bodyPr/>
          <a:lstStyle/>
          <a:p>
            <a:endParaRPr lang="en-US"/>
          </a:p>
        </p:txBody>
      </p:sp>
      <p:sp>
        <p:nvSpPr>
          <p:cNvPr id="90171" name="Line 59"/>
          <p:cNvSpPr>
            <a:spLocks noChangeShapeType="1"/>
          </p:cNvSpPr>
          <p:nvPr/>
        </p:nvSpPr>
        <p:spPr bwMode="auto">
          <a:xfrm>
            <a:off x="381000" y="5262563"/>
            <a:ext cx="7391400" cy="0"/>
          </a:xfrm>
          <a:prstGeom prst="line">
            <a:avLst/>
          </a:prstGeom>
          <a:noFill/>
          <a:ln w="28575" cap="sq">
            <a:solidFill>
              <a:schemeClr val="tx1"/>
            </a:solidFill>
            <a:round/>
            <a:headEnd/>
            <a:tailEnd/>
          </a:ln>
          <a:effectLst/>
        </p:spPr>
        <p:txBody>
          <a:bodyPr/>
          <a:lstStyle/>
          <a:p>
            <a:endParaRPr lang="en-US"/>
          </a:p>
        </p:txBody>
      </p:sp>
      <p:sp>
        <p:nvSpPr>
          <p:cNvPr id="90172" name="Line 60"/>
          <p:cNvSpPr>
            <a:spLocks noChangeShapeType="1"/>
          </p:cNvSpPr>
          <p:nvPr/>
        </p:nvSpPr>
        <p:spPr bwMode="auto">
          <a:xfrm>
            <a:off x="381000" y="1676400"/>
            <a:ext cx="0" cy="447675"/>
          </a:xfrm>
          <a:prstGeom prst="line">
            <a:avLst/>
          </a:prstGeom>
          <a:noFill/>
          <a:ln w="28575" cap="sq">
            <a:noFill/>
            <a:round/>
            <a:headEnd/>
            <a:tailEnd/>
          </a:ln>
          <a:effectLst/>
        </p:spPr>
        <p:txBody>
          <a:bodyPr/>
          <a:lstStyle/>
          <a:p>
            <a:endParaRPr lang="en-US"/>
          </a:p>
        </p:txBody>
      </p:sp>
      <p:sp>
        <p:nvSpPr>
          <p:cNvPr id="90173" name="Line 61"/>
          <p:cNvSpPr>
            <a:spLocks noChangeShapeType="1"/>
          </p:cNvSpPr>
          <p:nvPr/>
        </p:nvSpPr>
        <p:spPr bwMode="auto">
          <a:xfrm>
            <a:off x="1612900" y="1676400"/>
            <a:ext cx="0" cy="3586163"/>
          </a:xfrm>
          <a:prstGeom prst="line">
            <a:avLst/>
          </a:prstGeom>
          <a:noFill/>
          <a:ln w="38100">
            <a:solidFill>
              <a:schemeClr val="tx1"/>
            </a:solidFill>
            <a:round/>
            <a:headEnd/>
            <a:tailEnd/>
          </a:ln>
          <a:effectLst/>
        </p:spPr>
        <p:txBody>
          <a:bodyPr/>
          <a:lstStyle/>
          <a:p>
            <a:endParaRPr lang="en-US"/>
          </a:p>
        </p:txBody>
      </p:sp>
      <p:sp>
        <p:nvSpPr>
          <p:cNvPr id="90174" name="Line 62"/>
          <p:cNvSpPr>
            <a:spLocks noChangeShapeType="1"/>
          </p:cNvSpPr>
          <p:nvPr/>
        </p:nvSpPr>
        <p:spPr bwMode="auto">
          <a:xfrm>
            <a:off x="2844800" y="1676400"/>
            <a:ext cx="0" cy="3586163"/>
          </a:xfrm>
          <a:prstGeom prst="line">
            <a:avLst/>
          </a:prstGeom>
          <a:noFill/>
          <a:ln w="12700">
            <a:solidFill>
              <a:schemeClr val="tx1"/>
            </a:solidFill>
            <a:round/>
            <a:headEnd/>
            <a:tailEnd/>
          </a:ln>
          <a:effectLst/>
        </p:spPr>
        <p:txBody>
          <a:bodyPr/>
          <a:lstStyle/>
          <a:p>
            <a:endParaRPr lang="en-US"/>
          </a:p>
        </p:txBody>
      </p:sp>
      <p:sp>
        <p:nvSpPr>
          <p:cNvPr id="90175" name="Line 63"/>
          <p:cNvSpPr>
            <a:spLocks noChangeShapeType="1"/>
          </p:cNvSpPr>
          <p:nvPr/>
        </p:nvSpPr>
        <p:spPr bwMode="auto">
          <a:xfrm>
            <a:off x="4076700" y="1676400"/>
            <a:ext cx="0" cy="3586163"/>
          </a:xfrm>
          <a:prstGeom prst="line">
            <a:avLst/>
          </a:prstGeom>
          <a:noFill/>
          <a:ln w="12700">
            <a:solidFill>
              <a:schemeClr val="tx1"/>
            </a:solidFill>
            <a:round/>
            <a:headEnd/>
            <a:tailEnd/>
          </a:ln>
          <a:effectLst/>
        </p:spPr>
        <p:txBody>
          <a:bodyPr/>
          <a:lstStyle/>
          <a:p>
            <a:endParaRPr lang="en-US"/>
          </a:p>
        </p:txBody>
      </p:sp>
      <p:sp>
        <p:nvSpPr>
          <p:cNvPr id="90176" name="Line 64"/>
          <p:cNvSpPr>
            <a:spLocks noChangeShapeType="1"/>
          </p:cNvSpPr>
          <p:nvPr/>
        </p:nvSpPr>
        <p:spPr bwMode="auto">
          <a:xfrm>
            <a:off x="5308600" y="1676400"/>
            <a:ext cx="0" cy="3586163"/>
          </a:xfrm>
          <a:prstGeom prst="line">
            <a:avLst/>
          </a:prstGeom>
          <a:noFill/>
          <a:ln w="12700">
            <a:solidFill>
              <a:schemeClr val="tx1"/>
            </a:solidFill>
            <a:round/>
            <a:headEnd/>
            <a:tailEnd/>
          </a:ln>
          <a:effectLst/>
        </p:spPr>
        <p:txBody>
          <a:bodyPr/>
          <a:lstStyle/>
          <a:p>
            <a:endParaRPr lang="en-US"/>
          </a:p>
        </p:txBody>
      </p:sp>
      <p:sp>
        <p:nvSpPr>
          <p:cNvPr id="90177" name="Line 65"/>
          <p:cNvSpPr>
            <a:spLocks noChangeShapeType="1"/>
          </p:cNvSpPr>
          <p:nvPr/>
        </p:nvSpPr>
        <p:spPr bwMode="auto">
          <a:xfrm>
            <a:off x="6540500" y="1676400"/>
            <a:ext cx="0" cy="3586163"/>
          </a:xfrm>
          <a:prstGeom prst="line">
            <a:avLst/>
          </a:prstGeom>
          <a:noFill/>
          <a:ln w="12700">
            <a:solidFill>
              <a:schemeClr val="tx1"/>
            </a:solidFill>
            <a:round/>
            <a:headEnd/>
            <a:tailEnd/>
          </a:ln>
          <a:effectLst/>
        </p:spPr>
        <p:txBody>
          <a:bodyPr/>
          <a:lstStyle/>
          <a:p>
            <a:endParaRPr lang="en-US"/>
          </a:p>
        </p:txBody>
      </p:sp>
      <p:sp>
        <p:nvSpPr>
          <p:cNvPr id="90178" name="Line 66"/>
          <p:cNvSpPr>
            <a:spLocks noChangeShapeType="1"/>
          </p:cNvSpPr>
          <p:nvPr/>
        </p:nvSpPr>
        <p:spPr bwMode="auto">
          <a:xfrm>
            <a:off x="7772400" y="1676400"/>
            <a:ext cx="0" cy="3586163"/>
          </a:xfrm>
          <a:prstGeom prst="line">
            <a:avLst/>
          </a:prstGeom>
          <a:noFill/>
          <a:ln w="28575" cap="sq">
            <a:solidFill>
              <a:schemeClr val="tx1"/>
            </a:solidFill>
            <a:round/>
            <a:headEnd/>
            <a:tailEnd/>
          </a:ln>
          <a:effectLst/>
        </p:spPr>
        <p:txBody>
          <a:bodyPr/>
          <a:lstStyle/>
          <a:p>
            <a:endParaRPr lang="en-US"/>
          </a:p>
        </p:txBody>
      </p:sp>
      <p:sp>
        <p:nvSpPr>
          <p:cNvPr id="90179" name="Line 67"/>
          <p:cNvSpPr>
            <a:spLocks noChangeShapeType="1"/>
          </p:cNvSpPr>
          <p:nvPr/>
        </p:nvSpPr>
        <p:spPr bwMode="auto">
          <a:xfrm>
            <a:off x="1612900" y="1676400"/>
            <a:ext cx="6159500" cy="0"/>
          </a:xfrm>
          <a:prstGeom prst="line">
            <a:avLst/>
          </a:prstGeom>
          <a:noFill/>
          <a:ln w="28575" cap="sq">
            <a:solidFill>
              <a:schemeClr val="tx1"/>
            </a:solidFill>
            <a:round/>
            <a:headEnd/>
            <a:tailEnd/>
          </a:ln>
          <a:effectLst/>
        </p:spPr>
        <p:txBody>
          <a:bodyPr/>
          <a:lstStyle/>
          <a:p>
            <a:endParaRPr lang="en-US"/>
          </a:p>
        </p:txBody>
      </p:sp>
      <p:sp>
        <p:nvSpPr>
          <p:cNvPr id="90180" name="Line 68"/>
          <p:cNvSpPr>
            <a:spLocks noChangeShapeType="1"/>
          </p:cNvSpPr>
          <p:nvPr/>
        </p:nvSpPr>
        <p:spPr bwMode="auto">
          <a:xfrm>
            <a:off x="381000" y="2124075"/>
            <a:ext cx="0" cy="3138488"/>
          </a:xfrm>
          <a:prstGeom prst="line">
            <a:avLst/>
          </a:prstGeom>
          <a:noFill/>
          <a:ln w="28575" cap="sq">
            <a:solidFill>
              <a:schemeClr val="tx1"/>
            </a:solidFill>
            <a:round/>
            <a:headEnd/>
            <a:tailEnd/>
          </a:ln>
          <a:effectLst/>
        </p:spPr>
        <p:txBody>
          <a:bodyPr/>
          <a:lstStyle/>
          <a:p>
            <a:endParaRPr lang="en-US"/>
          </a:p>
        </p:txBody>
      </p:sp>
      <p:sp>
        <p:nvSpPr>
          <p:cNvPr id="90181" name="Text Box 69"/>
          <p:cNvSpPr txBox="1">
            <a:spLocks noChangeArrowheads="1"/>
          </p:cNvSpPr>
          <p:nvPr/>
        </p:nvSpPr>
        <p:spPr bwMode="auto">
          <a:xfrm>
            <a:off x="696913" y="5416550"/>
            <a:ext cx="6199187" cy="822325"/>
          </a:xfrm>
          <a:prstGeom prst="rect">
            <a:avLst/>
          </a:prstGeom>
          <a:noFill/>
          <a:ln w="9525">
            <a:noFill/>
            <a:miter lim="800000"/>
            <a:headEnd/>
            <a:tailEnd/>
          </a:ln>
          <a:effectLst/>
        </p:spPr>
        <p:txBody>
          <a:bodyPr wrap="none">
            <a:spAutoFit/>
          </a:bodyPr>
          <a:lstStyle/>
          <a:p>
            <a:r>
              <a:rPr lang="en-US" sz="2400">
                <a:solidFill>
                  <a:schemeClr val="accent2"/>
                </a:solidFill>
              </a:rPr>
              <a:t>Payoff:</a:t>
            </a:r>
            <a:r>
              <a:rPr lang="en-US" sz="2400"/>
              <a:t>      a bet with ≤ 1 bad prediction</a:t>
            </a:r>
          </a:p>
          <a:p>
            <a:r>
              <a:rPr lang="en-US" sz="2400">
                <a:solidFill>
                  <a:schemeClr val="accent2"/>
                </a:solidFill>
              </a:rPr>
              <a:t>Question. </a:t>
            </a:r>
            <a:r>
              <a:rPr lang="en-US" sz="2400"/>
              <a:t> Min # bets to guarantee a payoff?</a:t>
            </a:r>
            <a:endParaRPr lang="en-US" sz="2400" b="1"/>
          </a:p>
        </p:txBody>
      </p:sp>
      <p:sp>
        <p:nvSpPr>
          <p:cNvPr id="90182" name="Text Box 70"/>
          <p:cNvSpPr txBox="1">
            <a:spLocks noChangeArrowheads="1"/>
          </p:cNvSpPr>
          <p:nvPr/>
        </p:nvSpPr>
        <p:spPr bwMode="auto">
          <a:xfrm>
            <a:off x="7239000" y="5562600"/>
            <a:ext cx="1328738" cy="544513"/>
          </a:xfrm>
          <a:prstGeom prst="rect">
            <a:avLst/>
          </a:prstGeom>
          <a:solidFill>
            <a:srgbClr val="FFCC99"/>
          </a:solidFill>
          <a:ln w="25400">
            <a:solidFill>
              <a:schemeClr val="tx1"/>
            </a:solidFill>
            <a:miter lim="800000"/>
            <a:headEnd/>
            <a:tailEnd/>
          </a:ln>
          <a:effectLst/>
        </p:spPr>
        <p:txBody>
          <a:bodyPr wrap="none">
            <a:spAutoFit/>
          </a:bodyPr>
          <a:lstStyle/>
          <a:p>
            <a:r>
              <a:rPr lang="en-US" sz="2800"/>
              <a:t>Ans.=7</a:t>
            </a:r>
          </a:p>
        </p:txBody>
      </p:sp>
      <p:sp>
        <p:nvSpPr>
          <p:cNvPr id="90183" name="AutoShape 71"/>
          <p:cNvSpPr>
            <a:spLocks noChangeArrowheads="1"/>
          </p:cNvSpPr>
          <p:nvPr/>
        </p:nvSpPr>
        <p:spPr bwMode="auto">
          <a:xfrm>
            <a:off x="8001000" y="40386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00100</a:t>
            </a:r>
          </a:p>
        </p:txBody>
      </p:sp>
      <p:sp>
        <p:nvSpPr>
          <p:cNvPr id="90184" name="AutoShape 72"/>
          <p:cNvSpPr>
            <a:spLocks noChangeArrowheads="1"/>
          </p:cNvSpPr>
          <p:nvPr/>
        </p:nvSpPr>
        <p:spPr bwMode="auto">
          <a:xfrm>
            <a:off x="8001000" y="26670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01111</a:t>
            </a:r>
          </a:p>
        </p:txBody>
      </p:sp>
      <p:sp>
        <p:nvSpPr>
          <p:cNvPr id="90185" name="AutoShape 73"/>
          <p:cNvSpPr>
            <a:spLocks noChangeArrowheads="1"/>
          </p:cNvSpPr>
          <p:nvPr/>
        </p:nvSpPr>
        <p:spPr bwMode="auto">
          <a:xfrm>
            <a:off x="8001000" y="35814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11000</a:t>
            </a:r>
          </a:p>
        </p:txBody>
      </p:sp>
      <p:sp>
        <p:nvSpPr>
          <p:cNvPr id="90186" name="AutoShape 74"/>
          <p:cNvSpPr>
            <a:spLocks noChangeArrowheads="1"/>
          </p:cNvSpPr>
          <p:nvPr/>
        </p:nvSpPr>
        <p:spPr bwMode="auto">
          <a:xfrm>
            <a:off x="8001000" y="31242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10111</a:t>
            </a:r>
          </a:p>
        </p:txBody>
      </p:sp>
      <p:sp>
        <p:nvSpPr>
          <p:cNvPr id="90187" name="AutoShape 75"/>
          <p:cNvSpPr>
            <a:spLocks noChangeArrowheads="1"/>
          </p:cNvSpPr>
          <p:nvPr/>
        </p:nvSpPr>
        <p:spPr bwMode="auto">
          <a:xfrm>
            <a:off x="8001000" y="49530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00001</a:t>
            </a:r>
          </a:p>
        </p:txBody>
      </p:sp>
      <p:sp>
        <p:nvSpPr>
          <p:cNvPr id="90188" name="AutoShape 76"/>
          <p:cNvSpPr>
            <a:spLocks noChangeArrowheads="1"/>
          </p:cNvSpPr>
          <p:nvPr/>
        </p:nvSpPr>
        <p:spPr bwMode="auto">
          <a:xfrm>
            <a:off x="8001000" y="44958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00010</a:t>
            </a:r>
          </a:p>
        </p:txBody>
      </p:sp>
      <p:sp>
        <p:nvSpPr>
          <p:cNvPr id="90189" name="AutoShape 77"/>
          <p:cNvSpPr>
            <a:spLocks noChangeArrowheads="1"/>
          </p:cNvSpPr>
          <p:nvPr/>
        </p:nvSpPr>
        <p:spPr bwMode="auto">
          <a:xfrm>
            <a:off x="8001000" y="2209800"/>
            <a:ext cx="776288" cy="2746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2000"/>
              <a:t>11111</a:t>
            </a:r>
          </a:p>
        </p:txBody>
      </p:sp>
      <p:sp>
        <p:nvSpPr>
          <p:cNvPr id="9019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281FA0-8878-41FD-8D3C-5D4A3FEF63D8}" type="slidenum">
              <a:rPr lang="en-US" sz="1200">
                <a:solidFill>
                  <a:schemeClr val="bg1"/>
                </a:solidFill>
              </a:rPr>
              <a:pPr algn="r"/>
              <a:t>10</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0182"/>
                                        </p:tgtEl>
                                        <p:attrNameLst>
                                          <p:attrName>style.visibility</p:attrName>
                                        </p:attrNameLst>
                                      </p:cBhvr>
                                      <p:to>
                                        <p:strVal val="visible"/>
                                      </p:to>
                                    </p:set>
                                    <p:anim calcmode="lin" valueType="num">
                                      <p:cBhvr>
                                        <p:cTn id="7" dur="500" fill="hold"/>
                                        <p:tgtEl>
                                          <p:spTgt spid="90182"/>
                                        </p:tgtEl>
                                        <p:attrNameLst>
                                          <p:attrName>ppt_w</p:attrName>
                                        </p:attrNameLst>
                                      </p:cBhvr>
                                      <p:tavLst>
                                        <p:tav tm="0">
                                          <p:val>
                                            <p:fltVal val="0"/>
                                          </p:val>
                                        </p:tav>
                                        <p:tav tm="100000">
                                          <p:val>
                                            <p:strVal val="#ppt_w"/>
                                          </p:val>
                                        </p:tav>
                                      </p:tavLst>
                                    </p:anim>
                                    <p:anim calcmode="lin" valueType="num">
                                      <p:cBhvr>
                                        <p:cTn id="8" dur="500" fill="hold"/>
                                        <p:tgtEl>
                                          <p:spTgt spid="90182"/>
                                        </p:tgtEl>
                                        <p:attrNameLst>
                                          <p:attrName>ppt_h</p:attrName>
                                        </p:attrNameLst>
                                      </p:cBhvr>
                                      <p:tavLst>
                                        <p:tav tm="0">
                                          <p:val>
                                            <p:fltVal val="0"/>
                                          </p:val>
                                        </p:tav>
                                        <p:tav tm="100000">
                                          <p:val>
                                            <p:strVal val="#ppt_h"/>
                                          </p:val>
                                        </p:tav>
                                      </p:tavLst>
                                    </p:anim>
                                    <p:animEffect transition="in" filter="fade">
                                      <p:cBhvr>
                                        <p:cTn id="9" dur="500"/>
                                        <p:tgtEl>
                                          <p:spTgt spid="9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Codes with Feedback (Adaptive Codes)</a:t>
            </a:r>
          </a:p>
        </p:txBody>
      </p:sp>
      <p:sp>
        <p:nvSpPr>
          <p:cNvPr id="92174" name="Rectangle 14"/>
          <p:cNvSpPr>
            <a:spLocks noGrp="1" noChangeArrowheads="1"/>
          </p:cNvSpPr>
          <p:nvPr>
            <p:ph idx="1"/>
          </p:nvPr>
        </p:nvSpPr>
        <p:spPr>
          <a:noFill/>
          <a:ln/>
        </p:spPr>
        <p:txBody>
          <a:bodyPr/>
          <a:lstStyle/>
          <a:p>
            <a:r>
              <a:rPr lang="en-US" b="1" u="sng" smtClean="0"/>
              <a:t>Feedback</a:t>
            </a:r>
            <a:r>
              <a:rPr lang="en-US" u="sng" smtClean="0"/>
              <a:t/>
            </a:r>
            <a:br>
              <a:rPr lang="en-US" u="sng" smtClean="0"/>
            </a:br>
            <a:r>
              <a:rPr lang="en-US" smtClean="0"/>
              <a:t>Noiseless, delay-less report of actual received bits</a:t>
            </a:r>
          </a:p>
          <a:p>
            <a:endParaRPr lang="en-US" smtClean="0"/>
          </a:p>
          <a:p>
            <a:r>
              <a:rPr lang="en-US" smtClean="0"/>
              <a:t>Improves the number of decodable messages</a:t>
            </a:r>
            <a:br>
              <a:rPr lang="en-US" smtClean="0"/>
            </a:br>
            <a:r>
              <a:rPr lang="en-US" smtClean="0"/>
              <a:t>E.g., from 20 to 28 messages for an </a:t>
            </a:r>
            <a:r>
              <a:rPr lang="en-US" smtClean="0">
                <a:latin typeface="Times New Roman" pitchFamily="18" charset="0"/>
              </a:rPr>
              <a:t>(8,1)</a:t>
            </a:r>
            <a:r>
              <a:rPr lang="en-US" smtClean="0"/>
              <a:t>-code </a:t>
            </a:r>
            <a:endParaRPr lang="en-US" u="sng" smtClean="0"/>
          </a:p>
          <a:p>
            <a:endParaRPr lang="en-US" smtClean="0"/>
          </a:p>
        </p:txBody>
      </p:sp>
      <p:sp>
        <p:nvSpPr>
          <p:cNvPr id="92163" name="Rectangle 3"/>
          <p:cNvSpPr>
            <a:spLocks noChangeAspect="1" noChangeArrowheads="1"/>
          </p:cNvSpPr>
          <p:nvPr/>
        </p:nvSpPr>
        <p:spPr bwMode="auto">
          <a:xfrm>
            <a:off x="990600" y="4003675"/>
            <a:ext cx="838200" cy="457200"/>
          </a:xfrm>
          <a:prstGeom prst="rect">
            <a:avLst/>
          </a:prstGeom>
          <a:solidFill>
            <a:srgbClr val="00FFFF">
              <a:alpha val="25000"/>
            </a:srgbClr>
          </a:solidFill>
          <a:ln w="25400" algn="ctr">
            <a:solidFill>
              <a:srgbClr val="0000FF"/>
            </a:solidFill>
            <a:miter lim="800000"/>
            <a:headEnd/>
            <a:tailEnd/>
          </a:ln>
          <a:effectLst/>
        </p:spPr>
        <p:txBody>
          <a:bodyPr wrap="none" anchor="ctr"/>
          <a:lstStyle/>
          <a:p>
            <a:pPr algn="ctr"/>
            <a:r>
              <a:rPr lang="en-US"/>
              <a:t>sender</a:t>
            </a:r>
          </a:p>
        </p:txBody>
      </p:sp>
      <p:sp>
        <p:nvSpPr>
          <p:cNvPr id="92164" name="Rectangle 4"/>
          <p:cNvSpPr>
            <a:spLocks noChangeAspect="1" noChangeArrowheads="1"/>
          </p:cNvSpPr>
          <p:nvPr/>
        </p:nvSpPr>
        <p:spPr bwMode="auto">
          <a:xfrm>
            <a:off x="5334000" y="4000500"/>
            <a:ext cx="838200" cy="457200"/>
          </a:xfrm>
          <a:prstGeom prst="rect">
            <a:avLst/>
          </a:prstGeom>
          <a:solidFill>
            <a:srgbClr val="00FFFF">
              <a:alpha val="25000"/>
            </a:srgbClr>
          </a:solidFill>
          <a:ln w="25400" algn="ctr">
            <a:solidFill>
              <a:srgbClr val="0000FF"/>
            </a:solidFill>
            <a:miter lim="800000"/>
            <a:headEnd/>
            <a:tailEnd/>
          </a:ln>
          <a:effectLst/>
        </p:spPr>
        <p:txBody>
          <a:bodyPr wrap="none" anchor="ctr"/>
          <a:lstStyle/>
          <a:p>
            <a:pPr algn="ctr"/>
            <a:r>
              <a:rPr lang="en-US"/>
              <a:t>receiver</a:t>
            </a:r>
          </a:p>
        </p:txBody>
      </p:sp>
      <p:sp>
        <p:nvSpPr>
          <p:cNvPr id="92165" name="AutoShape 5"/>
          <p:cNvSpPr>
            <a:spLocks noChangeAspect="1" noChangeArrowheads="1"/>
          </p:cNvSpPr>
          <p:nvPr/>
        </p:nvSpPr>
        <p:spPr bwMode="auto">
          <a:xfrm>
            <a:off x="3276600" y="3962400"/>
            <a:ext cx="609600" cy="522288"/>
          </a:xfrm>
          <a:prstGeom prst="diamond">
            <a:avLst/>
          </a:prstGeom>
          <a:solidFill>
            <a:srgbClr val="00FFFF">
              <a:alpha val="25000"/>
            </a:srgbClr>
          </a:solidFill>
          <a:ln w="25400" algn="ctr">
            <a:solidFill>
              <a:srgbClr val="0000FF"/>
            </a:solidFill>
            <a:miter lim="800000"/>
            <a:headEnd/>
            <a:tailEnd/>
          </a:ln>
          <a:effectLst/>
        </p:spPr>
        <p:txBody>
          <a:bodyPr wrap="none" anchor="ctr"/>
          <a:lstStyle/>
          <a:p>
            <a:endParaRPr lang="en-US"/>
          </a:p>
        </p:txBody>
      </p:sp>
      <p:cxnSp>
        <p:nvCxnSpPr>
          <p:cNvPr id="92166" name="AutoShape 6"/>
          <p:cNvCxnSpPr>
            <a:cxnSpLocks noChangeAspect="1" noChangeShapeType="1"/>
            <a:stCxn id="92163" idx="3"/>
            <a:endCxn id="92165" idx="1"/>
          </p:cNvCxnSpPr>
          <p:nvPr/>
        </p:nvCxnSpPr>
        <p:spPr bwMode="auto">
          <a:xfrm flipV="1">
            <a:off x="1841500" y="4224338"/>
            <a:ext cx="1422400" cy="7937"/>
          </a:xfrm>
          <a:prstGeom prst="straightConnector1">
            <a:avLst/>
          </a:prstGeom>
          <a:noFill/>
          <a:ln w="25400">
            <a:solidFill>
              <a:srgbClr val="0000FF"/>
            </a:solidFill>
            <a:round/>
            <a:headEnd/>
            <a:tailEnd type="triangle" w="lg" len="med"/>
          </a:ln>
          <a:effectLst/>
        </p:spPr>
      </p:cxnSp>
      <p:cxnSp>
        <p:nvCxnSpPr>
          <p:cNvPr id="92167" name="AutoShape 7"/>
          <p:cNvCxnSpPr>
            <a:cxnSpLocks noChangeAspect="1" noChangeShapeType="1"/>
            <a:stCxn id="92165" idx="3"/>
            <a:endCxn id="92164" idx="1"/>
          </p:cNvCxnSpPr>
          <p:nvPr/>
        </p:nvCxnSpPr>
        <p:spPr bwMode="auto">
          <a:xfrm>
            <a:off x="3898900" y="4224338"/>
            <a:ext cx="1422400" cy="4762"/>
          </a:xfrm>
          <a:prstGeom prst="straightConnector1">
            <a:avLst/>
          </a:prstGeom>
          <a:noFill/>
          <a:ln w="25400">
            <a:solidFill>
              <a:srgbClr val="0000FF"/>
            </a:solidFill>
            <a:round/>
            <a:headEnd/>
            <a:tailEnd type="triangle" w="lg" len="med"/>
          </a:ln>
          <a:effectLst/>
        </p:spPr>
      </p:cxnSp>
      <p:cxnSp>
        <p:nvCxnSpPr>
          <p:cNvPr id="92168" name="AutoShape 8"/>
          <p:cNvCxnSpPr>
            <a:cxnSpLocks noChangeAspect="1" noChangeShapeType="1"/>
            <a:endCxn id="92165" idx="2"/>
          </p:cNvCxnSpPr>
          <p:nvPr/>
        </p:nvCxnSpPr>
        <p:spPr bwMode="auto">
          <a:xfrm flipV="1">
            <a:off x="3581400" y="4497388"/>
            <a:ext cx="0" cy="474662"/>
          </a:xfrm>
          <a:prstGeom prst="straightConnector1">
            <a:avLst/>
          </a:prstGeom>
          <a:noFill/>
          <a:ln w="25400">
            <a:solidFill>
              <a:srgbClr val="0000FF"/>
            </a:solidFill>
            <a:round/>
            <a:headEnd/>
            <a:tailEnd type="triangle" w="lg" len="med"/>
          </a:ln>
          <a:effectLst/>
        </p:spPr>
      </p:cxnSp>
      <p:sp>
        <p:nvSpPr>
          <p:cNvPr id="92169" name="Text Box 9"/>
          <p:cNvSpPr txBox="1">
            <a:spLocks noChangeAspect="1" noChangeArrowheads="1"/>
          </p:cNvSpPr>
          <p:nvPr/>
        </p:nvSpPr>
        <p:spPr bwMode="auto">
          <a:xfrm>
            <a:off x="3598863" y="4652963"/>
            <a:ext cx="1506537" cy="366712"/>
          </a:xfrm>
          <a:prstGeom prst="rect">
            <a:avLst/>
          </a:prstGeom>
          <a:noFill/>
          <a:ln w="9525" algn="ctr">
            <a:noFill/>
            <a:miter lim="800000"/>
            <a:headEnd/>
            <a:tailEnd/>
          </a:ln>
          <a:effectLst/>
        </p:spPr>
        <p:txBody>
          <a:bodyPr>
            <a:spAutoFit/>
          </a:bodyPr>
          <a:lstStyle/>
          <a:p>
            <a:r>
              <a:rPr lang="en-US" sz="1800"/>
              <a:t>Noise</a:t>
            </a:r>
            <a:endParaRPr lang="en-US" sz="1800" i="1" baseline="-25000">
              <a:latin typeface="Times New Roman" pitchFamily="18" charset="0"/>
              <a:sym typeface="Symbol" pitchFamily="18" charset="2"/>
            </a:endParaRPr>
          </a:p>
        </p:txBody>
      </p:sp>
      <p:cxnSp>
        <p:nvCxnSpPr>
          <p:cNvPr id="92170" name="AutoShape 10"/>
          <p:cNvCxnSpPr>
            <a:cxnSpLocks noChangeShapeType="1"/>
            <a:stCxn id="92164" idx="2"/>
            <a:endCxn id="92163" idx="2"/>
          </p:cNvCxnSpPr>
          <p:nvPr/>
        </p:nvCxnSpPr>
        <p:spPr bwMode="auto">
          <a:xfrm rot="5400000">
            <a:off x="3579812" y="2300288"/>
            <a:ext cx="3175" cy="4343400"/>
          </a:xfrm>
          <a:prstGeom prst="curvedConnector3">
            <a:avLst>
              <a:gd name="adj1" fmla="val 33500000"/>
            </a:avLst>
          </a:prstGeom>
          <a:noFill/>
          <a:ln w="25400">
            <a:solidFill>
              <a:srgbClr val="0000FF"/>
            </a:solidFill>
            <a:round/>
            <a:headEnd/>
            <a:tailEnd type="triangle" w="lg" len="med"/>
          </a:ln>
          <a:effectLst/>
        </p:spPr>
      </p:cxnSp>
      <p:sp>
        <p:nvSpPr>
          <p:cNvPr id="92171" name="Text Box 11"/>
          <p:cNvSpPr txBox="1">
            <a:spLocks noChangeArrowheads="1"/>
          </p:cNvSpPr>
          <p:nvPr/>
        </p:nvSpPr>
        <p:spPr bwMode="auto">
          <a:xfrm>
            <a:off x="2471738" y="5576888"/>
            <a:ext cx="2241550" cy="366712"/>
          </a:xfrm>
          <a:prstGeom prst="rect">
            <a:avLst/>
          </a:prstGeom>
          <a:noFill/>
          <a:ln w="9525" algn="ctr">
            <a:noFill/>
            <a:miter lim="800000"/>
            <a:headEnd/>
            <a:tailEnd/>
          </a:ln>
          <a:effectLst/>
        </p:spPr>
        <p:txBody>
          <a:bodyPr wrap="none">
            <a:spAutoFit/>
          </a:bodyPr>
          <a:lstStyle/>
          <a:p>
            <a:pPr algn="ctr"/>
            <a:r>
              <a:rPr lang="en-US" sz="1800"/>
              <a:t>Noiseless Feedback</a:t>
            </a:r>
          </a:p>
        </p:txBody>
      </p:sp>
      <p:pic>
        <p:nvPicPr>
          <p:cNvPr id="92172" name="Picture 12" descr="berlekamp"/>
          <p:cNvPicPr>
            <a:picLocks noChangeAspect="1" noChangeArrowheads="1"/>
          </p:cNvPicPr>
          <p:nvPr/>
        </p:nvPicPr>
        <p:blipFill>
          <a:blip r:embed="rId3" cstate="print"/>
          <a:srcRect/>
          <a:stretch>
            <a:fillRect/>
          </a:stretch>
        </p:blipFill>
        <p:spPr bwMode="auto">
          <a:xfrm>
            <a:off x="7086600" y="3581400"/>
            <a:ext cx="1524000" cy="1828800"/>
          </a:xfrm>
          <a:prstGeom prst="rect">
            <a:avLst/>
          </a:prstGeom>
          <a:noFill/>
          <a:ln w="9525">
            <a:noFill/>
            <a:miter lim="800000"/>
            <a:headEnd/>
            <a:tailEnd/>
          </a:ln>
        </p:spPr>
      </p:pic>
      <p:sp>
        <p:nvSpPr>
          <p:cNvPr id="92173" name="Text Box 13"/>
          <p:cNvSpPr txBox="1">
            <a:spLocks noChangeArrowheads="1"/>
          </p:cNvSpPr>
          <p:nvPr/>
        </p:nvSpPr>
        <p:spPr bwMode="auto">
          <a:xfrm>
            <a:off x="6980238" y="5318125"/>
            <a:ext cx="1751012" cy="336550"/>
          </a:xfrm>
          <a:prstGeom prst="rect">
            <a:avLst/>
          </a:prstGeom>
          <a:noFill/>
          <a:ln w="9525" algn="ctr">
            <a:noFill/>
            <a:miter lim="800000"/>
            <a:headEnd/>
            <a:tailEnd/>
          </a:ln>
          <a:effectLst/>
        </p:spPr>
        <p:txBody>
          <a:bodyPr wrap="none">
            <a:spAutoFit/>
          </a:bodyPr>
          <a:lstStyle/>
          <a:p>
            <a:pPr algn="ctr"/>
            <a:r>
              <a:rPr lang="en-US"/>
              <a:t>Elwyn Berlekamp</a:t>
            </a:r>
          </a:p>
        </p:txBody>
      </p:sp>
      <p:sp>
        <p:nvSpPr>
          <p:cNvPr id="92175" name="Text Box 15"/>
          <p:cNvSpPr txBox="1">
            <a:spLocks noChangeArrowheads="1"/>
          </p:cNvSpPr>
          <p:nvPr/>
        </p:nvSpPr>
        <p:spPr bwMode="auto">
          <a:xfrm>
            <a:off x="1858963" y="3846513"/>
            <a:ext cx="1327150" cy="366712"/>
          </a:xfrm>
          <a:prstGeom prst="rect">
            <a:avLst/>
          </a:prstGeom>
          <a:noFill/>
          <a:ln w="9525" algn="ctr">
            <a:noFill/>
            <a:miter lim="800000"/>
            <a:headEnd/>
            <a:tailEnd/>
          </a:ln>
          <a:effectLst/>
        </p:spPr>
        <p:txBody>
          <a:bodyPr wrap="none">
            <a:spAutoFit/>
          </a:bodyPr>
          <a:lstStyle/>
          <a:p>
            <a:pPr algn="ctr"/>
            <a:r>
              <a:rPr lang="en-US" sz="1800"/>
              <a:t>1, </a:t>
            </a:r>
            <a:r>
              <a:rPr lang="en-US" sz="1800" b="1"/>
              <a:t>0</a:t>
            </a:r>
            <a:r>
              <a:rPr lang="en-US" sz="1800"/>
              <a:t>, 1, 1, 0</a:t>
            </a:r>
          </a:p>
        </p:txBody>
      </p:sp>
      <p:sp>
        <p:nvSpPr>
          <p:cNvPr id="92176" name="Text Box 16"/>
          <p:cNvSpPr txBox="1">
            <a:spLocks noChangeArrowheads="1"/>
          </p:cNvSpPr>
          <p:nvPr/>
        </p:nvSpPr>
        <p:spPr bwMode="auto">
          <a:xfrm>
            <a:off x="3886200" y="3810000"/>
            <a:ext cx="1327150" cy="366713"/>
          </a:xfrm>
          <a:prstGeom prst="rect">
            <a:avLst/>
          </a:prstGeom>
          <a:noFill/>
          <a:ln w="9525" algn="ctr">
            <a:noFill/>
            <a:miter lim="800000"/>
            <a:headEnd/>
            <a:tailEnd/>
          </a:ln>
          <a:effectLst/>
        </p:spPr>
        <p:txBody>
          <a:bodyPr wrap="none">
            <a:spAutoFit/>
          </a:bodyPr>
          <a:lstStyle/>
          <a:p>
            <a:pPr algn="ctr"/>
            <a:r>
              <a:rPr lang="en-US" sz="1800"/>
              <a:t>1, </a:t>
            </a:r>
            <a:r>
              <a:rPr lang="en-US" sz="1800" b="1"/>
              <a:t>1</a:t>
            </a:r>
            <a:r>
              <a:rPr lang="en-US" sz="1800"/>
              <a:t>, 1, 1, 0</a:t>
            </a:r>
          </a:p>
        </p:txBody>
      </p:sp>
      <p:sp>
        <p:nvSpPr>
          <p:cNvPr id="92177" name="Text Box 17"/>
          <p:cNvSpPr txBox="1">
            <a:spLocks noChangeArrowheads="1"/>
          </p:cNvSpPr>
          <p:nvPr/>
        </p:nvSpPr>
        <p:spPr bwMode="auto">
          <a:xfrm>
            <a:off x="2895600" y="5159375"/>
            <a:ext cx="1327150" cy="366713"/>
          </a:xfrm>
          <a:prstGeom prst="rect">
            <a:avLst/>
          </a:prstGeom>
          <a:noFill/>
          <a:ln w="9525" algn="ctr">
            <a:noFill/>
            <a:miter lim="800000"/>
            <a:headEnd/>
            <a:tailEnd/>
          </a:ln>
          <a:effectLst/>
        </p:spPr>
        <p:txBody>
          <a:bodyPr wrap="none">
            <a:spAutoFit/>
          </a:bodyPr>
          <a:lstStyle/>
          <a:p>
            <a:pPr algn="ctr"/>
            <a:r>
              <a:rPr lang="en-US" sz="1800"/>
              <a:t>1, </a:t>
            </a:r>
            <a:r>
              <a:rPr lang="en-US" sz="1800" b="1"/>
              <a:t>1</a:t>
            </a:r>
            <a:r>
              <a:rPr lang="en-US" sz="1800"/>
              <a:t>, 1, 1, 0</a:t>
            </a:r>
          </a:p>
        </p:txBody>
      </p:sp>
      <p:sp>
        <p:nvSpPr>
          <p:cNvPr id="92178"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2D086F75-044D-4F84-8A09-91F77B609FA7}" type="slidenum">
              <a:rPr lang="en-US" sz="1200">
                <a:solidFill>
                  <a:schemeClr val="bg1"/>
                </a:solidFill>
              </a:rPr>
              <a:pPr algn="r"/>
              <a:t>11</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title"/>
          </p:nvPr>
        </p:nvSpPr>
        <p:spPr>
          <a:xfrm>
            <a:off x="457200" y="304800"/>
            <a:ext cx="8534400" cy="914400"/>
          </a:xfrm>
        </p:spPr>
        <p:txBody>
          <a:bodyPr/>
          <a:lstStyle/>
          <a:p>
            <a:r>
              <a:rPr lang="en-US" dirty="0" smtClean="0"/>
              <a:t>A </a:t>
            </a:r>
            <a:r>
              <a:rPr lang="en-US" dirty="0" smtClean="0">
                <a:latin typeface="Times New Roman" pitchFamily="18" charset="0"/>
              </a:rPr>
              <a:t>(5,1)</a:t>
            </a:r>
            <a:r>
              <a:rPr lang="en-US" dirty="0" smtClean="0"/>
              <a:t>-Adaptive Packing Code as a 2-Player Liar Game</a:t>
            </a:r>
          </a:p>
        </p:txBody>
      </p:sp>
      <p:sp>
        <p:nvSpPr>
          <p:cNvPr id="94210" name="Rectangle 2"/>
          <p:cNvSpPr>
            <a:spLocks noGrp="1" noChangeArrowheads="1"/>
          </p:cNvSpPr>
          <p:nvPr>
            <p:ph idx="1"/>
          </p:nvPr>
        </p:nvSpPr>
        <p:spPr/>
        <p:txBody>
          <a:bodyPr/>
          <a:lstStyle/>
          <a:p>
            <a:pPr>
              <a:buFont typeface="Wingdings" pitchFamily="2" charset="2"/>
              <a:buNone/>
            </a:pPr>
            <a:endParaRPr lang="en-US" smtClean="0"/>
          </a:p>
          <a:p>
            <a:endParaRPr lang="en-US" smtClean="0"/>
          </a:p>
        </p:txBody>
      </p:sp>
      <p:sp>
        <p:nvSpPr>
          <p:cNvPr id="94212" name="AutoShape 4"/>
          <p:cNvSpPr>
            <a:spLocks noChangeArrowheads="1"/>
          </p:cNvSpPr>
          <p:nvPr/>
        </p:nvSpPr>
        <p:spPr bwMode="auto">
          <a:xfrm>
            <a:off x="5508625" y="1643063"/>
            <a:ext cx="4572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A</a:t>
            </a:r>
          </a:p>
        </p:txBody>
      </p:sp>
      <p:sp>
        <p:nvSpPr>
          <p:cNvPr id="94213" name="Line 5"/>
          <p:cNvSpPr>
            <a:spLocks noChangeShapeType="1"/>
          </p:cNvSpPr>
          <p:nvPr/>
        </p:nvSpPr>
        <p:spPr bwMode="auto">
          <a:xfrm>
            <a:off x="5410200" y="2913063"/>
            <a:ext cx="685800" cy="0"/>
          </a:xfrm>
          <a:prstGeom prst="line">
            <a:avLst/>
          </a:prstGeom>
          <a:noFill/>
          <a:ln w="50800">
            <a:solidFill>
              <a:srgbClr val="008000"/>
            </a:solidFill>
            <a:round/>
            <a:headEnd/>
            <a:tailEnd/>
          </a:ln>
          <a:effectLst/>
        </p:spPr>
        <p:txBody>
          <a:bodyPr/>
          <a:lstStyle/>
          <a:p>
            <a:endParaRPr lang="en-US"/>
          </a:p>
        </p:txBody>
      </p:sp>
      <p:sp>
        <p:nvSpPr>
          <p:cNvPr id="94214" name="Line 6"/>
          <p:cNvSpPr>
            <a:spLocks noChangeShapeType="1"/>
          </p:cNvSpPr>
          <p:nvPr/>
        </p:nvSpPr>
        <p:spPr bwMode="auto">
          <a:xfrm>
            <a:off x="6248400" y="2913063"/>
            <a:ext cx="685800" cy="0"/>
          </a:xfrm>
          <a:prstGeom prst="line">
            <a:avLst/>
          </a:prstGeom>
          <a:noFill/>
          <a:ln w="50800">
            <a:solidFill>
              <a:srgbClr val="008000"/>
            </a:solidFill>
            <a:round/>
            <a:headEnd/>
            <a:tailEnd/>
          </a:ln>
          <a:effectLst/>
        </p:spPr>
        <p:txBody>
          <a:bodyPr/>
          <a:lstStyle/>
          <a:p>
            <a:endParaRPr lang="en-US"/>
          </a:p>
        </p:txBody>
      </p:sp>
      <p:sp>
        <p:nvSpPr>
          <p:cNvPr id="94215" name="Line 7"/>
          <p:cNvSpPr>
            <a:spLocks noChangeShapeType="1"/>
          </p:cNvSpPr>
          <p:nvPr/>
        </p:nvSpPr>
        <p:spPr bwMode="auto">
          <a:xfrm>
            <a:off x="7239000" y="2913063"/>
            <a:ext cx="685800" cy="0"/>
          </a:xfrm>
          <a:prstGeom prst="line">
            <a:avLst/>
          </a:prstGeom>
          <a:noFill/>
          <a:ln w="50800">
            <a:solidFill>
              <a:srgbClr val="FF0000"/>
            </a:solidFill>
            <a:round/>
            <a:headEnd/>
            <a:tailEnd/>
          </a:ln>
          <a:effectLst/>
        </p:spPr>
        <p:txBody>
          <a:bodyPr/>
          <a:lstStyle/>
          <a:p>
            <a:endParaRPr lang="en-US"/>
          </a:p>
        </p:txBody>
      </p:sp>
      <p:sp>
        <p:nvSpPr>
          <p:cNvPr id="94216" name="Line 8"/>
          <p:cNvSpPr>
            <a:spLocks noChangeShapeType="1"/>
          </p:cNvSpPr>
          <p:nvPr/>
        </p:nvSpPr>
        <p:spPr bwMode="auto">
          <a:xfrm>
            <a:off x="7086600" y="2227263"/>
            <a:ext cx="0" cy="990600"/>
          </a:xfrm>
          <a:prstGeom prst="line">
            <a:avLst/>
          </a:prstGeom>
          <a:noFill/>
          <a:ln w="50800">
            <a:solidFill>
              <a:srgbClr val="0000FF"/>
            </a:solidFill>
            <a:round/>
            <a:headEnd/>
            <a:tailEnd/>
          </a:ln>
          <a:effectLst/>
        </p:spPr>
        <p:txBody>
          <a:bodyPr/>
          <a:lstStyle/>
          <a:p>
            <a:endParaRPr lang="en-US"/>
          </a:p>
        </p:txBody>
      </p:sp>
      <p:sp>
        <p:nvSpPr>
          <p:cNvPr id="94217" name="AutoShape 9"/>
          <p:cNvSpPr>
            <a:spLocks noChangeArrowheads="1"/>
          </p:cNvSpPr>
          <p:nvPr/>
        </p:nvSpPr>
        <p:spPr bwMode="auto">
          <a:xfrm>
            <a:off x="5508625" y="2557463"/>
            <a:ext cx="4572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D</a:t>
            </a:r>
          </a:p>
        </p:txBody>
      </p:sp>
      <p:sp>
        <p:nvSpPr>
          <p:cNvPr id="94218" name="AutoShape 10"/>
          <p:cNvSpPr>
            <a:spLocks noChangeArrowheads="1"/>
          </p:cNvSpPr>
          <p:nvPr/>
        </p:nvSpPr>
        <p:spPr bwMode="auto">
          <a:xfrm>
            <a:off x="5508625" y="1947863"/>
            <a:ext cx="4572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a:t>
            </a:r>
          </a:p>
        </p:txBody>
      </p:sp>
      <p:sp>
        <p:nvSpPr>
          <p:cNvPr id="94219" name="AutoShape 11"/>
          <p:cNvSpPr>
            <a:spLocks noChangeArrowheads="1"/>
          </p:cNvSpPr>
          <p:nvPr/>
        </p:nvSpPr>
        <p:spPr bwMode="auto">
          <a:xfrm>
            <a:off x="5508625" y="2252663"/>
            <a:ext cx="4572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C</a:t>
            </a:r>
          </a:p>
        </p:txBody>
      </p:sp>
      <p:sp>
        <p:nvSpPr>
          <p:cNvPr id="94220" name="Text Box 12"/>
          <p:cNvSpPr txBox="1">
            <a:spLocks noChangeArrowheads="1"/>
          </p:cNvSpPr>
          <p:nvPr/>
        </p:nvSpPr>
        <p:spPr bwMode="auto">
          <a:xfrm>
            <a:off x="5553075" y="2962275"/>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0</a:t>
            </a:r>
          </a:p>
        </p:txBody>
      </p:sp>
      <p:sp>
        <p:nvSpPr>
          <p:cNvPr id="94221" name="Text Box 13"/>
          <p:cNvSpPr txBox="1">
            <a:spLocks noChangeArrowheads="1"/>
          </p:cNvSpPr>
          <p:nvPr/>
        </p:nvSpPr>
        <p:spPr bwMode="auto">
          <a:xfrm>
            <a:off x="6400800" y="2976563"/>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1</a:t>
            </a:r>
          </a:p>
        </p:txBody>
      </p:sp>
      <p:sp>
        <p:nvSpPr>
          <p:cNvPr id="94222" name="Text Box 14"/>
          <p:cNvSpPr txBox="1">
            <a:spLocks noChangeArrowheads="1"/>
          </p:cNvSpPr>
          <p:nvPr/>
        </p:nvSpPr>
        <p:spPr bwMode="auto">
          <a:xfrm>
            <a:off x="7297738" y="2989263"/>
            <a:ext cx="473075" cy="396875"/>
          </a:xfrm>
          <a:prstGeom prst="rect">
            <a:avLst/>
          </a:prstGeom>
          <a:noFill/>
          <a:ln w="9525" algn="ctr">
            <a:noFill/>
            <a:miter lim="800000"/>
            <a:headEnd/>
            <a:tailEnd/>
          </a:ln>
          <a:effectLst/>
        </p:spPr>
        <p:txBody>
          <a:bodyPr wrap="none">
            <a:spAutoFit/>
          </a:bodyPr>
          <a:lstStyle/>
          <a:p>
            <a:pPr algn="ctr"/>
            <a:r>
              <a:rPr lang="en-US" sz="2000" b="1">
                <a:solidFill>
                  <a:srgbClr val="FF0000"/>
                </a:solidFill>
              </a:rPr>
              <a:t>&gt;1</a:t>
            </a:r>
          </a:p>
        </p:txBody>
      </p:sp>
      <p:sp>
        <p:nvSpPr>
          <p:cNvPr id="94223" name="Text Box 15"/>
          <p:cNvSpPr txBox="1">
            <a:spLocks noChangeArrowheads="1"/>
          </p:cNvSpPr>
          <p:nvPr/>
        </p:nvSpPr>
        <p:spPr bwMode="auto">
          <a:xfrm>
            <a:off x="6284913" y="3336925"/>
            <a:ext cx="817562" cy="396875"/>
          </a:xfrm>
          <a:prstGeom prst="rect">
            <a:avLst/>
          </a:prstGeom>
          <a:noFill/>
          <a:ln w="9525" algn="ctr">
            <a:noFill/>
            <a:miter lim="800000"/>
            <a:headEnd/>
            <a:tailEnd/>
          </a:ln>
          <a:effectLst/>
        </p:spPr>
        <p:txBody>
          <a:bodyPr wrap="none">
            <a:spAutoFit/>
          </a:bodyPr>
          <a:lstStyle/>
          <a:p>
            <a:pPr algn="ctr"/>
            <a:r>
              <a:rPr lang="en-US" sz="2000" b="1">
                <a:solidFill>
                  <a:srgbClr val="0000FF"/>
                </a:solidFill>
              </a:rPr>
              <a:t># lies</a:t>
            </a:r>
          </a:p>
        </p:txBody>
      </p:sp>
      <p:sp>
        <p:nvSpPr>
          <p:cNvPr id="94224" name="Rectangle 16"/>
          <p:cNvSpPr>
            <a:spLocks noChangeArrowheads="1"/>
          </p:cNvSpPr>
          <p:nvPr/>
        </p:nvSpPr>
        <p:spPr bwMode="auto">
          <a:xfrm>
            <a:off x="3200400" y="3276600"/>
            <a:ext cx="914400"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Y</a:t>
            </a:r>
          </a:p>
        </p:txBody>
      </p:sp>
      <p:sp>
        <p:nvSpPr>
          <p:cNvPr id="94225" name="Rectangle 17"/>
          <p:cNvSpPr>
            <a:spLocks noChangeArrowheads="1"/>
          </p:cNvSpPr>
          <p:nvPr/>
        </p:nvSpPr>
        <p:spPr bwMode="auto">
          <a:xfrm>
            <a:off x="457200" y="3276600"/>
            <a:ext cx="2743200"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a:t>Is the message C?</a:t>
            </a:r>
          </a:p>
        </p:txBody>
      </p:sp>
      <p:sp>
        <p:nvSpPr>
          <p:cNvPr id="94226" name="Rectangle 18"/>
          <p:cNvSpPr>
            <a:spLocks noChangeArrowheads="1"/>
          </p:cNvSpPr>
          <p:nvPr/>
        </p:nvSpPr>
        <p:spPr bwMode="auto">
          <a:xfrm>
            <a:off x="3200400" y="2895600"/>
            <a:ext cx="9144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N</a:t>
            </a:r>
          </a:p>
        </p:txBody>
      </p:sp>
      <p:sp>
        <p:nvSpPr>
          <p:cNvPr id="94227" name="Rectangle 19"/>
          <p:cNvSpPr>
            <a:spLocks noChangeArrowheads="1"/>
          </p:cNvSpPr>
          <p:nvPr/>
        </p:nvSpPr>
        <p:spPr bwMode="auto">
          <a:xfrm>
            <a:off x="457200" y="2895600"/>
            <a:ext cx="2743200" cy="381000"/>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a:t>Is the message D?</a:t>
            </a:r>
          </a:p>
        </p:txBody>
      </p:sp>
      <p:sp>
        <p:nvSpPr>
          <p:cNvPr id="94228" name="Rectangle 20"/>
          <p:cNvSpPr>
            <a:spLocks noChangeArrowheads="1"/>
          </p:cNvSpPr>
          <p:nvPr/>
        </p:nvSpPr>
        <p:spPr bwMode="auto">
          <a:xfrm>
            <a:off x="3200400" y="2514600"/>
            <a:ext cx="9144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N</a:t>
            </a:r>
          </a:p>
        </p:txBody>
      </p:sp>
      <p:sp>
        <p:nvSpPr>
          <p:cNvPr id="94229" name="Rectangle 21"/>
          <p:cNvSpPr>
            <a:spLocks noChangeArrowheads="1"/>
          </p:cNvSpPr>
          <p:nvPr/>
        </p:nvSpPr>
        <p:spPr bwMode="auto">
          <a:xfrm>
            <a:off x="457200" y="2514600"/>
            <a:ext cx="2743200" cy="381000"/>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a:t>Is the message B?</a:t>
            </a:r>
          </a:p>
        </p:txBody>
      </p:sp>
      <p:sp>
        <p:nvSpPr>
          <p:cNvPr id="94230" name="Rectangle 22"/>
          <p:cNvSpPr>
            <a:spLocks noChangeArrowheads="1"/>
          </p:cNvSpPr>
          <p:nvPr/>
        </p:nvSpPr>
        <p:spPr bwMode="auto">
          <a:xfrm>
            <a:off x="3200400" y="2133600"/>
            <a:ext cx="9144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N</a:t>
            </a:r>
          </a:p>
        </p:txBody>
      </p:sp>
      <p:sp>
        <p:nvSpPr>
          <p:cNvPr id="94231" name="Rectangle 23"/>
          <p:cNvSpPr>
            <a:spLocks noChangeArrowheads="1"/>
          </p:cNvSpPr>
          <p:nvPr/>
        </p:nvSpPr>
        <p:spPr bwMode="auto">
          <a:xfrm>
            <a:off x="457200" y="2133600"/>
            <a:ext cx="2743200" cy="381000"/>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a:t>Is the message A or C?</a:t>
            </a:r>
          </a:p>
        </p:txBody>
      </p:sp>
      <p:sp>
        <p:nvSpPr>
          <p:cNvPr id="94232" name="Rectangle 24"/>
          <p:cNvSpPr>
            <a:spLocks noChangeArrowheads="1"/>
          </p:cNvSpPr>
          <p:nvPr/>
        </p:nvSpPr>
        <p:spPr bwMode="auto">
          <a:xfrm>
            <a:off x="3200400" y="1752600"/>
            <a:ext cx="9144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Y</a:t>
            </a:r>
          </a:p>
        </p:txBody>
      </p:sp>
      <p:sp>
        <p:nvSpPr>
          <p:cNvPr id="94233" name="Rectangle 25"/>
          <p:cNvSpPr>
            <a:spLocks noChangeArrowheads="1"/>
          </p:cNvSpPr>
          <p:nvPr/>
        </p:nvSpPr>
        <p:spPr bwMode="auto">
          <a:xfrm>
            <a:off x="457200" y="1752600"/>
            <a:ext cx="2743200" cy="381000"/>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a:t>Is the message C or D?</a:t>
            </a:r>
          </a:p>
        </p:txBody>
      </p:sp>
      <p:sp>
        <p:nvSpPr>
          <p:cNvPr id="94234" name="Rectangle 26"/>
          <p:cNvSpPr>
            <a:spLocks noChangeArrowheads="1"/>
          </p:cNvSpPr>
          <p:nvPr/>
        </p:nvSpPr>
        <p:spPr bwMode="auto">
          <a:xfrm>
            <a:off x="3200400" y="1371600"/>
            <a:ext cx="9144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Carole</a:t>
            </a:r>
          </a:p>
        </p:txBody>
      </p:sp>
      <p:sp>
        <p:nvSpPr>
          <p:cNvPr id="94235" name="Rectangle 27"/>
          <p:cNvSpPr>
            <a:spLocks noChangeArrowheads="1"/>
          </p:cNvSpPr>
          <p:nvPr/>
        </p:nvSpPr>
        <p:spPr bwMode="auto">
          <a:xfrm>
            <a:off x="457200" y="1371600"/>
            <a:ext cx="2743200" cy="381000"/>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Paul</a:t>
            </a:r>
          </a:p>
        </p:txBody>
      </p:sp>
      <p:sp>
        <p:nvSpPr>
          <p:cNvPr id="94236" name="Line 28"/>
          <p:cNvSpPr>
            <a:spLocks noChangeShapeType="1"/>
          </p:cNvSpPr>
          <p:nvPr/>
        </p:nvSpPr>
        <p:spPr bwMode="auto">
          <a:xfrm>
            <a:off x="457200" y="1371600"/>
            <a:ext cx="3657600" cy="0"/>
          </a:xfrm>
          <a:prstGeom prst="line">
            <a:avLst/>
          </a:prstGeom>
          <a:noFill/>
          <a:ln w="28575" cap="sq">
            <a:solidFill>
              <a:srgbClr val="0000FF"/>
            </a:solidFill>
            <a:round/>
            <a:headEnd/>
            <a:tailEnd/>
          </a:ln>
          <a:effectLst/>
        </p:spPr>
        <p:txBody>
          <a:bodyPr/>
          <a:lstStyle/>
          <a:p>
            <a:endParaRPr lang="en-US"/>
          </a:p>
        </p:txBody>
      </p:sp>
      <p:sp>
        <p:nvSpPr>
          <p:cNvPr id="94237" name="Line 29"/>
          <p:cNvSpPr>
            <a:spLocks noChangeShapeType="1"/>
          </p:cNvSpPr>
          <p:nvPr/>
        </p:nvSpPr>
        <p:spPr bwMode="auto">
          <a:xfrm>
            <a:off x="457200" y="1752600"/>
            <a:ext cx="3657600" cy="0"/>
          </a:xfrm>
          <a:prstGeom prst="line">
            <a:avLst/>
          </a:prstGeom>
          <a:noFill/>
          <a:ln w="28575">
            <a:solidFill>
              <a:srgbClr val="0000FF"/>
            </a:solidFill>
            <a:round/>
            <a:headEnd/>
            <a:tailEnd/>
          </a:ln>
          <a:effectLst/>
        </p:spPr>
        <p:txBody>
          <a:bodyPr/>
          <a:lstStyle/>
          <a:p>
            <a:endParaRPr lang="en-US"/>
          </a:p>
        </p:txBody>
      </p:sp>
      <p:sp>
        <p:nvSpPr>
          <p:cNvPr id="94238" name="Line 30"/>
          <p:cNvSpPr>
            <a:spLocks noChangeShapeType="1"/>
          </p:cNvSpPr>
          <p:nvPr/>
        </p:nvSpPr>
        <p:spPr bwMode="auto">
          <a:xfrm>
            <a:off x="457200" y="2133600"/>
            <a:ext cx="3657600" cy="0"/>
          </a:xfrm>
          <a:prstGeom prst="line">
            <a:avLst/>
          </a:prstGeom>
          <a:noFill/>
          <a:ln w="12700">
            <a:solidFill>
              <a:srgbClr val="0000FF"/>
            </a:solidFill>
            <a:round/>
            <a:headEnd/>
            <a:tailEnd/>
          </a:ln>
          <a:effectLst/>
        </p:spPr>
        <p:txBody>
          <a:bodyPr/>
          <a:lstStyle/>
          <a:p>
            <a:endParaRPr lang="en-US"/>
          </a:p>
        </p:txBody>
      </p:sp>
      <p:sp>
        <p:nvSpPr>
          <p:cNvPr id="94239" name="Line 31"/>
          <p:cNvSpPr>
            <a:spLocks noChangeShapeType="1"/>
          </p:cNvSpPr>
          <p:nvPr/>
        </p:nvSpPr>
        <p:spPr bwMode="auto">
          <a:xfrm>
            <a:off x="457200" y="2514600"/>
            <a:ext cx="3657600" cy="0"/>
          </a:xfrm>
          <a:prstGeom prst="line">
            <a:avLst/>
          </a:prstGeom>
          <a:noFill/>
          <a:ln w="12700">
            <a:solidFill>
              <a:srgbClr val="0000FF"/>
            </a:solidFill>
            <a:round/>
            <a:headEnd/>
            <a:tailEnd/>
          </a:ln>
          <a:effectLst/>
        </p:spPr>
        <p:txBody>
          <a:bodyPr/>
          <a:lstStyle/>
          <a:p>
            <a:endParaRPr lang="en-US"/>
          </a:p>
        </p:txBody>
      </p:sp>
      <p:sp>
        <p:nvSpPr>
          <p:cNvPr id="94240" name="Line 32"/>
          <p:cNvSpPr>
            <a:spLocks noChangeShapeType="1"/>
          </p:cNvSpPr>
          <p:nvPr/>
        </p:nvSpPr>
        <p:spPr bwMode="auto">
          <a:xfrm>
            <a:off x="457200" y="2895600"/>
            <a:ext cx="3657600" cy="0"/>
          </a:xfrm>
          <a:prstGeom prst="line">
            <a:avLst/>
          </a:prstGeom>
          <a:noFill/>
          <a:ln w="12700">
            <a:solidFill>
              <a:srgbClr val="0000FF"/>
            </a:solidFill>
            <a:round/>
            <a:headEnd/>
            <a:tailEnd/>
          </a:ln>
          <a:effectLst/>
        </p:spPr>
        <p:txBody>
          <a:bodyPr/>
          <a:lstStyle/>
          <a:p>
            <a:endParaRPr lang="en-US"/>
          </a:p>
        </p:txBody>
      </p:sp>
      <p:sp>
        <p:nvSpPr>
          <p:cNvPr id="94241" name="Line 33"/>
          <p:cNvSpPr>
            <a:spLocks noChangeShapeType="1"/>
          </p:cNvSpPr>
          <p:nvPr/>
        </p:nvSpPr>
        <p:spPr bwMode="auto">
          <a:xfrm>
            <a:off x="457200" y="3276600"/>
            <a:ext cx="3657600" cy="0"/>
          </a:xfrm>
          <a:prstGeom prst="line">
            <a:avLst/>
          </a:prstGeom>
          <a:noFill/>
          <a:ln w="12700">
            <a:solidFill>
              <a:srgbClr val="0000FF"/>
            </a:solidFill>
            <a:round/>
            <a:headEnd/>
            <a:tailEnd/>
          </a:ln>
          <a:effectLst/>
        </p:spPr>
        <p:txBody>
          <a:bodyPr/>
          <a:lstStyle/>
          <a:p>
            <a:endParaRPr lang="en-US"/>
          </a:p>
        </p:txBody>
      </p:sp>
      <p:sp>
        <p:nvSpPr>
          <p:cNvPr id="94242" name="Line 34"/>
          <p:cNvSpPr>
            <a:spLocks noChangeShapeType="1"/>
          </p:cNvSpPr>
          <p:nvPr/>
        </p:nvSpPr>
        <p:spPr bwMode="auto">
          <a:xfrm>
            <a:off x="457200" y="3641725"/>
            <a:ext cx="3657600" cy="0"/>
          </a:xfrm>
          <a:prstGeom prst="line">
            <a:avLst/>
          </a:prstGeom>
          <a:noFill/>
          <a:ln w="28575" cap="sq">
            <a:solidFill>
              <a:srgbClr val="0000FF"/>
            </a:solidFill>
            <a:round/>
            <a:headEnd/>
            <a:tailEnd/>
          </a:ln>
          <a:effectLst/>
        </p:spPr>
        <p:txBody>
          <a:bodyPr/>
          <a:lstStyle/>
          <a:p>
            <a:endParaRPr lang="en-US"/>
          </a:p>
        </p:txBody>
      </p:sp>
      <p:sp>
        <p:nvSpPr>
          <p:cNvPr id="94243" name="Line 35"/>
          <p:cNvSpPr>
            <a:spLocks noChangeShapeType="1"/>
          </p:cNvSpPr>
          <p:nvPr/>
        </p:nvSpPr>
        <p:spPr bwMode="auto">
          <a:xfrm>
            <a:off x="457200" y="1371600"/>
            <a:ext cx="0" cy="2270125"/>
          </a:xfrm>
          <a:prstGeom prst="line">
            <a:avLst/>
          </a:prstGeom>
          <a:noFill/>
          <a:ln w="28575" cap="sq">
            <a:solidFill>
              <a:srgbClr val="0000FF"/>
            </a:solidFill>
            <a:round/>
            <a:headEnd/>
            <a:tailEnd/>
          </a:ln>
          <a:effectLst/>
        </p:spPr>
        <p:txBody>
          <a:bodyPr/>
          <a:lstStyle/>
          <a:p>
            <a:endParaRPr lang="en-US"/>
          </a:p>
        </p:txBody>
      </p:sp>
      <p:sp>
        <p:nvSpPr>
          <p:cNvPr id="94244" name="Line 36"/>
          <p:cNvSpPr>
            <a:spLocks noChangeShapeType="1"/>
          </p:cNvSpPr>
          <p:nvPr/>
        </p:nvSpPr>
        <p:spPr bwMode="auto">
          <a:xfrm>
            <a:off x="3200400" y="1371600"/>
            <a:ext cx="0" cy="2270125"/>
          </a:xfrm>
          <a:prstGeom prst="line">
            <a:avLst/>
          </a:prstGeom>
          <a:noFill/>
          <a:ln w="12700">
            <a:solidFill>
              <a:srgbClr val="0000FF"/>
            </a:solidFill>
            <a:round/>
            <a:headEnd/>
            <a:tailEnd/>
          </a:ln>
          <a:effectLst/>
        </p:spPr>
        <p:txBody>
          <a:bodyPr/>
          <a:lstStyle/>
          <a:p>
            <a:endParaRPr lang="en-US"/>
          </a:p>
        </p:txBody>
      </p:sp>
      <p:sp>
        <p:nvSpPr>
          <p:cNvPr id="94245" name="Line 37"/>
          <p:cNvSpPr>
            <a:spLocks noChangeShapeType="1"/>
          </p:cNvSpPr>
          <p:nvPr/>
        </p:nvSpPr>
        <p:spPr bwMode="auto">
          <a:xfrm>
            <a:off x="4114800" y="1371600"/>
            <a:ext cx="0" cy="2270125"/>
          </a:xfrm>
          <a:prstGeom prst="line">
            <a:avLst/>
          </a:prstGeom>
          <a:noFill/>
          <a:ln w="28575" cap="sq">
            <a:solidFill>
              <a:srgbClr val="0000FF"/>
            </a:solidFill>
            <a:round/>
            <a:headEnd/>
            <a:tailEnd/>
          </a:ln>
          <a:effectLst/>
        </p:spPr>
        <p:txBody>
          <a:bodyPr/>
          <a:lstStyle/>
          <a:p>
            <a:endParaRPr lang="en-US"/>
          </a:p>
        </p:txBody>
      </p:sp>
      <p:sp>
        <p:nvSpPr>
          <p:cNvPr id="94246" name="AutoShape 38"/>
          <p:cNvSpPr>
            <a:spLocks noChangeAspect="1" noChangeArrowheads="1"/>
          </p:cNvSpPr>
          <p:nvPr/>
        </p:nvSpPr>
        <p:spPr bwMode="auto">
          <a:xfrm>
            <a:off x="2500313" y="48593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00101</a:t>
            </a:r>
          </a:p>
        </p:txBody>
      </p:sp>
      <p:sp>
        <p:nvSpPr>
          <p:cNvPr id="94247" name="Text Box 39"/>
          <p:cNvSpPr txBox="1">
            <a:spLocks noChangeArrowheads="1"/>
          </p:cNvSpPr>
          <p:nvPr/>
        </p:nvSpPr>
        <p:spPr bwMode="auto">
          <a:xfrm>
            <a:off x="533400" y="4129088"/>
            <a:ext cx="1111250" cy="366712"/>
          </a:xfrm>
          <a:prstGeom prst="rect">
            <a:avLst/>
          </a:prstGeom>
          <a:noFill/>
          <a:ln w="9525" algn="ctr">
            <a:noFill/>
            <a:miter lim="800000"/>
            <a:headEnd/>
            <a:tailEnd/>
          </a:ln>
          <a:effectLst/>
        </p:spPr>
        <p:txBody>
          <a:bodyPr wrap="none">
            <a:spAutoFit/>
          </a:bodyPr>
          <a:lstStyle/>
          <a:p>
            <a:pPr algn="r"/>
            <a:r>
              <a:rPr lang="en-US" sz="1800"/>
              <a:t>Message</a:t>
            </a:r>
          </a:p>
        </p:txBody>
      </p:sp>
      <p:sp>
        <p:nvSpPr>
          <p:cNvPr id="94248" name="Text Box 40"/>
          <p:cNvSpPr txBox="1">
            <a:spLocks noChangeArrowheads="1"/>
          </p:cNvSpPr>
          <p:nvPr/>
        </p:nvSpPr>
        <p:spPr bwMode="auto">
          <a:xfrm>
            <a:off x="495300" y="4678363"/>
            <a:ext cx="1111250" cy="641350"/>
          </a:xfrm>
          <a:prstGeom prst="rect">
            <a:avLst/>
          </a:prstGeom>
          <a:noFill/>
          <a:ln w="9525" algn="ctr">
            <a:noFill/>
            <a:miter lim="800000"/>
            <a:headEnd/>
            <a:tailEnd/>
          </a:ln>
          <a:effectLst/>
        </p:spPr>
        <p:txBody>
          <a:bodyPr wrap="none">
            <a:spAutoFit/>
          </a:bodyPr>
          <a:lstStyle/>
          <a:p>
            <a:pPr algn="r"/>
            <a:r>
              <a:rPr lang="en-US" sz="1800"/>
              <a:t>Original</a:t>
            </a:r>
            <a:br>
              <a:rPr lang="en-US" sz="1800"/>
            </a:br>
            <a:r>
              <a:rPr lang="en-US" sz="1800"/>
              <a:t>encoding</a:t>
            </a:r>
          </a:p>
        </p:txBody>
      </p:sp>
      <p:sp>
        <p:nvSpPr>
          <p:cNvPr id="94249" name="Text Box 41"/>
          <p:cNvSpPr txBox="1">
            <a:spLocks noChangeArrowheads="1"/>
          </p:cNvSpPr>
          <p:nvPr/>
        </p:nvSpPr>
        <p:spPr bwMode="auto">
          <a:xfrm>
            <a:off x="495300" y="5562600"/>
            <a:ext cx="1111250" cy="641350"/>
          </a:xfrm>
          <a:prstGeom prst="rect">
            <a:avLst/>
          </a:prstGeom>
          <a:noFill/>
          <a:ln w="9525" algn="ctr">
            <a:noFill/>
            <a:miter lim="800000"/>
            <a:headEnd/>
            <a:tailEnd/>
          </a:ln>
          <a:effectLst/>
        </p:spPr>
        <p:txBody>
          <a:bodyPr wrap="none">
            <a:spAutoFit/>
          </a:bodyPr>
          <a:lstStyle/>
          <a:p>
            <a:pPr algn="r"/>
            <a:r>
              <a:rPr lang="en-US" sz="1800"/>
              <a:t>Adapted</a:t>
            </a:r>
            <a:br>
              <a:rPr lang="en-US" sz="1800"/>
            </a:br>
            <a:r>
              <a:rPr lang="en-US" sz="1800"/>
              <a:t>encoding</a:t>
            </a:r>
          </a:p>
        </p:txBody>
      </p:sp>
      <p:sp>
        <p:nvSpPr>
          <p:cNvPr id="94250" name="Text Box 42"/>
          <p:cNvSpPr txBox="1">
            <a:spLocks noChangeArrowheads="1"/>
          </p:cNvSpPr>
          <p:nvPr/>
        </p:nvSpPr>
        <p:spPr bwMode="auto">
          <a:xfrm>
            <a:off x="2787650" y="4119563"/>
            <a:ext cx="336550" cy="366712"/>
          </a:xfrm>
          <a:prstGeom prst="rect">
            <a:avLst/>
          </a:prstGeom>
          <a:noFill/>
          <a:ln w="9525" algn="ctr">
            <a:noFill/>
            <a:miter lim="800000"/>
            <a:headEnd/>
            <a:tailEnd/>
          </a:ln>
          <a:effectLst/>
        </p:spPr>
        <p:txBody>
          <a:bodyPr wrap="none">
            <a:spAutoFit/>
          </a:bodyPr>
          <a:lstStyle/>
          <a:p>
            <a:pPr algn="ctr"/>
            <a:r>
              <a:rPr lang="en-US" sz="1800"/>
              <a:t>A</a:t>
            </a:r>
          </a:p>
        </p:txBody>
      </p:sp>
      <p:sp>
        <p:nvSpPr>
          <p:cNvPr id="94251" name="Text Box 43"/>
          <p:cNvSpPr txBox="1">
            <a:spLocks noChangeArrowheads="1"/>
          </p:cNvSpPr>
          <p:nvPr/>
        </p:nvSpPr>
        <p:spPr bwMode="auto">
          <a:xfrm>
            <a:off x="4311650" y="4127500"/>
            <a:ext cx="336550" cy="366713"/>
          </a:xfrm>
          <a:prstGeom prst="rect">
            <a:avLst/>
          </a:prstGeom>
          <a:noFill/>
          <a:ln w="9525" algn="ctr">
            <a:noFill/>
            <a:miter lim="800000"/>
            <a:headEnd/>
            <a:tailEnd/>
          </a:ln>
          <a:effectLst/>
        </p:spPr>
        <p:txBody>
          <a:bodyPr wrap="none">
            <a:spAutoFit/>
          </a:bodyPr>
          <a:lstStyle/>
          <a:p>
            <a:pPr algn="ctr"/>
            <a:r>
              <a:rPr lang="en-US" sz="1800"/>
              <a:t>B</a:t>
            </a:r>
          </a:p>
        </p:txBody>
      </p:sp>
      <p:sp>
        <p:nvSpPr>
          <p:cNvPr id="94252" name="Text Box 44"/>
          <p:cNvSpPr txBox="1">
            <a:spLocks noChangeArrowheads="1"/>
          </p:cNvSpPr>
          <p:nvPr/>
        </p:nvSpPr>
        <p:spPr bwMode="auto">
          <a:xfrm>
            <a:off x="5829300" y="4129088"/>
            <a:ext cx="349250" cy="366712"/>
          </a:xfrm>
          <a:prstGeom prst="rect">
            <a:avLst/>
          </a:prstGeom>
          <a:noFill/>
          <a:ln w="9525" algn="ctr">
            <a:noFill/>
            <a:miter lim="800000"/>
            <a:headEnd/>
            <a:tailEnd/>
          </a:ln>
          <a:effectLst/>
        </p:spPr>
        <p:txBody>
          <a:bodyPr wrap="none">
            <a:spAutoFit/>
          </a:bodyPr>
          <a:lstStyle/>
          <a:p>
            <a:pPr algn="ctr"/>
            <a:r>
              <a:rPr lang="en-US" sz="1800"/>
              <a:t>C</a:t>
            </a:r>
          </a:p>
        </p:txBody>
      </p:sp>
      <p:sp>
        <p:nvSpPr>
          <p:cNvPr id="94253" name="Text Box 45"/>
          <p:cNvSpPr txBox="1">
            <a:spLocks noChangeArrowheads="1"/>
          </p:cNvSpPr>
          <p:nvPr/>
        </p:nvSpPr>
        <p:spPr bwMode="auto">
          <a:xfrm>
            <a:off x="7346950" y="4127500"/>
            <a:ext cx="349250" cy="366713"/>
          </a:xfrm>
          <a:prstGeom prst="rect">
            <a:avLst/>
          </a:prstGeom>
          <a:noFill/>
          <a:ln w="9525" algn="ctr">
            <a:noFill/>
            <a:miter lim="800000"/>
            <a:headEnd/>
            <a:tailEnd/>
          </a:ln>
          <a:effectLst/>
        </p:spPr>
        <p:txBody>
          <a:bodyPr wrap="none">
            <a:spAutoFit/>
          </a:bodyPr>
          <a:lstStyle/>
          <a:p>
            <a:pPr algn="ctr"/>
            <a:r>
              <a:rPr lang="en-US" sz="1800"/>
              <a:t>D</a:t>
            </a:r>
          </a:p>
        </p:txBody>
      </p:sp>
      <p:sp>
        <p:nvSpPr>
          <p:cNvPr id="94254" name="AutoShape 46"/>
          <p:cNvSpPr>
            <a:spLocks noChangeAspect="1" noChangeArrowheads="1"/>
          </p:cNvSpPr>
          <p:nvPr/>
        </p:nvSpPr>
        <p:spPr bwMode="auto">
          <a:xfrm>
            <a:off x="4025900" y="48593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01110</a:t>
            </a:r>
          </a:p>
        </p:txBody>
      </p:sp>
      <p:sp>
        <p:nvSpPr>
          <p:cNvPr id="94255" name="AutoShape 47"/>
          <p:cNvSpPr>
            <a:spLocks noChangeAspect="1" noChangeArrowheads="1"/>
          </p:cNvSpPr>
          <p:nvPr/>
        </p:nvSpPr>
        <p:spPr bwMode="auto">
          <a:xfrm>
            <a:off x="5581650" y="48593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01010</a:t>
            </a:r>
          </a:p>
        </p:txBody>
      </p:sp>
      <p:sp>
        <p:nvSpPr>
          <p:cNvPr id="94256" name="AutoShape 48"/>
          <p:cNvSpPr>
            <a:spLocks noChangeAspect="1" noChangeArrowheads="1"/>
          </p:cNvSpPr>
          <p:nvPr/>
        </p:nvSpPr>
        <p:spPr bwMode="auto">
          <a:xfrm>
            <a:off x="5578475" y="486092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11000</a:t>
            </a:r>
          </a:p>
        </p:txBody>
      </p:sp>
      <p:sp>
        <p:nvSpPr>
          <p:cNvPr id="94257" name="AutoShape 49"/>
          <p:cNvSpPr>
            <a:spLocks noChangeAspect="1" noChangeArrowheads="1"/>
          </p:cNvSpPr>
          <p:nvPr/>
        </p:nvSpPr>
        <p:spPr bwMode="auto">
          <a:xfrm>
            <a:off x="7083425" y="486568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10011</a:t>
            </a:r>
          </a:p>
        </p:txBody>
      </p:sp>
      <p:grpSp>
        <p:nvGrpSpPr>
          <p:cNvPr id="94258" name="Group 50"/>
          <p:cNvGrpSpPr>
            <a:grpSpLocks/>
          </p:cNvGrpSpPr>
          <p:nvPr/>
        </p:nvGrpSpPr>
        <p:grpSpPr bwMode="auto">
          <a:xfrm>
            <a:off x="2514600" y="5192713"/>
            <a:ext cx="895350" cy="842962"/>
            <a:chOff x="1584" y="3271"/>
            <a:chExt cx="564" cy="531"/>
          </a:xfrm>
        </p:grpSpPr>
        <p:sp>
          <p:nvSpPr>
            <p:cNvPr id="94259" name="AutoShape 51"/>
            <p:cNvSpPr>
              <a:spLocks noChangeAspect="1" noChangeArrowheads="1"/>
            </p:cNvSpPr>
            <p:nvPr/>
          </p:nvSpPr>
          <p:spPr bwMode="auto">
            <a:xfrm>
              <a:off x="1584"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u="sng"/>
                <a:t>1</a:t>
              </a:r>
              <a:r>
                <a:rPr lang="en-US" sz="2000"/>
                <a:t>****</a:t>
              </a:r>
            </a:p>
          </p:txBody>
        </p:sp>
        <p:cxnSp>
          <p:nvCxnSpPr>
            <p:cNvPr id="94260" name="AutoShape 52"/>
            <p:cNvCxnSpPr>
              <a:cxnSpLocks noChangeShapeType="1"/>
              <a:stCxn id="94246" idx="2"/>
              <a:endCxn id="94259" idx="0"/>
            </p:cNvCxnSpPr>
            <p:nvPr/>
          </p:nvCxnSpPr>
          <p:spPr bwMode="auto">
            <a:xfrm>
              <a:off x="1857" y="3271"/>
              <a:ext cx="9" cy="321"/>
            </a:xfrm>
            <a:prstGeom prst="straightConnector1">
              <a:avLst/>
            </a:prstGeom>
            <a:noFill/>
            <a:ln w="25400">
              <a:solidFill>
                <a:srgbClr val="0000FF"/>
              </a:solidFill>
              <a:round/>
              <a:headEnd/>
              <a:tailEnd/>
            </a:ln>
            <a:effectLst/>
          </p:spPr>
        </p:cxnSp>
      </p:grpSp>
      <p:grpSp>
        <p:nvGrpSpPr>
          <p:cNvPr id="94261" name="Group 53"/>
          <p:cNvGrpSpPr>
            <a:grpSpLocks/>
          </p:cNvGrpSpPr>
          <p:nvPr/>
        </p:nvGrpSpPr>
        <p:grpSpPr bwMode="auto">
          <a:xfrm>
            <a:off x="4035425" y="5192713"/>
            <a:ext cx="895350" cy="831850"/>
            <a:chOff x="2542" y="3271"/>
            <a:chExt cx="564" cy="524"/>
          </a:xfrm>
        </p:grpSpPr>
        <p:sp>
          <p:nvSpPr>
            <p:cNvPr id="94262" name="AutoShape 54"/>
            <p:cNvSpPr>
              <a:spLocks noChangeAspect="1" noChangeArrowheads="1"/>
            </p:cNvSpPr>
            <p:nvPr/>
          </p:nvSpPr>
          <p:spPr bwMode="auto">
            <a:xfrm>
              <a:off x="2542" y="3593"/>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u="sng"/>
                <a:t>1</a:t>
              </a:r>
              <a:r>
                <a:rPr lang="en-US" sz="2000"/>
                <a:t>****</a:t>
              </a:r>
            </a:p>
          </p:txBody>
        </p:sp>
        <p:cxnSp>
          <p:nvCxnSpPr>
            <p:cNvPr id="94263" name="AutoShape 55"/>
            <p:cNvCxnSpPr>
              <a:cxnSpLocks noChangeShapeType="1"/>
              <a:stCxn id="94254" idx="2"/>
              <a:endCxn id="94262" idx="0"/>
            </p:cNvCxnSpPr>
            <p:nvPr/>
          </p:nvCxnSpPr>
          <p:spPr bwMode="auto">
            <a:xfrm>
              <a:off x="2818" y="3271"/>
              <a:ext cx="6" cy="314"/>
            </a:xfrm>
            <a:prstGeom prst="straightConnector1">
              <a:avLst/>
            </a:prstGeom>
            <a:noFill/>
            <a:ln w="25400">
              <a:solidFill>
                <a:srgbClr val="0000FF"/>
              </a:solidFill>
              <a:round/>
              <a:headEnd/>
              <a:tailEnd/>
            </a:ln>
            <a:effectLst/>
          </p:spPr>
        </p:cxnSp>
      </p:grpSp>
      <p:grpSp>
        <p:nvGrpSpPr>
          <p:cNvPr id="94264" name="Group 56"/>
          <p:cNvGrpSpPr>
            <a:grpSpLocks/>
          </p:cNvGrpSpPr>
          <p:nvPr/>
        </p:nvGrpSpPr>
        <p:grpSpPr bwMode="auto">
          <a:xfrm>
            <a:off x="2514600" y="5715000"/>
            <a:ext cx="2416175" cy="331788"/>
            <a:chOff x="1584" y="3593"/>
            <a:chExt cx="1522" cy="209"/>
          </a:xfrm>
        </p:grpSpPr>
        <p:sp>
          <p:nvSpPr>
            <p:cNvPr id="94265" name="AutoShape 57"/>
            <p:cNvSpPr>
              <a:spLocks noChangeAspect="1" noChangeArrowheads="1"/>
            </p:cNvSpPr>
            <p:nvPr/>
          </p:nvSpPr>
          <p:spPr bwMode="auto">
            <a:xfrm>
              <a:off x="1584"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u="sng"/>
                <a:t>1</a:t>
              </a:r>
              <a:r>
                <a:rPr lang="en-US" sz="2000"/>
                <a:t>1***</a:t>
              </a:r>
            </a:p>
          </p:txBody>
        </p:sp>
        <p:sp>
          <p:nvSpPr>
            <p:cNvPr id="94266" name="AutoShape 58"/>
            <p:cNvSpPr>
              <a:spLocks noChangeAspect="1" noChangeArrowheads="1"/>
            </p:cNvSpPr>
            <p:nvPr/>
          </p:nvSpPr>
          <p:spPr bwMode="auto">
            <a:xfrm>
              <a:off x="2542" y="3593"/>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u="sng"/>
                <a:t>1</a:t>
              </a:r>
              <a:r>
                <a:rPr lang="en-US" sz="2000"/>
                <a:t>0***</a:t>
              </a:r>
            </a:p>
          </p:txBody>
        </p:sp>
      </p:grpSp>
      <p:grpSp>
        <p:nvGrpSpPr>
          <p:cNvPr id="94267" name="Group 59"/>
          <p:cNvGrpSpPr>
            <a:grpSpLocks/>
          </p:cNvGrpSpPr>
          <p:nvPr/>
        </p:nvGrpSpPr>
        <p:grpSpPr bwMode="auto">
          <a:xfrm>
            <a:off x="2438400" y="4648200"/>
            <a:ext cx="914400" cy="1600200"/>
            <a:chOff x="816" y="3024"/>
            <a:chExt cx="576" cy="1008"/>
          </a:xfrm>
        </p:grpSpPr>
        <p:sp>
          <p:nvSpPr>
            <p:cNvPr id="94268" name="Line 60"/>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94269" name="Line 61"/>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grpSp>
        <p:nvGrpSpPr>
          <p:cNvPr id="94270" name="Group 62"/>
          <p:cNvGrpSpPr>
            <a:grpSpLocks/>
          </p:cNvGrpSpPr>
          <p:nvPr/>
        </p:nvGrpSpPr>
        <p:grpSpPr bwMode="auto">
          <a:xfrm>
            <a:off x="5573713" y="5194300"/>
            <a:ext cx="895350" cy="830263"/>
            <a:chOff x="3511" y="3272"/>
            <a:chExt cx="564" cy="523"/>
          </a:xfrm>
        </p:grpSpPr>
        <p:sp>
          <p:nvSpPr>
            <p:cNvPr id="94271" name="AutoShape 63"/>
            <p:cNvSpPr>
              <a:spLocks noChangeAspect="1" noChangeArrowheads="1"/>
            </p:cNvSpPr>
            <p:nvPr/>
          </p:nvSpPr>
          <p:spPr bwMode="auto">
            <a:xfrm>
              <a:off x="3511" y="3593"/>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a:t>
              </a:r>
              <a:r>
                <a:rPr lang="en-US" sz="2000" b="1" u="sng"/>
                <a:t>0</a:t>
              </a:r>
              <a:r>
                <a:rPr lang="en-US" sz="2000"/>
                <a:t>***</a:t>
              </a:r>
            </a:p>
          </p:txBody>
        </p:sp>
        <p:cxnSp>
          <p:nvCxnSpPr>
            <p:cNvPr id="94272" name="AutoShape 64"/>
            <p:cNvCxnSpPr>
              <a:cxnSpLocks noChangeShapeType="1"/>
              <a:stCxn id="94256" idx="2"/>
              <a:endCxn id="94271" idx="0"/>
            </p:cNvCxnSpPr>
            <p:nvPr/>
          </p:nvCxnSpPr>
          <p:spPr bwMode="auto">
            <a:xfrm flipH="1">
              <a:off x="3793" y="3272"/>
              <a:ext cx="3" cy="313"/>
            </a:xfrm>
            <a:prstGeom prst="straightConnector1">
              <a:avLst/>
            </a:prstGeom>
            <a:noFill/>
            <a:ln w="25400">
              <a:solidFill>
                <a:srgbClr val="0000FF"/>
              </a:solidFill>
              <a:round/>
              <a:headEnd/>
              <a:tailEnd/>
            </a:ln>
            <a:effectLst/>
          </p:spPr>
        </p:cxnSp>
      </p:grpSp>
      <p:grpSp>
        <p:nvGrpSpPr>
          <p:cNvPr id="94273" name="Group 65"/>
          <p:cNvGrpSpPr>
            <a:grpSpLocks/>
          </p:cNvGrpSpPr>
          <p:nvPr/>
        </p:nvGrpSpPr>
        <p:grpSpPr bwMode="auto">
          <a:xfrm>
            <a:off x="7086600" y="5194300"/>
            <a:ext cx="895350" cy="825500"/>
            <a:chOff x="4464" y="3275"/>
            <a:chExt cx="564" cy="520"/>
          </a:xfrm>
        </p:grpSpPr>
        <p:sp>
          <p:nvSpPr>
            <p:cNvPr id="94274" name="AutoShape 66"/>
            <p:cNvSpPr>
              <a:spLocks noChangeAspect="1" noChangeArrowheads="1"/>
            </p:cNvSpPr>
            <p:nvPr/>
          </p:nvSpPr>
          <p:spPr bwMode="auto">
            <a:xfrm>
              <a:off x="4464" y="3593"/>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100</a:t>
              </a:r>
              <a:r>
                <a:rPr lang="en-US" sz="2000" b="1" u="sng"/>
                <a:t>0</a:t>
              </a:r>
              <a:r>
                <a:rPr lang="en-US" sz="2000"/>
                <a:t>*</a:t>
              </a:r>
            </a:p>
          </p:txBody>
        </p:sp>
        <p:cxnSp>
          <p:nvCxnSpPr>
            <p:cNvPr id="94275" name="AutoShape 67"/>
            <p:cNvCxnSpPr>
              <a:cxnSpLocks noChangeShapeType="1"/>
              <a:stCxn id="94257" idx="2"/>
              <a:endCxn id="94274" idx="0"/>
            </p:cNvCxnSpPr>
            <p:nvPr/>
          </p:nvCxnSpPr>
          <p:spPr bwMode="auto">
            <a:xfrm>
              <a:off x="4744" y="3275"/>
              <a:ext cx="2" cy="310"/>
            </a:xfrm>
            <a:prstGeom prst="straightConnector1">
              <a:avLst/>
            </a:prstGeom>
            <a:noFill/>
            <a:ln w="25400">
              <a:solidFill>
                <a:srgbClr val="0000FF"/>
              </a:solidFill>
              <a:round/>
              <a:headEnd/>
              <a:tailEnd/>
            </a:ln>
            <a:effectLst/>
          </p:spPr>
        </p:cxnSp>
      </p:grpSp>
      <p:grpSp>
        <p:nvGrpSpPr>
          <p:cNvPr id="94276" name="Group 68"/>
          <p:cNvGrpSpPr>
            <a:grpSpLocks/>
          </p:cNvGrpSpPr>
          <p:nvPr/>
        </p:nvGrpSpPr>
        <p:grpSpPr bwMode="auto">
          <a:xfrm>
            <a:off x="4038600" y="5699125"/>
            <a:ext cx="2419350" cy="320675"/>
            <a:chOff x="2544" y="3600"/>
            <a:chExt cx="1524" cy="202"/>
          </a:xfrm>
        </p:grpSpPr>
        <p:sp>
          <p:nvSpPr>
            <p:cNvPr id="94277" name="AutoShape 69"/>
            <p:cNvSpPr>
              <a:spLocks noChangeAspect="1" noChangeArrowheads="1"/>
            </p:cNvSpPr>
            <p:nvPr/>
          </p:nvSpPr>
          <p:spPr bwMode="auto">
            <a:xfrm>
              <a:off x="2544"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u="sng" dirty="0" smtClean="0"/>
                <a:t>1</a:t>
              </a:r>
              <a:r>
                <a:rPr lang="en-US" sz="2000" dirty="0"/>
                <a:t>0</a:t>
              </a:r>
              <a:r>
                <a:rPr lang="en-US" sz="2000" dirty="0" smtClean="0"/>
                <a:t>1</a:t>
              </a:r>
              <a:r>
                <a:rPr lang="en-US" sz="2000" dirty="0"/>
                <a:t>**</a:t>
              </a:r>
            </a:p>
          </p:txBody>
        </p:sp>
        <p:sp>
          <p:nvSpPr>
            <p:cNvPr id="94278" name="AutoShape 70"/>
            <p:cNvSpPr>
              <a:spLocks noChangeAspect="1" noChangeArrowheads="1"/>
            </p:cNvSpPr>
            <p:nvPr/>
          </p:nvSpPr>
          <p:spPr bwMode="auto">
            <a:xfrm>
              <a:off x="3504"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a:t>
              </a:r>
              <a:r>
                <a:rPr lang="en-US" sz="2000" b="1" u="sng"/>
                <a:t>0</a:t>
              </a:r>
              <a:r>
                <a:rPr lang="en-US" sz="2000"/>
                <a:t>0**</a:t>
              </a:r>
            </a:p>
          </p:txBody>
        </p:sp>
      </p:grpSp>
      <p:grpSp>
        <p:nvGrpSpPr>
          <p:cNvPr id="94279" name="Group 71"/>
          <p:cNvGrpSpPr>
            <a:grpSpLocks/>
          </p:cNvGrpSpPr>
          <p:nvPr/>
        </p:nvGrpSpPr>
        <p:grpSpPr bwMode="auto">
          <a:xfrm>
            <a:off x="4038600" y="4648200"/>
            <a:ext cx="914400" cy="1600200"/>
            <a:chOff x="816" y="3024"/>
            <a:chExt cx="576" cy="1008"/>
          </a:xfrm>
        </p:grpSpPr>
        <p:sp>
          <p:nvSpPr>
            <p:cNvPr id="94280" name="Line 72"/>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94281" name="Line 73"/>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sp>
        <p:nvSpPr>
          <p:cNvPr id="94282" name="AutoShape 74"/>
          <p:cNvSpPr>
            <a:spLocks noChangeAspect="1" noChangeArrowheads="1"/>
          </p:cNvSpPr>
          <p:nvPr/>
        </p:nvSpPr>
        <p:spPr bwMode="auto">
          <a:xfrm>
            <a:off x="5562600" y="5715000"/>
            <a:ext cx="895350" cy="320675"/>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a:t>
            </a:r>
            <a:r>
              <a:rPr lang="en-US" sz="2000" b="1" u="sng"/>
              <a:t>0</a:t>
            </a:r>
            <a:r>
              <a:rPr lang="en-US" sz="2000"/>
              <a:t>00*</a:t>
            </a:r>
          </a:p>
        </p:txBody>
      </p:sp>
      <p:grpSp>
        <p:nvGrpSpPr>
          <p:cNvPr id="94283" name="Group 75"/>
          <p:cNvGrpSpPr>
            <a:grpSpLocks/>
          </p:cNvGrpSpPr>
          <p:nvPr/>
        </p:nvGrpSpPr>
        <p:grpSpPr bwMode="auto">
          <a:xfrm>
            <a:off x="5573713" y="5715000"/>
            <a:ext cx="2408237" cy="320675"/>
            <a:chOff x="3511" y="3600"/>
            <a:chExt cx="1517" cy="202"/>
          </a:xfrm>
        </p:grpSpPr>
        <p:sp>
          <p:nvSpPr>
            <p:cNvPr id="94284" name="AutoShape 76"/>
            <p:cNvSpPr>
              <a:spLocks noChangeAspect="1" noChangeArrowheads="1"/>
            </p:cNvSpPr>
            <p:nvPr/>
          </p:nvSpPr>
          <p:spPr bwMode="auto">
            <a:xfrm>
              <a:off x="4464"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100</a:t>
              </a:r>
              <a:r>
                <a:rPr lang="en-US" sz="2000" b="1" u="sng"/>
                <a:t>0</a:t>
              </a:r>
              <a:r>
                <a:rPr lang="en-US" sz="2000"/>
                <a:t>0</a:t>
              </a:r>
            </a:p>
          </p:txBody>
        </p:sp>
        <p:sp>
          <p:nvSpPr>
            <p:cNvPr id="94285" name="AutoShape 77"/>
            <p:cNvSpPr>
              <a:spLocks noChangeAspect="1" noChangeArrowheads="1"/>
            </p:cNvSpPr>
            <p:nvPr/>
          </p:nvSpPr>
          <p:spPr bwMode="auto">
            <a:xfrm>
              <a:off x="3511" y="3600"/>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a:t>1</a:t>
              </a:r>
              <a:r>
                <a:rPr lang="en-US" sz="2000" b="1" u="sng"/>
                <a:t>0</a:t>
              </a:r>
              <a:r>
                <a:rPr lang="en-US" sz="2000"/>
                <a:t>001</a:t>
              </a:r>
            </a:p>
          </p:txBody>
        </p:sp>
      </p:grpSp>
      <p:grpSp>
        <p:nvGrpSpPr>
          <p:cNvPr id="94286" name="Group 78"/>
          <p:cNvGrpSpPr>
            <a:grpSpLocks/>
          </p:cNvGrpSpPr>
          <p:nvPr/>
        </p:nvGrpSpPr>
        <p:grpSpPr bwMode="auto">
          <a:xfrm>
            <a:off x="7064375" y="4691063"/>
            <a:ext cx="914400" cy="1600200"/>
            <a:chOff x="816" y="3024"/>
            <a:chExt cx="576" cy="1008"/>
          </a:xfrm>
        </p:grpSpPr>
        <p:sp>
          <p:nvSpPr>
            <p:cNvPr id="94287" name="Line 79"/>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94288" name="Line 80"/>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sp>
        <p:nvSpPr>
          <p:cNvPr id="94289" name="Text Box 81"/>
          <p:cNvSpPr txBox="1">
            <a:spLocks noChangeArrowheads="1"/>
          </p:cNvSpPr>
          <p:nvPr/>
        </p:nvSpPr>
        <p:spPr bwMode="auto">
          <a:xfrm>
            <a:off x="4305300" y="6243638"/>
            <a:ext cx="1676400" cy="336550"/>
          </a:xfrm>
          <a:prstGeom prst="rect">
            <a:avLst/>
          </a:prstGeom>
          <a:noFill/>
          <a:ln w="9525" algn="ctr">
            <a:noFill/>
            <a:miter lim="800000"/>
            <a:headEnd/>
            <a:tailEnd/>
          </a:ln>
          <a:effectLst/>
        </p:spPr>
        <p:txBody>
          <a:bodyPr>
            <a:spAutoFit/>
          </a:bodyPr>
          <a:lstStyle/>
          <a:p>
            <a:pPr algn="ctr"/>
            <a:r>
              <a:rPr lang="en-US" b="1"/>
              <a:t>Y </a:t>
            </a:r>
            <a:r>
              <a:rPr lang="en-US" b="1">
                <a:latin typeface="cmsy10" pitchFamily="34" charset="0"/>
              </a:rPr>
              <a:t>$</a:t>
            </a:r>
            <a:r>
              <a:rPr lang="en-US" b="1">
                <a:sym typeface="Wingdings" pitchFamily="2" charset="2"/>
              </a:rPr>
              <a:t> 1,   N </a:t>
            </a:r>
            <a:r>
              <a:rPr lang="en-US" b="1">
                <a:latin typeface="cmsy10" pitchFamily="34" charset="0"/>
                <a:sym typeface="Wingdings" pitchFamily="2" charset="2"/>
              </a:rPr>
              <a:t>$</a:t>
            </a:r>
            <a:r>
              <a:rPr lang="en-US" b="1">
                <a:sym typeface="Wingdings" pitchFamily="2" charset="2"/>
              </a:rPr>
              <a:t> 0</a:t>
            </a:r>
            <a:endParaRPr lang="en-US" b="1"/>
          </a:p>
        </p:txBody>
      </p:sp>
      <p:sp>
        <p:nvSpPr>
          <p:cNvPr id="9429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78473FCF-5D3D-45CA-8749-A5C4F86C8D23}" type="slidenum">
              <a:rPr lang="en-US" sz="1200">
                <a:solidFill>
                  <a:schemeClr val="bg1"/>
                </a:solidFill>
              </a:rPr>
              <a:pPr algn="r"/>
              <a:t>12</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86 -0.00371 L 0.08923 -0.00371 L 0.08923 0.08958 " pathEditMode="relative" rAng="0" ptsTypes="AAA">
                                      <p:cBhvr>
                                        <p:cTn id="10" dur="1000" fill="hold"/>
                                        <p:tgtEl>
                                          <p:spTgt spid="94218"/>
                                        </p:tgtEl>
                                        <p:attrNameLst>
                                          <p:attrName>ppt_x</p:attrName>
                                          <p:attrName>ppt_y</p:attrName>
                                        </p:attrNameLst>
                                      </p:cBhvr>
                                      <p:rCtr x="44" y="47"/>
                                    </p:animMotion>
                                  </p:childTnLst>
                                </p:cTn>
                              </p:par>
                              <p:par>
                                <p:cTn id="11" presetID="0" presetClass="path" presetSubtype="0" accel="50000" decel="50000" fill="hold" grpId="0" nodeType="withEffect">
                                  <p:stCondLst>
                                    <p:cond delay="0"/>
                                  </p:stCondLst>
                                  <p:childTnLst>
                                    <p:animMotion origin="layout" path="M 3.33333E-6 -1.11111E-6 L 0.08923 -0.00162 L 0.08923 0.08727 " pathEditMode="relative" rAng="0" ptsTypes="AAA">
                                      <p:cBhvr>
                                        <p:cTn id="12" dur="1000" fill="hold"/>
                                        <p:tgtEl>
                                          <p:spTgt spid="94212"/>
                                        </p:tgtEl>
                                        <p:attrNameLst>
                                          <p:attrName>ppt_x</p:attrName>
                                          <p:attrName>ppt_y</p:attrName>
                                        </p:attrNameLst>
                                      </p:cBhvr>
                                      <p:rCtr x="45" y="43"/>
                                    </p:animMotion>
                                  </p:childTnLst>
                                </p:cTn>
                              </p:par>
                              <p:par>
                                <p:cTn id="13" presetID="1" presetClass="entr" presetSubtype="0" fill="hold" nodeType="withEffect">
                                  <p:stCondLst>
                                    <p:cond delay="0"/>
                                  </p:stCondLst>
                                  <p:childTnLst>
                                    <p:set>
                                      <p:cBhvr>
                                        <p:cTn id="14" dur="1" fill="hold">
                                          <p:stCondLst>
                                            <p:cond delay="0"/>
                                          </p:stCondLst>
                                        </p:cTn>
                                        <p:tgtEl>
                                          <p:spTgt spid="94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23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2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09097 0.08727 L 0.1993 0.08727 L 0.19913 0.13403 " pathEditMode="relative" rAng="0" ptsTypes="AAA">
                                      <p:cBhvr>
                                        <p:cTn id="30" dur="500" fill="hold"/>
                                        <p:tgtEl>
                                          <p:spTgt spid="94212"/>
                                        </p:tgtEl>
                                        <p:attrNameLst>
                                          <p:attrName>ppt_x</p:attrName>
                                          <p:attrName>ppt_y</p:attrName>
                                        </p:attrNameLst>
                                      </p:cBhvr>
                                      <p:rCtr x="54" y="23"/>
                                    </p:animMotion>
                                  </p:childTnLst>
                                </p:cTn>
                              </p:par>
                              <p:par>
                                <p:cTn id="31" presetID="0" presetClass="path" presetSubtype="0" accel="50000" decel="50000" fill="hold" grpId="0" nodeType="withEffect">
                                  <p:stCondLst>
                                    <p:cond delay="0"/>
                                  </p:stCondLst>
                                  <p:childTnLst>
                                    <p:animMotion origin="layout" path="M 0.00225 0.00069 L 0.09097 0.00069 " pathEditMode="relative" rAng="0" ptsTypes="AA">
                                      <p:cBhvr>
                                        <p:cTn id="32" dur="500" fill="hold"/>
                                        <p:tgtEl>
                                          <p:spTgt spid="94219"/>
                                        </p:tgtEl>
                                        <p:attrNameLst>
                                          <p:attrName>ppt_x</p:attrName>
                                          <p:attrName>ppt_y</p:attrName>
                                        </p:attrNameLst>
                                      </p:cBhvr>
                                      <p:rCtr x="44" y="0"/>
                                    </p:animMotion>
                                  </p:childTnLst>
                                </p:cTn>
                              </p:par>
                              <p:par>
                                <p:cTn id="33" presetID="1" presetClass="entr" presetSubtype="0" fill="hold" nodeType="withEffect">
                                  <p:stCondLst>
                                    <p:cond delay="0"/>
                                  </p:stCondLst>
                                  <p:childTnLst>
                                    <p:set>
                                      <p:cBhvr>
                                        <p:cTn id="34" dur="1" fill="hold">
                                          <p:stCondLst>
                                            <p:cond delay="0"/>
                                          </p:stCondLst>
                                        </p:cTn>
                                        <p:tgtEl>
                                          <p:spTgt spid="942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2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2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2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2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0.08923 0.08958 L 0.19757 0.04282 " pathEditMode="relative" rAng="0" ptsTypes="AA">
                                      <p:cBhvr>
                                        <p:cTn id="50" dur="500" fill="hold"/>
                                        <p:tgtEl>
                                          <p:spTgt spid="94218"/>
                                        </p:tgtEl>
                                        <p:attrNameLst>
                                          <p:attrName>ppt_x</p:attrName>
                                          <p:attrName>ppt_y</p:attrName>
                                        </p:attrNameLst>
                                      </p:cBhvr>
                                      <p:rCtr x="54" y="-23"/>
                                    </p:animMotion>
                                  </p:childTnLst>
                                </p:cTn>
                              </p:par>
                              <p:par>
                                <p:cTn id="51" presetID="0" presetClass="path" presetSubtype="0" accel="50000" decel="50000" fill="hold" grpId="1" nodeType="withEffect">
                                  <p:stCondLst>
                                    <p:cond delay="0"/>
                                  </p:stCondLst>
                                  <p:childTnLst>
                                    <p:animMotion origin="layout" path="M 0.08906 0.04537 L 0.08923 0.00301 " pathEditMode="relative" rAng="0" ptsTypes="AA">
                                      <p:cBhvr>
                                        <p:cTn id="52" dur="500" spd="-100000" fill="hold"/>
                                        <p:tgtEl>
                                          <p:spTgt spid="94219"/>
                                        </p:tgtEl>
                                        <p:attrNameLst>
                                          <p:attrName>ppt_x</p:attrName>
                                          <p:attrName>ppt_y</p:attrName>
                                        </p:attrNameLst>
                                      </p:cBhvr>
                                      <p:rCtr x="0" y="-21"/>
                                    </p:animMotion>
                                  </p:childTnLst>
                                </p:cTn>
                              </p:par>
                              <p:par>
                                <p:cTn id="53" presetID="1" presetClass="entr" presetSubtype="0" fill="hold" nodeType="withEffect">
                                  <p:stCondLst>
                                    <p:cond delay="0"/>
                                  </p:stCondLst>
                                  <p:childTnLst>
                                    <p:set>
                                      <p:cBhvr>
                                        <p:cTn id="54" dur="1" fill="hold">
                                          <p:stCondLst>
                                            <p:cond delay="0"/>
                                          </p:stCondLst>
                                        </p:cTn>
                                        <p:tgtEl>
                                          <p:spTgt spid="942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2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28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2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0" nodeType="clickEffect">
                                  <p:stCondLst>
                                    <p:cond delay="0"/>
                                  </p:stCondLst>
                                  <p:childTnLst>
                                    <p:animMotion origin="layout" path="M 0.00277 0.0007 L 0.0026 -0.04375 L 0.08923 -0.04375 " pathEditMode="relative" rAng="0" ptsTypes="AAA">
                                      <p:cBhvr>
                                        <p:cTn id="68" dur="500" fill="hold"/>
                                        <p:tgtEl>
                                          <p:spTgt spid="94217"/>
                                        </p:tgtEl>
                                        <p:attrNameLst>
                                          <p:attrName>ppt_x</p:attrName>
                                          <p:attrName>ppt_y</p:attrName>
                                        </p:attrNameLst>
                                      </p:cBhvr>
                                      <p:rCtr x="43" y="-22"/>
                                    </p:animMotion>
                                  </p:childTnLst>
                                </p:cTn>
                              </p:par>
                              <p:par>
                                <p:cTn id="69" presetID="1" presetClass="entr" presetSubtype="0" fill="hold" nodeType="withEffect">
                                  <p:stCondLst>
                                    <p:cond delay="0"/>
                                  </p:stCondLst>
                                  <p:childTnLst>
                                    <p:set>
                                      <p:cBhvr>
                                        <p:cTn id="70" dur="1" fill="hold">
                                          <p:stCondLst>
                                            <p:cond delay="0"/>
                                          </p:stCondLst>
                                        </p:cTn>
                                        <p:tgtEl>
                                          <p:spTgt spid="942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42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428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42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grpId="1" nodeType="clickEffect">
                                  <p:stCondLst>
                                    <p:cond delay="0"/>
                                  </p:stCondLst>
                                  <p:childTnLst>
                                    <p:animMotion origin="layout" path="M 0.09097 -0.04166 L 0.09097 -0.0905 L 0.19757 -0.0905 " pathEditMode="relative" rAng="0" ptsTypes="AAA">
                                      <p:cBhvr>
                                        <p:cTn id="84" dur="500" fill="hold"/>
                                        <p:tgtEl>
                                          <p:spTgt spid="94217"/>
                                        </p:tgtEl>
                                        <p:attrNameLst>
                                          <p:attrName>ppt_x</p:attrName>
                                          <p:attrName>ppt_y</p:attrName>
                                        </p:attrNameLst>
                                      </p:cBhvr>
                                      <p:rCtr x="53" y="-25"/>
                                    </p:animMotion>
                                  </p:childTnLst>
                                </p:cTn>
                              </p:par>
                              <p:par>
                                <p:cTn id="85" presetID="1" presetClass="entr" presetSubtype="0" fill="hold" nodeType="withEffect">
                                  <p:stCondLst>
                                    <p:cond delay="0"/>
                                  </p:stCondLst>
                                  <p:childTnLst>
                                    <p:set>
                                      <p:cBhvr>
                                        <p:cTn id="86" dur="1" fill="hold">
                                          <p:stCondLst>
                                            <p:cond delay="0"/>
                                          </p:stCondLst>
                                        </p:cTn>
                                        <p:tgtEl>
                                          <p:spTgt spid="94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2" grpId="1" animBg="1"/>
      <p:bldP spid="94217" grpId="0" animBg="1"/>
      <p:bldP spid="94217" grpId="1" animBg="1"/>
      <p:bldP spid="94218" grpId="0" animBg="1"/>
      <p:bldP spid="94218" grpId="1" animBg="1"/>
      <p:bldP spid="94219" grpId="0" animBg="1"/>
      <p:bldP spid="94219" grpId="1" animBg="1"/>
      <p:bldP spid="94224" grpId="0"/>
      <p:bldP spid="94225" grpId="0"/>
      <p:bldP spid="94226" grpId="0"/>
      <p:bldP spid="94227" grpId="0"/>
      <p:bldP spid="94228" grpId="0"/>
      <p:bldP spid="94229" grpId="0"/>
      <p:bldP spid="94230" grpId="0"/>
      <p:bldP spid="942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04800"/>
            <a:ext cx="7848600" cy="914400"/>
          </a:xfrm>
        </p:spPr>
        <p:txBody>
          <a:bodyPr/>
          <a:lstStyle/>
          <a:p>
            <a:r>
              <a:rPr lang="en-US" smtClean="0"/>
              <a:t>A (5,1)-Adaptive Covering Code as a Football Pool</a:t>
            </a:r>
          </a:p>
        </p:txBody>
      </p:sp>
      <p:sp>
        <p:nvSpPr>
          <p:cNvPr id="96259" name="Rectangle 3"/>
          <p:cNvSpPr>
            <a:spLocks noChangeArrowheads="1"/>
          </p:cNvSpPr>
          <p:nvPr/>
        </p:nvSpPr>
        <p:spPr bwMode="auto">
          <a:xfrm>
            <a:off x="5156200" y="473710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60" name="Rectangle 4"/>
          <p:cNvSpPr>
            <a:spLocks noChangeArrowheads="1"/>
          </p:cNvSpPr>
          <p:nvPr/>
        </p:nvSpPr>
        <p:spPr bwMode="auto">
          <a:xfrm>
            <a:off x="4216400" y="473710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61" name="Rectangle 5"/>
          <p:cNvSpPr>
            <a:spLocks noChangeArrowheads="1"/>
          </p:cNvSpPr>
          <p:nvPr/>
        </p:nvSpPr>
        <p:spPr bwMode="auto">
          <a:xfrm>
            <a:off x="3276600" y="473710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62" name="Rectangle 6"/>
          <p:cNvSpPr>
            <a:spLocks noChangeArrowheads="1"/>
          </p:cNvSpPr>
          <p:nvPr/>
        </p:nvSpPr>
        <p:spPr bwMode="auto">
          <a:xfrm>
            <a:off x="2336800" y="473710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63" name="Rectangle 7"/>
          <p:cNvSpPr>
            <a:spLocks noChangeArrowheads="1"/>
          </p:cNvSpPr>
          <p:nvPr/>
        </p:nvSpPr>
        <p:spPr bwMode="auto">
          <a:xfrm>
            <a:off x="1397000" y="473710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64" name="Rectangle 8"/>
          <p:cNvSpPr>
            <a:spLocks noChangeArrowheads="1"/>
          </p:cNvSpPr>
          <p:nvPr/>
        </p:nvSpPr>
        <p:spPr bwMode="auto">
          <a:xfrm>
            <a:off x="457200" y="4737100"/>
            <a:ext cx="939800" cy="471488"/>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2000" b="1">
                <a:solidFill>
                  <a:srgbClr val="808000"/>
                </a:solidFill>
                <a:latin typeface="Arial Narrow" pitchFamily="34" charset="0"/>
              </a:rPr>
              <a:t>Carole</a:t>
            </a:r>
          </a:p>
        </p:txBody>
      </p:sp>
      <p:sp>
        <p:nvSpPr>
          <p:cNvPr id="96265" name="Rectangle 9"/>
          <p:cNvSpPr>
            <a:spLocks noChangeArrowheads="1"/>
          </p:cNvSpPr>
          <p:nvPr/>
        </p:nvSpPr>
        <p:spPr bwMode="auto">
          <a:xfrm>
            <a:off x="5156200" y="4265613"/>
            <a:ext cx="939800" cy="47148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66" name="Rectangle 10"/>
          <p:cNvSpPr>
            <a:spLocks noChangeArrowheads="1"/>
          </p:cNvSpPr>
          <p:nvPr/>
        </p:nvSpPr>
        <p:spPr bwMode="auto">
          <a:xfrm>
            <a:off x="4216400" y="4265613"/>
            <a:ext cx="939800" cy="47148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67" name="Rectangle 11"/>
          <p:cNvSpPr>
            <a:spLocks noChangeArrowheads="1"/>
          </p:cNvSpPr>
          <p:nvPr/>
        </p:nvSpPr>
        <p:spPr bwMode="auto">
          <a:xfrm>
            <a:off x="3276600" y="4265613"/>
            <a:ext cx="939800" cy="47148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68" name="Rectangle 12"/>
          <p:cNvSpPr>
            <a:spLocks noChangeArrowheads="1"/>
          </p:cNvSpPr>
          <p:nvPr/>
        </p:nvSpPr>
        <p:spPr bwMode="auto">
          <a:xfrm>
            <a:off x="1397000" y="4265613"/>
            <a:ext cx="939800" cy="47148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69" name="Rectangle 13"/>
          <p:cNvSpPr>
            <a:spLocks noChangeArrowheads="1"/>
          </p:cNvSpPr>
          <p:nvPr/>
        </p:nvSpPr>
        <p:spPr bwMode="auto">
          <a:xfrm>
            <a:off x="457200" y="4265613"/>
            <a:ext cx="939800" cy="471487"/>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6</a:t>
            </a:r>
          </a:p>
        </p:txBody>
      </p:sp>
      <p:sp>
        <p:nvSpPr>
          <p:cNvPr id="96270" name="Rectangle 14"/>
          <p:cNvSpPr>
            <a:spLocks noChangeArrowheads="1"/>
          </p:cNvSpPr>
          <p:nvPr/>
        </p:nvSpPr>
        <p:spPr bwMode="auto">
          <a:xfrm>
            <a:off x="5156200" y="3792538"/>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1" name="Rectangle 15"/>
          <p:cNvSpPr>
            <a:spLocks noChangeArrowheads="1"/>
          </p:cNvSpPr>
          <p:nvPr/>
        </p:nvSpPr>
        <p:spPr bwMode="auto">
          <a:xfrm>
            <a:off x="4216400" y="3792538"/>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2" name="Rectangle 16"/>
          <p:cNvSpPr>
            <a:spLocks noChangeArrowheads="1"/>
          </p:cNvSpPr>
          <p:nvPr/>
        </p:nvSpPr>
        <p:spPr bwMode="auto">
          <a:xfrm>
            <a:off x="3276600" y="3792538"/>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3" name="Rectangle 17"/>
          <p:cNvSpPr>
            <a:spLocks noChangeArrowheads="1"/>
          </p:cNvSpPr>
          <p:nvPr/>
        </p:nvSpPr>
        <p:spPr bwMode="auto">
          <a:xfrm>
            <a:off x="1397000" y="3792538"/>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74" name="Rectangle 18"/>
          <p:cNvSpPr>
            <a:spLocks noChangeArrowheads="1"/>
          </p:cNvSpPr>
          <p:nvPr/>
        </p:nvSpPr>
        <p:spPr bwMode="auto">
          <a:xfrm>
            <a:off x="457200" y="3792538"/>
            <a:ext cx="939800" cy="4730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5</a:t>
            </a:r>
          </a:p>
        </p:txBody>
      </p:sp>
      <p:sp>
        <p:nvSpPr>
          <p:cNvPr id="96275" name="Rectangle 19"/>
          <p:cNvSpPr>
            <a:spLocks noChangeArrowheads="1"/>
          </p:cNvSpPr>
          <p:nvPr/>
        </p:nvSpPr>
        <p:spPr bwMode="auto">
          <a:xfrm>
            <a:off x="5156200" y="332105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6" name="Rectangle 20"/>
          <p:cNvSpPr>
            <a:spLocks noChangeArrowheads="1"/>
          </p:cNvSpPr>
          <p:nvPr/>
        </p:nvSpPr>
        <p:spPr bwMode="auto">
          <a:xfrm>
            <a:off x="4216400" y="332105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7" name="Rectangle 21"/>
          <p:cNvSpPr>
            <a:spLocks noChangeArrowheads="1"/>
          </p:cNvSpPr>
          <p:nvPr/>
        </p:nvSpPr>
        <p:spPr bwMode="auto">
          <a:xfrm>
            <a:off x="3276600" y="332105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78" name="Rectangle 22"/>
          <p:cNvSpPr>
            <a:spLocks noChangeArrowheads="1"/>
          </p:cNvSpPr>
          <p:nvPr/>
        </p:nvSpPr>
        <p:spPr bwMode="auto">
          <a:xfrm>
            <a:off x="1397000" y="3321050"/>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79" name="Rectangle 23"/>
          <p:cNvSpPr>
            <a:spLocks noChangeArrowheads="1"/>
          </p:cNvSpPr>
          <p:nvPr/>
        </p:nvSpPr>
        <p:spPr bwMode="auto">
          <a:xfrm>
            <a:off x="457200" y="3321050"/>
            <a:ext cx="939800" cy="471488"/>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4</a:t>
            </a:r>
          </a:p>
        </p:txBody>
      </p:sp>
      <p:sp>
        <p:nvSpPr>
          <p:cNvPr id="96280" name="Rectangle 24"/>
          <p:cNvSpPr>
            <a:spLocks noChangeArrowheads="1"/>
          </p:cNvSpPr>
          <p:nvPr/>
        </p:nvSpPr>
        <p:spPr bwMode="auto">
          <a:xfrm>
            <a:off x="1397000" y="2849563"/>
            <a:ext cx="939800" cy="47148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81" name="Rectangle 25"/>
          <p:cNvSpPr>
            <a:spLocks noChangeArrowheads="1"/>
          </p:cNvSpPr>
          <p:nvPr/>
        </p:nvSpPr>
        <p:spPr bwMode="auto">
          <a:xfrm>
            <a:off x="457200" y="2849563"/>
            <a:ext cx="939800" cy="471487"/>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3</a:t>
            </a:r>
          </a:p>
        </p:txBody>
      </p:sp>
      <p:grpSp>
        <p:nvGrpSpPr>
          <p:cNvPr id="96282" name="Group 26"/>
          <p:cNvGrpSpPr>
            <a:grpSpLocks/>
          </p:cNvGrpSpPr>
          <p:nvPr/>
        </p:nvGrpSpPr>
        <p:grpSpPr bwMode="auto">
          <a:xfrm>
            <a:off x="5156200" y="2378075"/>
            <a:ext cx="939800" cy="942975"/>
            <a:chOff x="3248" y="1498"/>
            <a:chExt cx="592" cy="594"/>
          </a:xfrm>
        </p:grpSpPr>
        <p:sp>
          <p:nvSpPr>
            <p:cNvPr id="96283" name="Rectangle 27"/>
            <p:cNvSpPr>
              <a:spLocks noChangeArrowheads="1"/>
            </p:cNvSpPr>
            <p:nvPr/>
          </p:nvSpPr>
          <p:spPr bwMode="auto">
            <a:xfrm>
              <a:off x="3248" y="1795"/>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84" name="Rectangle 28"/>
            <p:cNvSpPr>
              <a:spLocks noChangeArrowheads="1"/>
            </p:cNvSpPr>
            <p:nvPr/>
          </p:nvSpPr>
          <p:spPr bwMode="auto">
            <a:xfrm>
              <a:off x="3248" y="1498"/>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grpSp>
      <p:grpSp>
        <p:nvGrpSpPr>
          <p:cNvPr id="96285" name="Group 29"/>
          <p:cNvGrpSpPr>
            <a:grpSpLocks/>
          </p:cNvGrpSpPr>
          <p:nvPr/>
        </p:nvGrpSpPr>
        <p:grpSpPr bwMode="auto">
          <a:xfrm>
            <a:off x="4216400" y="2378075"/>
            <a:ext cx="939800" cy="942975"/>
            <a:chOff x="2656" y="1498"/>
            <a:chExt cx="592" cy="594"/>
          </a:xfrm>
        </p:grpSpPr>
        <p:sp>
          <p:nvSpPr>
            <p:cNvPr id="96286" name="Rectangle 30"/>
            <p:cNvSpPr>
              <a:spLocks noChangeArrowheads="1"/>
            </p:cNvSpPr>
            <p:nvPr/>
          </p:nvSpPr>
          <p:spPr bwMode="auto">
            <a:xfrm>
              <a:off x="2656" y="1795"/>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87" name="Rectangle 31"/>
            <p:cNvSpPr>
              <a:spLocks noChangeArrowheads="1"/>
            </p:cNvSpPr>
            <p:nvPr/>
          </p:nvSpPr>
          <p:spPr bwMode="auto">
            <a:xfrm>
              <a:off x="2656" y="1498"/>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grpSp>
      <p:sp>
        <p:nvSpPr>
          <p:cNvPr id="96288" name="Rectangle 32"/>
          <p:cNvSpPr>
            <a:spLocks noChangeArrowheads="1"/>
          </p:cNvSpPr>
          <p:nvPr/>
        </p:nvSpPr>
        <p:spPr bwMode="auto">
          <a:xfrm>
            <a:off x="1397000" y="2378075"/>
            <a:ext cx="939800" cy="47148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89" name="Rectangle 33"/>
          <p:cNvSpPr>
            <a:spLocks noChangeArrowheads="1"/>
          </p:cNvSpPr>
          <p:nvPr/>
        </p:nvSpPr>
        <p:spPr bwMode="auto">
          <a:xfrm>
            <a:off x="457200" y="2378075"/>
            <a:ext cx="939800" cy="471488"/>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2</a:t>
            </a:r>
          </a:p>
        </p:txBody>
      </p:sp>
      <p:sp>
        <p:nvSpPr>
          <p:cNvPr id="96290" name="Rectangle 34"/>
          <p:cNvSpPr>
            <a:spLocks noChangeArrowheads="1"/>
          </p:cNvSpPr>
          <p:nvPr/>
        </p:nvSpPr>
        <p:spPr bwMode="auto">
          <a:xfrm>
            <a:off x="5156200" y="1905000"/>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sp>
        <p:nvSpPr>
          <p:cNvPr id="96291" name="Rectangle 35"/>
          <p:cNvSpPr>
            <a:spLocks noChangeArrowheads="1"/>
          </p:cNvSpPr>
          <p:nvPr/>
        </p:nvSpPr>
        <p:spPr bwMode="auto">
          <a:xfrm>
            <a:off x="4216400" y="1905000"/>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endParaRPr lang="en-US" sz="2000"/>
          </a:p>
        </p:txBody>
      </p:sp>
      <p:grpSp>
        <p:nvGrpSpPr>
          <p:cNvPr id="96292" name="Group 36"/>
          <p:cNvGrpSpPr>
            <a:grpSpLocks/>
          </p:cNvGrpSpPr>
          <p:nvPr/>
        </p:nvGrpSpPr>
        <p:grpSpPr bwMode="auto">
          <a:xfrm>
            <a:off x="3276600" y="1905000"/>
            <a:ext cx="939800" cy="1416050"/>
            <a:chOff x="2064" y="1200"/>
            <a:chExt cx="592" cy="892"/>
          </a:xfrm>
        </p:grpSpPr>
        <p:sp>
          <p:nvSpPr>
            <p:cNvPr id="96293" name="Rectangle 37"/>
            <p:cNvSpPr>
              <a:spLocks noChangeArrowheads="1"/>
            </p:cNvSpPr>
            <p:nvPr/>
          </p:nvSpPr>
          <p:spPr bwMode="auto">
            <a:xfrm>
              <a:off x="2064" y="1795"/>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294" name="Rectangle 38"/>
            <p:cNvSpPr>
              <a:spLocks noChangeArrowheads="1"/>
            </p:cNvSpPr>
            <p:nvPr/>
          </p:nvSpPr>
          <p:spPr bwMode="auto">
            <a:xfrm>
              <a:off x="2064" y="1498"/>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95" name="Rectangle 39"/>
            <p:cNvSpPr>
              <a:spLocks noChangeArrowheads="1"/>
            </p:cNvSpPr>
            <p:nvPr/>
          </p:nvSpPr>
          <p:spPr bwMode="auto">
            <a:xfrm>
              <a:off x="2064" y="1200"/>
              <a:ext cx="592" cy="29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grpSp>
      <p:grpSp>
        <p:nvGrpSpPr>
          <p:cNvPr id="96296" name="Group 40"/>
          <p:cNvGrpSpPr>
            <a:grpSpLocks/>
          </p:cNvGrpSpPr>
          <p:nvPr/>
        </p:nvGrpSpPr>
        <p:grpSpPr bwMode="auto">
          <a:xfrm>
            <a:off x="2336800" y="1905000"/>
            <a:ext cx="939800" cy="2832100"/>
            <a:chOff x="1472" y="1200"/>
            <a:chExt cx="592" cy="1784"/>
          </a:xfrm>
        </p:grpSpPr>
        <p:sp>
          <p:nvSpPr>
            <p:cNvPr id="96297" name="Rectangle 41"/>
            <p:cNvSpPr>
              <a:spLocks noChangeArrowheads="1"/>
            </p:cNvSpPr>
            <p:nvPr/>
          </p:nvSpPr>
          <p:spPr bwMode="auto">
            <a:xfrm>
              <a:off x="1472" y="2687"/>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98" name="Rectangle 42"/>
            <p:cNvSpPr>
              <a:spLocks noChangeArrowheads="1"/>
            </p:cNvSpPr>
            <p:nvPr/>
          </p:nvSpPr>
          <p:spPr bwMode="auto">
            <a:xfrm>
              <a:off x="1472" y="2389"/>
              <a:ext cx="592" cy="29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299" name="Rectangle 43"/>
            <p:cNvSpPr>
              <a:spLocks noChangeArrowheads="1"/>
            </p:cNvSpPr>
            <p:nvPr/>
          </p:nvSpPr>
          <p:spPr bwMode="auto">
            <a:xfrm>
              <a:off x="1472" y="2092"/>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300" name="Rectangle 44"/>
            <p:cNvSpPr>
              <a:spLocks noChangeArrowheads="1"/>
            </p:cNvSpPr>
            <p:nvPr/>
          </p:nvSpPr>
          <p:spPr bwMode="auto">
            <a:xfrm>
              <a:off x="1472" y="1795"/>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301" name="Rectangle 45"/>
            <p:cNvSpPr>
              <a:spLocks noChangeArrowheads="1"/>
            </p:cNvSpPr>
            <p:nvPr/>
          </p:nvSpPr>
          <p:spPr bwMode="auto">
            <a:xfrm>
              <a:off x="1472" y="1498"/>
              <a:ext cx="592" cy="297"/>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L</a:t>
              </a:r>
            </a:p>
          </p:txBody>
        </p:sp>
        <p:sp>
          <p:nvSpPr>
            <p:cNvPr id="96302" name="Rectangle 46"/>
            <p:cNvSpPr>
              <a:spLocks noChangeArrowheads="1"/>
            </p:cNvSpPr>
            <p:nvPr/>
          </p:nvSpPr>
          <p:spPr bwMode="auto">
            <a:xfrm>
              <a:off x="1472" y="1200"/>
              <a:ext cx="592" cy="298"/>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grpSp>
      <p:sp>
        <p:nvSpPr>
          <p:cNvPr id="96303" name="Rectangle 47"/>
          <p:cNvSpPr>
            <a:spLocks noChangeArrowheads="1"/>
          </p:cNvSpPr>
          <p:nvPr/>
        </p:nvSpPr>
        <p:spPr bwMode="auto">
          <a:xfrm>
            <a:off x="1397000" y="1905000"/>
            <a:ext cx="939800" cy="473075"/>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2000"/>
              <a:t>W</a:t>
            </a:r>
          </a:p>
        </p:txBody>
      </p:sp>
      <p:sp>
        <p:nvSpPr>
          <p:cNvPr id="96304" name="Rectangle 48"/>
          <p:cNvSpPr>
            <a:spLocks noChangeArrowheads="1"/>
          </p:cNvSpPr>
          <p:nvPr/>
        </p:nvSpPr>
        <p:spPr bwMode="auto">
          <a:xfrm>
            <a:off x="457200" y="1905000"/>
            <a:ext cx="939800" cy="473075"/>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r>
              <a:rPr lang="en-US" sz="1800" b="1">
                <a:solidFill>
                  <a:srgbClr val="808000"/>
                </a:solidFill>
                <a:latin typeface="Arial Narrow" pitchFamily="34" charset="0"/>
              </a:rPr>
              <a:t>Bet 1</a:t>
            </a:r>
          </a:p>
        </p:txBody>
      </p:sp>
      <p:sp>
        <p:nvSpPr>
          <p:cNvPr id="96305" name="Rectangle 49"/>
          <p:cNvSpPr>
            <a:spLocks noChangeArrowheads="1"/>
          </p:cNvSpPr>
          <p:nvPr/>
        </p:nvSpPr>
        <p:spPr bwMode="auto">
          <a:xfrm>
            <a:off x="5156200" y="1435100"/>
            <a:ext cx="939800" cy="469900"/>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b="1">
                <a:solidFill>
                  <a:srgbClr val="808000"/>
                </a:solidFill>
                <a:latin typeface="Arial Narrow" pitchFamily="34" charset="0"/>
              </a:rPr>
              <a:t>Round 5</a:t>
            </a:r>
          </a:p>
        </p:txBody>
      </p:sp>
      <p:sp>
        <p:nvSpPr>
          <p:cNvPr id="96306" name="Rectangle 50"/>
          <p:cNvSpPr>
            <a:spLocks noChangeArrowheads="1"/>
          </p:cNvSpPr>
          <p:nvPr/>
        </p:nvSpPr>
        <p:spPr bwMode="auto">
          <a:xfrm>
            <a:off x="4216400" y="1435100"/>
            <a:ext cx="939800" cy="469900"/>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b="1">
                <a:solidFill>
                  <a:srgbClr val="808000"/>
                </a:solidFill>
                <a:latin typeface="Arial Narrow" pitchFamily="34" charset="0"/>
              </a:rPr>
              <a:t>Round 4</a:t>
            </a:r>
          </a:p>
        </p:txBody>
      </p:sp>
      <p:sp>
        <p:nvSpPr>
          <p:cNvPr id="96307" name="Rectangle 51"/>
          <p:cNvSpPr>
            <a:spLocks noChangeArrowheads="1"/>
          </p:cNvSpPr>
          <p:nvPr/>
        </p:nvSpPr>
        <p:spPr bwMode="auto">
          <a:xfrm>
            <a:off x="3276600" y="1435100"/>
            <a:ext cx="939800" cy="469900"/>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b="1">
                <a:solidFill>
                  <a:srgbClr val="808000"/>
                </a:solidFill>
                <a:latin typeface="Arial Narrow" pitchFamily="34" charset="0"/>
              </a:rPr>
              <a:t>Round 3</a:t>
            </a:r>
          </a:p>
        </p:txBody>
      </p:sp>
      <p:sp>
        <p:nvSpPr>
          <p:cNvPr id="96308" name="Rectangle 52"/>
          <p:cNvSpPr>
            <a:spLocks noChangeArrowheads="1"/>
          </p:cNvSpPr>
          <p:nvPr/>
        </p:nvSpPr>
        <p:spPr bwMode="auto">
          <a:xfrm>
            <a:off x="2336800" y="1435100"/>
            <a:ext cx="939800" cy="469900"/>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b="1">
                <a:solidFill>
                  <a:srgbClr val="808000"/>
                </a:solidFill>
                <a:latin typeface="Arial Narrow" pitchFamily="34" charset="0"/>
              </a:rPr>
              <a:t>Round 2</a:t>
            </a:r>
          </a:p>
        </p:txBody>
      </p:sp>
      <p:sp>
        <p:nvSpPr>
          <p:cNvPr id="96309" name="Rectangle 53"/>
          <p:cNvSpPr>
            <a:spLocks noChangeArrowheads="1"/>
          </p:cNvSpPr>
          <p:nvPr/>
        </p:nvSpPr>
        <p:spPr bwMode="auto">
          <a:xfrm>
            <a:off x="1397000" y="1435100"/>
            <a:ext cx="939800" cy="469900"/>
          </a:xfrm>
          <a:prstGeom prst="rect">
            <a:avLst/>
          </a:prstGeom>
          <a:noFill/>
          <a:ln w="9525">
            <a:noFill/>
            <a:miter lim="800000"/>
            <a:headEnd/>
            <a:tailEnd/>
          </a:ln>
          <a:effectLst/>
        </p:spPr>
        <p:txBody>
          <a:bodyPr anchor="ctr"/>
          <a:lstStyle/>
          <a:p>
            <a:pPr algn="ctr" eaLnBrk="0" hangingPunct="0">
              <a:spcBef>
                <a:spcPct val="20000"/>
              </a:spcBef>
              <a:buClr>
                <a:schemeClr val="bg2"/>
              </a:buClr>
              <a:buFont typeface="Wingdings" pitchFamily="2" charset="2"/>
              <a:buNone/>
            </a:pPr>
            <a:r>
              <a:rPr lang="en-US" sz="1800" b="1">
                <a:solidFill>
                  <a:srgbClr val="808000"/>
                </a:solidFill>
                <a:latin typeface="Arial Narrow" pitchFamily="34" charset="0"/>
              </a:rPr>
              <a:t>Round 1</a:t>
            </a:r>
          </a:p>
        </p:txBody>
      </p:sp>
      <p:sp>
        <p:nvSpPr>
          <p:cNvPr id="96310" name="Rectangle 54"/>
          <p:cNvSpPr>
            <a:spLocks noChangeArrowheads="1"/>
          </p:cNvSpPr>
          <p:nvPr/>
        </p:nvSpPr>
        <p:spPr bwMode="auto">
          <a:xfrm>
            <a:off x="457200" y="1435100"/>
            <a:ext cx="939800" cy="469900"/>
          </a:xfrm>
          <a:prstGeom prst="rect">
            <a:avLst/>
          </a:prstGeom>
          <a:noFill/>
          <a:ln w="9525">
            <a:noFill/>
            <a:miter lim="800000"/>
            <a:headEnd/>
            <a:tailEnd/>
          </a:ln>
          <a:effectLst/>
        </p:spPr>
        <p:txBody>
          <a:bodyPr anchor="ctr"/>
          <a:lstStyle/>
          <a:p>
            <a:pPr eaLnBrk="0" hangingPunct="0">
              <a:spcBef>
                <a:spcPct val="20000"/>
              </a:spcBef>
              <a:buClr>
                <a:schemeClr val="bg2"/>
              </a:buClr>
              <a:buFont typeface="Wingdings" pitchFamily="2" charset="2"/>
              <a:buNone/>
            </a:pPr>
            <a:endParaRPr lang="en-US" sz="2000"/>
          </a:p>
        </p:txBody>
      </p:sp>
      <p:sp>
        <p:nvSpPr>
          <p:cNvPr id="96311" name="Line 55"/>
          <p:cNvSpPr>
            <a:spLocks noChangeShapeType="1"/>
          </p:cNvSpPr>
          <p:nvPr/>
        </p:nvSpPr>
        <p:spPr bwMode="auto">
          <a:xfrm>
            <a:off x="457200" y="1435100"/>
            <a:ext cx="939800" cy="0"/>
          </a:xfrm>
          <a:prstGeom prst="line">
            <a:avLst/>
          </a:prstGeom>
          <a:noFill/>
          <a:ln w="28575" cap="sq">
            <a:noFill/>
            <a:round/>
            <a:headEnd/>
            <a:tailEnd/>
          </a:ln>
          <a:effectLst/>
        </p:spPr>
        <p:txBody>
          <a:bodyPr/>
          <a:lstStyle/>
          <a:p>
            <a:endParaRPr lang="en-US"/>
          </a:p>
        </p:txBody>
      </p:sp>
      <p:sp>
        <p:nvSpPr>
          <p:cNvPr id="96312" name="Line 56"/>
          <p:cNvSpPr>
            <a:spLocks noChangeShapeType="1"/>
          </p:cNvSpPr>
          <p:nvPr/>
        </p:nvSpPr>
        <p:spPr bwMode="auto">
          <a:xfrm>
            <a:off x="457200" y="1905000"/>
            <a:ext cx="5638800" cy="0"/>
          </a:xfrm>
          <a:prstGeom prst="line">
            <a:avLst/>
          </a:prstGeom>
          <a:noFill/>
          <a:ln w="38100">
            <a:solidFill>
              <a:schemeClr val="tx1"/>
            </a:solidFill>
            <a:round/>
            <a:headEnd/>
            <a:tailEnd/>
          </a:ln>
          <a:effectLst/>
        </p:spPr>
        <p:txBody>
          <a:bodyPr/>
          <a:lstStyle/>
          <a:p>
            <a:endParaRPr lang="en-US"/>
          </a:p>
        </p:txBody>
      </p:sp>
      <p:sp>
        <p:nvSpPr>
          <p:cNvPr id="96313" name="Line 57"/>
          <p:cNvSpPr>
            <a:spLocks noChangeShapeType="1"/>
          </p:cNvSpPr>
          <p:nvPr/>
        </p:nvSpPr>
        <p:spPr bwMode="auto">
          <a:xfrm>
            <a:off x="457200" y="2378075"/>
            <a:ext cx="5638800" cy="0"/>
          </a:xfrm>
          <a:prstGeom prst="line">
            <a:avLst/>
          </a:prstGeom>
          <a:noFill/>
          <a:ln w="12700">
            <a:solidFill>
              <a:schemeClr val="tx1"/>
            </a:solidFill>
            <a:round/>
            <a:headEnd/>
            <a:tailEnd/>
          </a:ln>
          <a:effectLst/>
        </p:spPr>
        <p:txBody>
          <a:bodyPr/>
          <a:lstStyle/>
          <a:p>
            <a:endParaRPr lang="en-US"/>
          </a:p>
        </p:txBody>
      </p:sp>
      <p:sp>
        <p:nvSpPr>
          <p:cNvPr id="96314" name="Line 58"/>
          <p:cNvSpPr>
            <a:spLocks noChangeShapeType="1"/>
          </p:cNvSpPr>
          <p:nvPr/>
        </p:nvSpPr>
        <p:spPr bwMode="auto">
          <a:xfrm>
            <a:off x="457200" y="2849563"/>
            <a:ext cx="5638800" cy="0"/>
          </a:xfrm>
          <a:prstGeom prst="line">
            <a:avLst/>
          </a:prstGeom>
          <a:noFill/>
          <a:ln w="12700">
            <a:solidFill>
              <a:schemeClr val="tx1"/>
            </a:solidFill>
            <a:round/>
            <a:headEnd/>
            <a:tailEnd/>
          </a:ln>
          <a:effectLst/>
        </p:spPr>
        <p:txBody>
          <a:bodyPr/>
          <a:lstStyle/>
          <a:p>
            <a:endParaRPr lang="en-US"/>
          </a:p>
        </p:txBody>
      </p:sp>
      <p:sp>
        <p:nvSpPr>
          <p:cNvPr id="96315" name="Line 59"/>
          <p:cNvSpPr>
            <a:spLocks noChangeShapeType="1"/>
          </p:cNvSpPr>
          <p:nvPr/>
        </p:nvSpPr>
        <p:spPr bwMode="auto">
          <a:xfrm>
            <a:off x="457200" y="3321050"/>
            <a:ext cx="5638800" cy="0"/>
          </a:xfrm>
          <a:prstGeom prst="line">
            <a:avLst/>
          </a:prstGeom>
          <a:noFill/>
          <a:ln w="12700">
            <a:solidFill>
              <a:schemeClr val="tx1"/>
            </a:solidFill>
            <a:round/>
            <a:headEnd/>
            <a:tailEnd/>
          </a:ln>
          <a:effectLst/>
        </p:spPr>
        <p:txBody>
          <a:bodyPr/>
          <a:lstStyle/>
          <a:p>
            <a:endParaRPr lang="en-US"/>
          </a:p>
        </p:txBody>
      </p:sp>
      <p:sp>
        <p:nvSpPr>
          <p:cNvPr id="96316" name="Line 60"/>
          <p:cNvSpPr>
            <a:spLocks noChangeShapeType="1"/>
          </p:cNvSpPr>
          <p:nvPr/>
        </p:nvSpPr>
        <p:spPr bwMode="auto">
          <a:xfrm>
            <a:off x="457200" y="3792538"/>
            <a:ext cx="5638800" cy="0"/>
          </a:xfrm>
          <a:prstGeom prst="line">
            <a:avLst/>
          </a:prstGeom>
          <a:noFill/>
          <a:ln w="12700">
            <a:solidFill>
              <a:schemeClr val="tx1"/>
            </a:solidFill>
            <a:round/>
            <a:headEnd/>
            <a:tailEnd/>
          </a:ln>
          <a:effectLst/>
        </p:spPr>
        <p:txBody>
          <a:bodyPr/>
          <a:lstStyle/>
          <a:p>
            <a:endParaRPr lang="en-US"/>
          </a:p>
        </p:txBody>
      </p:sp>
      <p:sp>
        <p:nvSpPr>
          <p:cNvPr id="96317" name="Line 61"/>
          <p:cNvSpPr>
            <a:spLocks noChangeShapeType="1"/>
          </p:cNvSpPr>
          <p:nvPr/>
        </p:nvSpPr>
        <p:spPr bwMode="auto">
          <a:xfrm>
            <a:off x="457200" y="4265613"/>
            <a:ext cx="5638800" cy="0"/>
          </a:xfrm>
          <a:prstGeom prst="line">
            <a:avLst/>
          </a:prstGeom>
          <a:noFill/>
          <a:ln w="12700">
            <a:solidFill>
              <a:schemeClr val="tx1"/>
            </a:solidFill>
            <a:round/>
            <a:headEnd/>
            <a:tailEnd/>
          </a:ln>
          <a:effectLst/>
        </p:spPr>
        <p:txBody>
          <a:bodyPr/>
          <a:lstStyle/>
          <a:p>
            <a:endParaRPr lang="en-US"/>
          </a:p>
        </p:txBody>
      </p:sp>
      <p:sp>
        <p:nvSpPr>
          <p:cNvPr id="96318" name="Line 62"/>
          <p:cNvSpPr>
            <a:spLocks noChangeShapeType="1"/>
          </p:cNvSpPr>
          <p:nvPr/>
        </p:nvSpPr>
        <p:spPr bwMode="auto">
          <a:xfrm>
            <a:off x="457200" y="4737100"/>
            <a:ext cx="5638800" cy="0"/>
          </a:xfrm>
          <a:prstGeom prst="line">
            <a:avLst/>
          </a:prstGeom>
          <a:noFill/>
          <a:ln w="38100">
            <a:solidFill>
              <a:schemeClr val="tx1"/>
            </a:solidFill>
            <a:round/>
            <a:headEnd/>
            <a:tailEnd/>
          </a:ln>
          <a:effectLst/>
        </p:spPr>
        <p:txBody>
          <a:bodyPr/>
          <a:lstStyle/>
          <a:p>
            <a:endParaRPr lang="en-US"/>
          </a:p>
        </p:txBody>
      </p:sp>
      <p:sp>
        <p:nvSpPr>
          <p:cNvPr id="96319" name="Line 63"/>
          <p:cNvSpPr>
            <a:spLocks noChangeShapeType="1"/>
          </p:cNvSpPr>
          <p:nvPr/>
        </p:nvSpPr>
        <p:spPr bwMode="auto">
          <a:xfrm>
            <a:off x="457200" y="5208588"/>
            <a:ext cx="5638800" cy="0"/>
          </a:xfrm>
          <a:prstGeom prst="line">
            <a:avLst/>
          </a:prstGeom>
          <a:noFill/>
          <a:ln w="28575" cap="sq">
            <a:solidFill>
              <a:schemeClr val="tx1"/>
            </a:solidFill>
            <a:round/>
            <a:headEnd/>
            <a:tailEnd/>
          </a:ln>
          <a:effectLst/>
        </p:spPr>
        <p:txBody>
          <a:bodyPr/>
          <a:lstStyle/>
          <a:p>
            <a:endParaRPr lang="en-US"/>
          </a:p>
        </p:txBody>
      </p:sp>
      <p:sp>
        <p:nvSpPr>
          <p:cNvPr id="96320" name="Line 64"/>
          <p:cNvSpPr>
            <a:spLocks noChangeShapeType="1"/>
          </p:cNvSpPr>
          <p:nvPr/>
        </p:nvSpPr>
        <p:spPr bwMode="auto">
          <a:xfrm>
            <a:off x="457200" y="1435100"/>
            <a:ext cx="0" cy="469900"/>
          </a:xfrm>
          <a:prstGeom prst="line">
            <a:avLst/>
          </a:prstGeom>
          <a:noFill/>
          <a:ln w="28575" cap="sq">
            <a:noFill/>
            <a:round/>
            <a:headEnd/>
            <a:tailEnd/>
          </a:ln>
          <a:effectLst/>
        </p:spPr>
        <p:txBody>
          <a:bodyPr/>
          <a:lstStyle/>
          <a:p>
            <a:endParaRPr lang="en-US"/>
          </a:p>
        </p:txBody>
      </p:sp>
      <p:sp>
        <p:nvSpPr>
          <p:cNvPr id="96321" name="Line 65"/>
          <p:cNvSpPr>
            <a:spLocks noChangeShapeType="1"/>
          </p:cNvSpPr>
          <p:nvPr/>
        </p:nvSpPr>
        <p:spPr bwMode="auto">
          <a:xfrm>
            <a:off x="1397000" y="1435100"/>
            <a:ext cx="0" cy="3773488"/>
          </a:xfrm>
          <a:prstGeom prst="line">
            <a:avLst/>
          </a:prstGeom>
          <a:noFill/>
          <a:ln w="38100">
            <a:solidFill>
              <a:schemeClr val="tx1"/>
            </a:solidFill>
            <a:round/>
            <a:headEnd/>
            <a:tailEnd/>
          </a:ln>
          <a:effectLst/>
        </p:spPr>
        <p:txBody>
          <a:bodyPr/>
          <a:lstStyle/>
          <a:p>
            <a:endParaRPr lang="en-US"/>
          </a:p>
        </p:txBody>
      </p:sp>
      <p:sp>
        <p:nvSpPr>
          <p:cNvPr id="96322" name="Line 66"/>
          <p:cNvSpPr>
            <a:spLocks noChangeShapeType="1"/>
          </p:cNvSpPr>
          <p:nvPr/>
        </p:nvSpPr>
        <p:spPr bwMode="auto">
          <a:xfrm>
            <a:off x="2336800" y="1435100"/>
            <a:ext cx="0" cy="3773488"/>
          </a:xfrm>
          <a:prstGeom prst="line">
            <a:avLst/>
          </a:prstGeom>
          <a:noFill/>
          <a:ln w="12700">
            <a:solidFill>
              <a:schemeClr val="tx1"/>
            </a:solidFill>
            <a:round/>
            <a:headEnd/>
            <a:tailEnd/>
          </a:ln>
          <a:effectLst/>
        </p:spPr>
        <p:txBody>
          <a:bodyPr/>
          <a:lstStyle/>
          <a:p>
            <a:endParaRPr lang="en-US"/>
          </a:p>
        </p:txBody>
      </p:sp>
      <p:sp>
        <p:nvSpPr>
          <p:cNvPr id="96323" name="Line 67"/>
          <p:cNvSpPr>
            <a:spLocks noChangeShapeType="1"/>
          </p:cNvSpPr>
          <p:nvPr/>
        </p:nvSpPr>
        <p:spPr bwMode="auto">
          <a:xfrm>
            <a:off x="3276600" y="1435100"/>
            <a:ext cx="0" cy="3773488"/>
          </a:xfrm>
          <a:prstGeom prst="line">
            <a:avLst/>
          </a:prstGeom>
          <a:noFill/>
          <a:ln w="12700">
            <a:solidFill>
              <a:schemeClr val="tx1"/>
            </a:solidFill>
            <a:round/>
            <a:headEnd/>
            <a:tailEnd/>
          </a:ln>
          <a:effectLst/>
        </p:spPr>
        <p:txBody>
          <a:bodyPr/>
          <a:lstStyle/>
          <a:p>
            <a:endParaRPr lang="en-US"/>
          </a:p>
        </p:txBody>
      </p:sp>
      <p:sp>
        <p:nvSpPr>
          <p:cNvPr id="96324" name="Line 68"/>
          <p:cNvSpPr>
            <a:spLocks noChangeShapeType="1"/>
          </p:cNvSpPr>
          <p:nvPr/>
        </p:nvSpPr>
        <p:spPr bwMode="auto">
          <a:xfrm>
            <a:off x="4216400" y="1435100"/>
            <a:ext cx="0" cy="3773488"/>
          </a:xfrm>
          <a:prstGeom prst="line">
            <a:avLst/>
          </a:prstGeom>
          <a:noFill/>
          <a:ln w="12700">
            <a:solidFill>
              <a:schemeClr val="tx1"/>
            </a:solidFill>
            <a:round/>
            <a:headEnd/>
            <a:tailEnd/>
          </a:ln>
          <a:effectLst/>
        </p:spPr>
        <p:txBody>
          <a:bodyPr/>
          <a:lstStyle/>
          <a:p>
            <a:endParaRPr lang="en-US"/>
          </a:p>
        </p:txBody>
      </p:sp>
      <p:sp>
        <p:nvSpPr>
          <p:cNvPr id="96325" name="Line 69"/>
          <p:cNvSpPr>
            <a:spLocks noChangeShapeType="1"/>
          </p:cNvSpPr>
          <p:nvPr/>
        </p:nvSpPr>
        <p:spPr bwMode="auto">
          <a:xfrm>
            <a:off x="5156200" y="1435100"/>
            <a:ext cx="0" cy="3773488"/>
          </a:xfrm>
          <a:prstGeom prst="line">
            <a:avLst/>
          </a:prstGeom>
          <a:noFill/>
          <a:ln w="12700">
            <a:solidFill>
              <a:schemeClr val="tx1"/>
            </a:solidFill>
            <a:round/>
            <a:headEnd/>
            <a:tailEnd/>
          </a:ln>
          <a:effectLst/>
        </p:spPr>
        <p:txBody>
          <a:bodyPr/>
          <a:lstStyle/>
          <a:p>
            <a:endParaRPr lang="en-US"/>
          </a:p>
        </p:txBody>
      </p:sp>
      <p:sp>
        <p:nvSpPr>
          <p:cNvPr id="96326" name="Line 70"/>
          <p:cNvSpPr>
            <a:spLocks noChangeShapeType="1"/>
          </p:cNvSpPr>
          <p:nvPr/>
        </p:nvSpPr>
        <p:spPr bwMode="auto">
          <a:xfrm>
            <a:off x="6096000" y="1435100"/>
            <a:ext cx="0" cy="3773488"/>
          </a:xfrm>
          <a:prstGeom prst="line">
            <a:avLst/>
          </a:prstGeom>
          <a:noFill/>
          <a:ln w="28575" cap="sq">
            <a:solidFill>
              <a:schemeClr val="tx1"/>
            </a:solidFill>
            <a:round/>
            <a:headEnd/>
            <a:tailEnd/>
          </a:ln>
          <a:effectLst/>
        </p:spPr>
        <p:txBody>
          <a:bodyPr/>
          <a:lstStyle/>
          <a:p>
            <a:endParaRPr lang="en-US"/>
          </a:p>
        </p:txBody>
      </p:sp>
      <p:sp>
        <p:nvSpPr>
          <p:cNvPr id="96327" name="Line 71"/>
          <p:cNvSpPr>
            <a:spLocks noChangeShapeType="1"/>
          </p:cNvSpPr>
          <p:nvPr/>
        </p:nvSpPr>
        <p:spPr bwMode="auto">
          <a:xfrm>
            <a:off x="1397000" y="1435100"/>
            <a:ext cx="4699000" cy="0"/>
          </a:xfrm>
          <a:prstGeom prst="line">
            <a:avLst/>
          </a:prstGeom>
          <a:noFill/>
          <a:ln w="28575" cap="sq">
            <a:solidFill>
              <a:schemeClr val="tx1"/>
            </a:solidFill>
            <a:round/>
            <a:headEnd/>
            <a:tailEnd/>
          </a:ln>
          <a:effectLst/>
        </p:spPr>
        <p:txBody>
          <a:bodyPr/>
          <a:lstStyle/>
          <a:p>
            <a:endParaRPr lang="en-US"/>
          </a:p>
        </p:txBody>
      </p:sp>
      <p:sp>
        <p:nvSpPr>
          <p:cNvPr id="96328" name="Line 72"/>
          <p:cNvSpPr>
            <a:spLocks noChangeShapeType="1"/>
          </p:cNvSpPr>
          <p:nvPr/>
        </p:nvSpPr>
        <p:spPr bwMode="auto">
          <a:xfrm>
            <a:off x="457200" y="1905000"/>
            <a:ext cx="0" cy="3303588"/>
          </a:xfrm>
          <a:prstGeom prst="line">
            <a:avLst/>
          </a:prstGeom>
          <a:noFill/>
          <a:ln w="28575" cap="sq">
            <a:solidFill>
              <a:schemeClr val="tx1"/>
            </a:solidFill>
            <a:round/>
            <a:headEnd/>
            <a:tailEnd/>
          </a:ln>
          <a:effectLst/>
        </p:spPr>
        <p:txBody>
          <a:bodyPr/>
          <a:lstStyle/>
          <a:p>
            <a:endParaRPr lang="en-US"/>
          </a:p>
        </p:txBody>
      </p:sp>
      <p:sp>
        <p:nvSpPr>
          <p:cNvPr id="96329" name="Text Box 73"/>
          <p:cNvSpPr txBox="1">
            <a:spLocks noChangeArrowheads="1"/>
          </p:cNvSpPr>
          <p:nvPr/>
        </p:nvSpPr>
        <p:spPr bwMode="auto">
          <a:xfrm>
            <a:off x="822325" y="5754688"/>
            <a:ext cx="6199188" cy="822325"/>
          </a:xfrm>
          <a:prstGeom prst="rect">
            <a:avLst/>
          </a:prstGeom>
          <a:noFill/>
          <a:ln w="9525">
            <a:noFill/>
            <a:miter lim="800000"/>
            <a:headEnd/>
            <a:tailEnd/>
          </a:ln>
          <a:effectLst/>
        </p:spPr>
        <p:txBody>
          <a:bodyPr wrap="none">
            <a:spAutoFit/>
          </a:bodyPr>
          <a:lstStyle/>
          <a:p>
            <a:r>
              <a:rPr lang="en-US" sz="2400">
                <a:solidFill>
                  <a:schemeClr val="accent2"/>
                </a:solidFill>
              </a:rPr>
              <a:t>Payoff:</a:t>
            </a:r>
            <a:r>
              <a:rPr lang="en-US" sz="2400"/>
              <a:t>      a bet with ≤ 1 bad prediction</a:t>
            </a:r>
          </a:p>
          <a:p>
            <a:r>
              <a:rPr lang="en-US" sz="2400">
                <a:solidFill>
                  <a:schemeClr val="accent2"/>
                </a:solidFill>
              </a:rPr>
              <a:t>Question. </a:t>
            </a:r>
            <a:r>
              <a:rPr lang="en-US" sz="2400"/>
              <a:t> Min # bets to guarantee a payoff?</a:t>
            </a:r>
            <a:endParaRPr lang="en-US" sz="2400" b="1"/>
          </a:p>
        </p:txBody>
      </p:sp>
      <p:sp>
        <p:nvSpPr>
          <p:cNvPr id="96330" name="Text Box 74"/>
          <p:cNvSpPr txBox="1">
            <a:spLocks noChangeArrowheads="1"/>
          </p:cNvSpPr>
          <p:nvPr/>
        </p:nvSpPr>
        <p:spPr bwMode="auto">
          <a:xfrm>
            <a:off x="7467600" y="5791200"/>
            <a:ext cx="1327150" cy="544513"/>
          </a:xfrm>
          <a:prstGeom prst="rect">
            <a:avLst/>
          </a:prstGeom>
          <a:solidFill>
            <a:srgbClr val="FFCC99"/>
          </a:solidFill>
          <a:ln w="25400">
            <a:solidFill>
              <a:schemeClr val="tx1"/>
            </a:solidFill>
            <a:miter lim="800000"/>
            <a:headEnd/>
            <a:tailEnd/>
          </a:ln>
          <a:effectLst/>
        </p:spPr>
        <p:txBody>
          <a:bodyPr wrap="none">
            <a:spAutoFit/>
          </a:bodyPr>
          <a:lstStyle/>
          <a:p>
            <a:r>
              <a:rPr lang="en-US" sz="2800"/>
              <a:t>Ans.=6</a:t>
            </a:r>
          </a:p>
        </p:txBody>
      </p:sp>
      <p:sp>
        <p:nvSpPr>
          <p:cNvPr id="96331" name="AutoShape 75"/>
          <p:cNvSpPr>
            <a:spLocks noChangeArrowheads="1"/>
          </p:cNvSpPr>
          <p:nvPr/>
        </p:nvSpPr>
        <p:spPr bwMode="auto">
          <a:xfrm>
            <a:off x="6332538" y="2557463"/>
            <a:ext cx="6858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3</a:t>
            </a:r>
          </a:p>
        </p:txBody>
      </p:sp>
      <p:sp>
        <p:nvSpPr>
          <p:cNvPr id="96332" name="Line 76"/>
          <p:cNvSpPr>
            <a:spLocks noChangeShapeType="1"/>
          </p:cNvSpPr>
          <p:nvPr/>
        </p:nvSpPr>
        <p:spPr bwMode="auto">
          <a:xfrm>
            <a:off x="6324600" y="3827463"/>
            <a:ext cx="685800" cy="0"/>
          </a:xfrm>
          <a:prstGeom prst="line">
            <a:avLst/>
          </a:prstGeom>
          <a:noFill/>
          <a:ln w="50800">
            <a:solidFill>
              <a:srgbClr val="008000"/>
            </a:solidFill>
            <a:round/>
            <a:headEnd/>
            <a:tailEnd/>
          </a:ln>
          <a:effectLst/>
        </p:spPr>
        <p:txBody>
          <a:bodyPr/>
          <a:lstStyle/>
          <a:p>
            <a:endParaRPr lang="en-US"/>
          </a:p>
        </p:txBody>
      </p:sp>
      <p:sp>
        <p:nvSpPr>
          <p:cNvPr id="96333" name="Line 77"/>
          <p:cNvSpPr>
            <a:spLocks noChangeShapeType="1"/>
          </p:cNvSpPr>
          <p:nvPr/>
        </p:nvSpPr>
        <p:spPr bwMode="auto">
          <a:xfrm>
            <a:off x="7162800" y="3827463"/>
            <a:ext cx="685800" cy="0"/>
          </a:xfrm>
          <a:prstGeom prst="line">
            <a:avLst/>
          </a:prstGeom>
          <a:noFill/>
          <a:ln w="50800">
            <a:solidFill>
              <a:srgbClr val="008000"/>
            </a:solidFill>
            <a:round/>
            <a:headEnd/>
            <a:tailEnd/>
          </a:ln>
          <a:effectLst/>
        </p:spPr>
        <p:txBody>
          <a:bodyPr/>
          <a:lstStyle/>
          <a:p>
            <a:endParaRPr lang="en-US"/>
          </a:p>
        </p:txBody>
      </p:sp>
      <p:sp>
        <p:nvSpPr>
          <p:cNvPr id="96334" name="Line 78"/>
          <p:cNvSpPr>
            <a:spLocks noChangeShapeType="1"/>
          </p:cNvSpPr>
          <p:nvPr/>
        </p:nvSpPr>
        <p:spPr bwMode="auto">
          <a:xfrm>
            <a:off x="8153400" y="3827463"/>
            <a:ext cx="685800" cy="0"/>
          </a:xfrm>
          <a:prstGeom prst="line">
            <a:avLst/>
          </a:prstGeom>
          <a:noFill/>
          <a:ln w="50800">
            <a:solidFill>
              <a:srgbClr val="FF0000"/>
            </a:solidFill>
            <a:round/>
            <a:headEnd/>
            <a:tailEnd/>
          </a:ln>
          <a:effectLst/>
        </p:spPr>
        <p:txBody>
          <a:bodyPr/>
          <a:lstStyle/>
          <a:p>
            <a:endParaRPr lang="en-US"/>
          </a:p>
        </p:txBody>
      </p:sp>
      <p:sp>
        <p:nvSpPr>
          <p:cNvPr id="96335" name="Line 79"/>
          <p:cNvSpPr>
            <a:spLocks noChangeShapeType="1"/>
          </p:cNvSpPr>
          <p:nvPr/>
        </p:nvSpPr>
        <p:spPr bwMode="auto">
          <a:xfrm>
            <a:off x="8001000" y="3141663"/>
            <a:ext cx="0" cy="990600"/>
          </a:xfrm>
          <a:prstGeom prst="line">
            <a:avLst/>
          </a:prstGeom>
          <a:noFill/>
          <a:ln w="50800">
            <a:solidFill>
              <a:srgbClr val="0000FF"/>
            </a:solidFill>
            <a:round/>
            <a:headEnd/>
            <a:tailEnd/>
          </a:ln>
          <a:effectLst/>
        </p:spPr>
        <p:txBody>
          <a:bodyPr/>
          <a:lstStyle/>
          <a:p>
            <a:endParaRPr lang="en-US"/>
          </a:p>
        </p:txBody>
      </p:sp>
      <p:sp>
        <p:nvSpPr>
          <p:cNvPr id="96336" name="AutoShape 80"/>
          <p:cNvSpPr>
            <a:spLocks noChangeArrowheads="1"/>
          </p:cNvSpPr>
          <p:nvPr/>
        </p:nvSpPr>
        <p:spPr bwMode="auto">
          <a:xfrm>
            <a:off x="6332538" y="3471863"/>
            <a:ext cx="6858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6</a:t>
            </a:r>
          </a:p>
        </p:txBody>
      </p:sp>
      <p:sp>
        <p:nvSpPr>
          <p:cNvPr id="96337" name="AutoShape 81"/>
          <p:cNvSpPr>
            <a:spLocks noChangeArrowheads="1"/>
          </p:cNvSpPr>
          <p:nvPr/>
        </p:nvSpPr>
        <p:spPr bwMode="auto">
          <a:xfrm>
            <a:off x="6332538" y="2862263"/>
            <a:ext cx="6858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4</a:t>
            </a:r>
          </a:p>
        </p:txBody>
      </p:sp>
      <p:sp>
        <p:nvSpPr>
          <p:cNvPr id="96338" name="AutoShape 82"/>
          <p:cNvSpPr>
            <a:spLocks noChangeArrowheads="1"/>
          </p:cNvSpPr>
          <p:nvPr/>
        </p:nvSpPr>
        <p:spPr bwMode="auto">
          <a:xfrm>
            <a:off x="6332538" y="3167063"/>
            <a:ext cx="6858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5</a:t>
            </a:r>
          </a:p>
        </p:txBody>
      </p:sp>
      <p:sp>
        <p:nvSpPr>
          <p:cNvPr id="96339" name="Text Box 83"/>
          <p:cNvSpPr txBox="1">
            <a:spLocks noChangeArrowheads="1"/>
          </p:cNvSpPr>
          <p:nvPr/>
        </p:nvSpPr>
        <p:spPr bwMode="auto">
          <a:xfrm>
            <a:off x="6467475" y="3876675"/>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0</a:t>
            </a:r>
          </a:p>
        </p:txBody>
      </p:sp>
      <p:sp>
        <p:nvSpPr>
          <p:cNvPr id="96340" name="Text Box 84"/>
          <p:cNvSpPr txBox="1">
            <a:spLocks noChangeArrowheads="1"/>
          </p:cNvSpPr>
          <p:nvPr/>
        </p:nvSpPr>
        <p:spPr bwMode="auto">
          <a:xfrm>
            <a:off x="7315200" y="3890963"/>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1</a:t>
            </a:r>
          </a:p>
        </p:txBody>
      </p:sp>
      <p:sp>
        <p:nvSpPr>
          <p:cNvPr id="96341" name="Text Box 85"/>
          <p:cNvSpPr txBox="1">
            <a:spLocks noChangeArrowheads="1"/>
          </p:cNvSpPr>
          <p:nvPr/>
        </p:nvSpPr>
        <p:spPr bwMode="auto">
          <a:xfrm>
            <a:off x="8212138" y="3903663"/>
            <a:ext cx="473075" cy="396875"/>
          </a:xfrm>
          <a:prstGeom prst="rect">
            <a:avLst/>
          </a:prstGeom>
          <a:noFill/>
          <a:ln w="9525" algn="ctr">
            <a:noFill/>
            <a:miter lim="800000"/>
            <a:headEnd/>
            <a:tailEnd/>
          </a:ln>
          <a:effectLst/>
        </p:spPr>
        <p:txBody>
          <a:bodyPr wrap="none">
            <a:spAutoFit/>
          </a:bodyPr>
          <a:lstStyle/>
          <a:p>
            <a:pPr algn="ctr"/>
            <a:r>
              <a:rPr lang="en-US" sz="2000" b="1">
                <a:solidFill>
                  <a:srgbClr val="FF0000"/>
                </a:solidFill>
              </a:rPr>
              <a:t>&gt;1</a:t>
            </a:r>
          </a:p>
        </p:txBody>
      </p:sp>
      <p:sp>
        <p:nvSpPr>
          <p:cNvPr id="96342" name="Text Box 86"/>
          <p:cNvSpPr txBox="1">
            <a:spLocks noChangeArrowheads="1"/>
          </p:cNvSpPr>
          <p:nvPr/>
        </p:nvSpPr>
        <p:spPr bwMode="auto">
          <a:xfrm>
            <a:off x="6834188" y="4251325"/>
            <a:ext cx="1552575" cy="1006475"/>
          </a:xfrm>
          <a:prstGeom prst="rect">
            <a:avLst/>
          </a:prstGeom>
          <a:noFill/>
          <a:ln w="9525" algn="ctr">
            <a:noFill/>
            <a:miter lim="800000"/>
            <a:headEnd/>
            <a:tailEnd/>
          </a:ln>
          <a:effectLst/>
        </p:spPr>
        <p:txBody>
          <a:bodyPr wrap="none">
            <a:spAutoFit/>
          </a:bodyPr>
          <a:lstStyle/>
          <a:p>
            <a:pPr algn="ctr"/>
            <a:r>
              <a:rPr lang="en-US" sz="2000" b="1">
                <a:solidFill>
                  <a:srgbClr val="0000FF"/>
                </a:solidFill>
              </a:rPr>
              <a:t># bad</a:t>
            </a:r>
            <a:br>
              <a:rPr lang="en-US" sz="2000" b="1">
                <a:solidFill>
                  <a:srgbClr val="0000FF"/>
                </a:solidFill>
              </a:rPr>
            </a:br>
            <a:r>
              <a:rPr lang="en-US" sz="2000" b="1">
                <a:solidFill>
                  <a:srgbClr val="0000FF"/>
                </a:solidFill>
              </a:rPr>
              <a:t>predictions</a:t>
            </a:r>
            <a:br>
              <a:rPr lang="en-US" sz="2000" b="1">
                <a:solidFill>
                  <a:srgbClr val="0000FF"/>
                </a:solidFill>
              </a:rPr>
            </a:br>
            <a:r>
              <a:rPr lang="en-US" sz="2000" b="1">
                <a:solidFill>
                  <a:srgbClr val="0000FF"/>
                </a:solidFill>
              </a:rPr>
              <a:t>(# lies)</a:t>
            </a:r>
          </a:p>
        </p:txBody>
      </p:sp>
      <p:sp>
        <p:nvSpPr>
          <p:cNvPr id="96343" name="AutoShape 87"/>
          <p:cNvSpPr>
            <a:spLocks noChangeArrowheads="1"/>
          </p:cNvSpPr>
          <p:nvPr/>
        </p:nvSpPr>
        <p:spPr bwMode="auto">
          <a:xfrm>
            <a:off x="6332538" y="2243138"/>
            <a:ext cx="685800" cy="246062"/>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2</a:t>
            </a:r>
          </a:p>
        </p:txBody>
      </p:sp>
      <p:sp>
        <p:nvSpPr>
          <p:cNvPr id="96344" name="AutoShape 88"/>
          <p:cNvSpPr>
            <a:spLocks noChangeArrowheads="1"/>
          </p:cNvSpPr>
          <p:nvPr/>
        </p:nvSpPr>
        <p:spPr bwMode="auto">
          <a:xfrm>
            <a:off x="6332538" y="19304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Bet 1</a:t>
            </a:r>
          </a:p>
        </p:txBody>
      </p:sp>
      <p:grpSp>
        <p:nvGrpSpPr>
          <p:cNvPr id="96345" name="Group 89"/>
          <p:cNvGrpSpPr>
            <a:grpSpLocks/>
          </p:cNvGrpSpPr>
          <p:nvPr/>
        </p:nvGrpSpPr>
        <p:grpSpPr bwMode="auto">
          <a:xfrm>
            <a:off x="2155825" y="3341688"/>
            <a:ext cx="163513" cy="1089025"/>
            <a:chOff x="1358" y="2112"/>
            <a:chExt cx="103" cy="686"/>
          </a:xfrm>
        </p:grpSpPr>
        <p:grpSp>
          <p:nvGrpSpPr>
            <p:cNvPr id="96346" name="Group 90"/>
            <p:cNvGrpSpPr>
              <a:grpSpLocks/>
            </p:cNvGrpSpPr>
            <p:nvPr/>
          </p:nvGrpSpPr>
          <p:grpSpPr bwMode="auto">
            <a:xfrm>
              <a:off x="1358" y="2702"/>
              <a:ext cx="96" cy="96"/>
              <a:chOff x="96" y="3792"/>
              <a:chExt cx="96" cy="96"/>
            </a:xfrm>
          </p:grpSpPr>
          <p:sp>
            <p:nvSpPr>
              <p:cNvPr id="96347" name="Line 91"/>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48" name="Line 92"/>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49" name="Group 93"/>
            <p:cNvGrpSpPr>
              <a:grpSpLocks/>
            </p:cNvGrpSpPr>
            <p:nvPr/>
          </p:nvGrpSpPr>
          <p:grpSpPr bwMode="auto">
            <a:xfrm>
              <a:off x="1364" y="2407"/>
              <a:ext cx="96" cy="96"/>
              <a:chOff x="96" y="3792"/>
              <a:chExt cx="96" cy="96"/>
            </a:xfrm>
          </p:grpSpPr>
          <p:sp>
            <p:nvSpPr>
              <p:cNvPr id="96350" name="Line 94"/>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51" name="Line 95"/>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52" name="Group 96"/>
            <p:cNvGrpSpPr>
              <a:grpSpLocks/>
            </p:cNvGrpSpPr>
            <p:nvPr/>
          </p:nvGrpSpPr>
          <p:grpSpPr bwMode="auto">
            <a:xfrm>
              <a:off x="1365" y="2112"/>
              <a:ext cx="96" cy="96"/>
              <a:chOff x="96" y="3792"/>
              <a:chExt cx="96" cy="96"/>
            </a:xfrm>
          </p:grpSpPr>
          <p:sp>
            <p:nvSpPr>
              <p:cNvPr id="96353" name="Line 97"/>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54" name="Line 98"/>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grpSp>
        <p:nvGrpSpPr>
          <p:cNvPr id="96355" name="Group 99"/>
          <p:cNvGrpSpPr>
            <a:grpSpLocks/>
          </p:cNvGrpSpPr>
          <p:nvPr/>
        </p:nvGrpSpPr>
        <p:grpSpPr bwMode="auto">
          <a:xfrm>
            <a:off x="2971800" y="1927225"/>
            <a:ext cx="304800" cy="2503488"/>
            <a:chOff x="1872" y="1221"/>
            <a:chExt cx="192" cy="1577"/>
          </a:xfrm>
        </p:grpSpPr>
        <p:grpSp>
          <p:nvGrpSpPr>
            <p:cNvPr id="96356" name="Group 100"/>
            <p:cNvGrpSpPr>
              <a:grpSpLocks/>
            </p:cNvGrpSpPr>
            <p:nvPr/>
          </p:nvGrpSpPr>
          <p:grpSpPr bwMode="auto">
            <a:xfrm>
              <a:off x="1872" y="2112"/>
              <a:ext cx="192" cy="686"/>
              <a:chOff x="1872" y="2112"/>
              <a:chExt cx="192" cy="686"/>
            </a:xfrm>
          </p:grpSpPr>
          <p:grpSp>
            <p:nvGrpSpPr>
              <p:cNvPr id="96357" name="Group 101"/>
              <p:cNvGrpSpPr>
                <a:grpSpLocks/>
              </p:cNvGrpSpPr>
              <p:nvPr/>
            </p:nvGrpSpPr>
            <p:grpSpPr bwMode="auto">
              <a:xfrm>
                <a:off x="1961" y="2702"/>
                <a:ext cx="96" cy="96"/>
                <a:chOff x="96" y="3792"/>
                <a:chExt cx="96" cy="96"/>
              </a:xfrm>
            </p:grpSpPr>
            <p:sp>
              <p:nvSpPr>
                <p:cNvPr id="96358" name="Line 102"/>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59" name="Line 103"/>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60" name="Group 104"/>
              <p:cNvGrpSpPr>
                <a:grpSpLocks/>
              </p:cNvGrpSpPr>
              <p:nvPr/>
            </p:nvGrpSpPr>
            <p:grpSpPr bwMode="auto">
              <a:xfrm>
                <a:off x="1967" y="2407"/>
                <a:ext cx="96" cy="96"/>
                <a:chOff x="96" y="3792"/>
                <a:chExt cx="96" cy="96"/>
              </a:xfrm>
            </p:grpSpPr>
            <p:sp>
              <p:nvSpPr>
                <p:cNvPr id="96361" name="Line 105"/>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62" name="Line 106"/>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63" name="Group 107"/>
              <p:cNvGrpSpPr>
                <a:grpSpLocks/>
              </p:cNvGrpSpPr>
              <p:nvPr/>
            </p:nvGrpSpPr>
            <p:grpSpPr bwMode="auto">
              <a:xfrm>
                <a:off x="1968" y="2112"/>
                <a:ext cx="96" cy="96"/>
                <a:chOff x="96" y="3792"/>
                <a:chExt cx="96" cy="96"/>
              </a:xfrm>
            </p:grpSpPr>
            <p:sp>
              <p:nvSpPr>
                <p:cNvPr id="96364" name="Line 108"/>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65" name="Line 109"/>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66" name="Group 110"/>
              <p:cNvGrpSpPr>
                <a:grpSpLocks/>
              </p:cNvGrpSpPr>
              <p:nvPr/>
            </p:nvGrpSpPr>
            <p:grpSpPr bwMode="auto">
              <a:xfrm>
                <a:off x="1872" y="2702"/>
                <a:ext cx="96" cy="96"/>
                <a:chOff x="96" y="3792"/>
                <a:chExt cx="96" cy="96"/>
              </a:xfrm>
            </p:grpSpPr>
            <p:sp>
              <p:nvSpPr>
                <p:cNvPr id="96367" name="Line 111"/>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68" name="Line 112"/>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69" name="Group 113"/>
              <p:cNvGrpSpPr>
                <a:grpSpLocks/>
              </p:cNvGrpSpPr>
              <p:nvPr/>
            </p:nvGrpSpPr>
            <p:grpSpPr bwMode="auto">
              <a:xfrm>
                <a:off x="1878" y="2407"/>
                <a:ext cx="96" cy="96"/>
                <a:chOff x="96" y="3792"/>
                <a:chExt cx="96" cy="96"/>
              </a:xfrm>
            </p:grpSpPr>
            <p:sp>
              <p:nvSpPr>
                <p:cNvPr id="96370" name="Line 114"/>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71" name="Line 115"/>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72" name="Group 116"/>
              <p:cNvGrpSpPr>
                <a:grpSpLocks/>
              </p:cNvGrpSpPr>
              <p:nvPr/>
            </p:nvGrpSpPr>
            <p:grpSpPr bwMode="auto">
              <a:xfrm>
                <a:off x="1879" y="2112"/>
                <a:ext cx="96" cy="96"/>
                <a:chOff x="96" y="3792"/>
                <a:chExt cx="96" cy="96"/>
              </a:xfrm>
            </p:grpSpPr>
            <p:sp>
              <p:nvSpPr>
                <p:cNvPr id="96373" name="Line 117"/>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74" name="Line 118"/>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grpSp>
          <p:nvGrpSpPr>
            <p:cNvPr id="96375" name="Group 119"/>
            <p:cNvGrpSpPr>
              <a:grpSpLocks/>
            </p:cNvGrpSpPr>
            <p:nvPr/>
          </p:nvGrpSpPr>
          <p:grpSpPr bwMode="auto">
            <a:xfrm>
              <a:off x="1954" y="1221"/>
              <a:ext cx="96" cy="96"/>
              <a:chOff x="96" y="3792"/>
              <a:chExt cx="96" cy="96"/>
            </a:xfrm>
          </p:grpSpPr>
          <p:sp>
            <p:nvSpPr>
              <p:cNvPr id="96376" name="Line 120"/>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77" name="Line 121"/>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grpSp>
        <p:nvGrpSpPr>
          <p:cNvPr id="96378" name="Group 122"/>
          <p:cNvGrpSpPr>
            <a:grpSpLocks/>
          </p:cNvGrpSpPr>
          <p:nvPr/>
        </p:nvGrpSpPr>
        <p:grpSpPr bwMode="auto">
          <a:xfrm>
            <a:off x="3897313" y="1925638"/>
            <a:ext cx="304800" cy="609600"/>
            <a:chOff x="2455" y="1220"/>
            <a:chExt cx="192" cy="384"/>
          </a:xfrm>
        </p:grpSpPr>
        <p:grpSp>
          <p:nvGrpSpPr>
            <p:cNvPr id="96379" name="Group 123"/>
            <p:cNvGrpSpPr>
              <a:grpSpLocks/>
            </p:cNvGrpSpPr>
            <p:nvPr/>
          </p:nvGrpSpPr>
          <p:grpSpPr bwMode="auto">
            <a:xfrm>
              <a:off x="2551" y="1221"/>
              <a:ext cx="96" cy="96"/>
              <a:chOff x="96" y="3792"/>
              <a:chExt cx="96" cy="96"/>
            </a:xfrm>
          </p:grpSpPr>
          <p:sp>
            <p:nvSpPr>
              <p:cNvPr id="96380" name="Line 124"/>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81" name="Line 125"/>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82" name="Group 126"/>
            <p:cNvGrpSpPr>
              <a:grpSpLocks/>
            </p:cNvGrpSpPr>
            <p:nvPr/>
          </p:nvGrpSpPr>
          <p:grpSpPr bwMode="auto">
            <a:xfrm>
              <a:off x="2455" y="1220"/>
              <a:ext cx="96" cy="96"/>
              <a:chOff x="96" y="3792"/>
              <a:chExt cx="96" cy="96"/>
            </a:xfrm>
          </p:grpSpPr>
          <p:sp>
            <p:nvSpPr>
              <p:cNvPr id="96383" name="Line 127"/>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84" name="Line 128"/>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85" name="Group 129"/>
            <p:cNvGrpSpPr>
              <a:grpSpLocks/>
            </p:cNvGrpSpPr>
            <p:nvPr/>
          </p:nvGrpSpPr>
          <p:grpSpPr bwMode="auto">
            <a:xfrm>
              <a:off x="2551" y="1508"/>
              <a:ext cx="96" cy="96"/>
              <a:chOff x="96" y="3792"/>
              <a:chExt cx="96" cy="96"/>
            </a:xfrm>
          </p:grpSpPr>
          <p:sp>
            <p:nvSpPr>
              <p:cNvPr id="96386" name="Line 130"/>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87" name="Line 131"/>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grpSp>
        <p:nvGrpSpPr>
          <p:cNvPr id="96388" name="Group 132"/>
          <p:cNvGrpSpPr>
            <a:grpSpLocks/>
          </p:cNvGrpSpPr>
          <p:nvPr/>
        </p:nvGrpSpPr>
        <p:grpSpPr bwMode="auto">
          <a:xfrm>
            <a:off x="5770563" y="2873375"/>
            <a:ext cx="304800" cy="152400"/>
            <a:chOff x="-96" y="3552"/>
            <a:chExt cx="192" cy="96"/>
          </a:xfrm>
        </p:grpSpPr>
        <p:grpSp>
          <p:nvGrpSpPr>
            <p:cNvPr id="96389" name="Group 133"/>
            <p:cNvGrpSpPr>
              <a:grpSpLocks/>
            </p:cNvGrpSpPr>
            <p:nvPr/>
          </p:nvGrpSpPr>
          <p:grpSpPr bwMode="auto">
            <a:xfrm>
              <a:off x="-96" y="3552"/>
              <a:ext cx="96" cy="96"/>
              <a:chOff x="96" y="3792"/>
              <a:chExt cx="96" cy="96"/>
            </a:xfrm>
          </p:grpSpPr>
          <p:sp>
            <p:nvSpPr>
              <p:cNvPr id="96390" name="Line 134"/>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91" name="Line 135"/>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nvGrpSpPr>
            <p:cNvPr id="96392" name="Group 136"/>
            <p:cNvGrpSpPr>
              <a:grpSpLocks/>
            </p:cNvGrpSpPr>
            <p:nvPr/>
          </p:nvGrpSpPr>
          <p:grpSpPr bwMode="auto">
            <a:xfrm>
              <a:off x="0" y="3552"/>
              <a:ext cx="96" cy="96"/>
              <a:chOff x="96" y="3792"/>
              <a:chExt cx="96" cy="96"/>
            </a:xfrm>
          </p:grpSpPr>
          <p:sp>
            <p:nvSpPr>
              <p:cNvPr id="96393" name="Line 137"/>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94" name="Line 138"/>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grpSp>
      <p:grpSp>
        <p:nvGrpSpPr>
          <p:cNvPr id="96395" name="Group 139"/>
          <p:cNvGrpSpPr>
            <a:grpSpLocks/>
          </p:cNvGrpSpPr>
          <p:nvPr/>
        </p:nvGrpSpPr>
        <p:grpSpPr bwMode="auto">
          <a:xfrm>
            <a:off x="4984750" y="2873375"/>
            <a:ext cx="152400" cy="152400"/>
            <a:chOff x="96" y="3792"/>
            <a:chExt cx="96" cy="96"/>
          </a:xfrm>
        </p:grpSpPr>
        <p:sp>
          <p:nvSpPr>
            <p:cNvPr id="96396" name="Line 140"/>
            <p:cNvSpPr>
              <a:spLocks noChangeShapeType="1"/>
            </p:cNvSpPr>
            <p:nvPr/>
          </p:nvSpPr>
          <p:spPr bwMode="auto">
            <a:xfrm>
              <a:off x="96" y="3792"/>
              <a:ext cx="96" cy="96"/>
            </a:xfrm>
            <a:prstGeom prst="line">
              <a:avLst/>
            </a:prstGeom>
            <a:noFill/>
            <a:ln w="19050">
              <a:solidFill>
                <a:srgbClr val="FF0000"/>
              </a:solidFill>
              <a:round/>
              <a:headEnd/>
              <a:tailEnd/>
            </a:ln>
            <a:effectLst/>
          </p:spPr>
          <p:txBody>
            <a:bodyPr/>
            <a:lstStyle/>
            <a:p>
              <a:endParaRPr lang="en-US"/>
            </a:p>
          </p:txBody>
        </p:sp>
        <p:sp>
          <p:nvSpPr>
            <p:cNvPr id="96397" name="Line 141"/>
            <p:cNvSpPr>
              <a:spLocks noChangeShapeType="1"/>
            </p:cNvSpPr>
            <p:nvPr/>
          </p:nvSpPr>
          <p:spPr bwMode="auto">
            <a:xfrm flipH="1">
              <a:off x="96" y="3792"/>
              <a:ext cx="96" cy="96"/>
            </a:xfrm>
            <a:prstGeom prst="line">
              <a:avLst/>
            </a:prstGeom>
            <a:noFill/>
            <a:ln w="19050">
              <a:solidFill>
                <a:srgbClr val="FF0000"/>
              </a:solidFill>
              <a:round/>
              <a:headEnd/>
              <a:tailEnd/>
            </a:ln>
            <a:effectLst/>
          </p:spPr>
          <p:txBody>
            <a:bodyPr/>
            <a:lstStyle/>
            <a:p>
              <a:endParaRPr lang="en-US"/>
            </a:p>
          </p:txBody>
        </p:sp>
      </p:grpSp>
      <p:sp>
        <p:nvSpPr>
          <p:cNvPr id="96399"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C1804CDF-59D5-48EB-AA75-FAF5FD1DF4E1}" type="slidenum">
              <a:rPr lang="en-US" sz="1200">
                <a:solidFill>
                  <a:schemeClr val="bg1"/>
                </a:solidFill>
              </a:rPr>
              <a:pPr algn="r"/>
              <a:t>13</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6 6.47549E-6 L 0.08854 0.00024 " pathEditMode="relative" ptsTypes="AA">
                                      <p:cBhvr>
                                        <p:cTn id="10" dur="500" fill="hold"/>
                                        <p:tgtEl>
                                          <p:spTgt spid="9633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35 -0.00024 L 0.09011 -0.00185 " pathEditMode="relative" rAng="0" ptsTypes="AA">
                                      <p:cBhvr>
                                        <p:cTn id="12" dur="500" fill="hold"/>
                                        <p:tgtEl>
                                          <p:spTgt spid="96338"/>
                                        </p:tgtEl>
                                        <p:attrNameLst>
                                          <p:attrName>ppt_x</p:attrName>
                                          <p:attrName>ppt_y</p:attrName>
                                        </p:attrNameLst>
                                      </p:cBhvr>
                                      <p:rCtr x="45" y="-1"/>
                                    </p:animMotion>
                                  </p:childTnLst>
                                </p:cTn>
                              </p:par>
                              <p:par>
                                <p:cTn id="13" presetID="0" presetClass="path" presetSubtype="0" accel="50000" decel="50000" fill="hold" grpId="0" nodeType="withEffect">
                                  <p:stCondLst>
                                    <p:cond delay="0"/>
                                  </p:stCondLst>
                                  <p:childTnLst>
                                    <p:animMotion origin="layout" path="M 0.00035 -0.00093 L 0.08907 -0.00069 " pathEditMode="relative" rAng="0" ptsTypes="AA">
                                      <p:cBhvr>
                                        <p:cTn id="14" dur="500" fill="hold"/>
                                        <p:tgtEl>
                                          <p:spTgt spid="96336"/>
                                        </p:tgtEl>
                                        <p:attrNameLst>
                                          <p:attrName>ppt_x</p:attrName>
                                          <p:attrName>ppt_y</p:attrName>
                                        </p:attrNameLst>
                                      </p:cBhvr>
                                      <p:rCtr x="44" y="0"/>
                                    </p:animMotion>
                                  </p:childTnLst>
                                </p:cTn>
                              </p:par>
                              <p:par>
                                <p:cTn id="15" presetID="0" presetClass="path" presetSubtype="0" accel="50000" decel="50000" fill="hold" grpId="0" nodeType="withEffect">
                                  <p:stCondLst>
                                    <p:cond delay="0"/>
                                  </p:stCondLst>
                                  <p:childTnLst>
                                    <p:animMotion origin="layout" path="M 3.33333E-6 3.11748E-6 L 0.00121 0.13321 " pathEditMode="relative" rAng="0" ptsTypes="AA">
                                      <p:cBhvr>
                                        <p:cTn id="16" dur="500" fill="hold"/>
                                        <p:tgtEl>
                                          <p:spTgt spid="96331"/>
                                        </p:tgtEl>
                                        <p:attrNameLst>
                                          <p:attrName>ppt_x</p:attrName>
                                          <p:attrName>ppt_y</p:attrName>
                                        </p:attrNameLst>
                                      </p:cBhvr>
                                      <p:rCtr x="1" y="67"/>
                                    </p:animMotion>
                                  </p:childTnLst>
                                </p:cTn>
                              </p:par>
                              <p:par>
                                <p:cTn id="17" presetID="0" presetClass="path" presetSubtype="0" accel="50000" decel="50000" fill="hold" grpId="0" nodeType="withEffect">
                                  <p:stCondLst>
                                    <p:cond delay="0"/>
                                  </p:stCondLst>
                                  <p:childTnLst>
                                    <p:animMotion origin="layout" path="M -0.00138 0.00046 L -4.72222E-6 0.13598 " pathEditMode="relative" rAng="0" ptsTypes="AA">
                                      <p:cBhvr>
                                        <p:cTn id="18" dur="500" fill="hold"/>
                                        <p:tgtEl>
                                          <p:spTgt spid="96343"/>
                                        </p:tgtEl>
                                        <p:attrNameLst>
                                          <p:attrName>ppt_x</p:attrName>
                                          <p:attrName>ppt_y</p:attrName>
                                        </p:attrNameLst>
                                      </p:cBhvr>
                                      <p:rCtr x="1" y="68"/>
                                    </p:animMotion>
                                  </p:childTnLst>
                                </p:cTn>
                              </p:par>
                              <p:par>
                                <p:cTn id="19" presetID="0" presetClass="path" presetSubtype="0" accel="50000" decel="50000" fill="hold" grpId="0" nodeType="withEffect">
                                  <p:stCondLst>
                                    <p:cond delay="0"/>
                                  </p:stCondLst>
                                  <p:childTnLst>
                                    <p:animMotion origin="layout" path="M -0.00018 0.00093 L 1.66667E-6 0.13576 " pathEditMode="relative" rAng="0" ptsTypes="AA">
                                      <p:cBhvr>
                                        <p:cTn id="20" dur="500" fill="hold"/>
                                        <p:tgtEl>
                                          <p:spTgt spid="96344"/>
                                        </p:tgtEl>
                                        <p:attrNameLst>
                                          <p:attrName>ppt_x</p:attrName>
                                          <p:attrName>ppt_y</p:attrName>
                                        </p:attrNameLst>
                                      </p:cBhvr>
                                      <p:rCtr x="0" y="67"/>
                                    </p:animMotion>
                                  </p:childTnLst>
                                </p:cTn>
                              </p:par>
                              <p:par>
                                <p:cTn id="21" presetID="1" presetClass="entr" presetSubtype="0" fill="hold" nodeType="withEffect">
                                  <p:stCondLst>
                                    <p:cond delay="0"/>
                                  </p:stCondLst>
                                  <p:childTnLst>
                                    <p:set>
                                      <p:cBhvr>
                                        <p:cTn id="22" dur="1" fill="hold">
                                          <p:stCondLst>
                                            <p:cond delay="0"/>
                                          </p:stCondLst>
                                        </p:cTn>
                                        <p:tgtEl>
                                          <p:spTgt spid="963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2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26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0.08733 -2.6087E-6 L 0.19619 0.00023 " pathEditMode="relative" rAng="0" ptsTypes="AA">
                                      <p:cBhvr>
                                        <p:cTn id="34" dur="500" fill="hold"/>
                                        <p:tgtEl>
                                          <p:spTgt spid="96337"/>
                                        </p:tgtEl>
                                        <p:attrNameLst>
                                          <p:attrName>ppt_x</p:attrName>
                                          <p:attrName>ppt_y</p:attrName>
                                        </p:attrNameLst>
                                      </p:cBhvr>
                                      <p:rCtr x="54" y="0"/>
                                    </p:animMotion>
                                  </p:childTnLst>
                                </p:cTn>
                              </p:par>
                              <p:par>
                                <p:cTn id="35" presetID="0" presetClass="path" presetSubtype="0" accel="50000" decel="50000" fill="hold" grpId="1" nodeType="withEffect">
                                  <p:stCondLst>
                                    <p:cond delay="0"/>
                                  </p:stCondLst>
                                  <p:childTnLst>
                                    <p:animMotion origin="layout" path="M 0.08855 4.06105E-6 L 0.19619 0.00023 " pathEditMode="relative" rAng="0" ptsTypes="AA">
                                      <p:cBhvr>
                                        <p:cTn id="36" dur="500" fill="hold"/>
                                        <p:tgtEl>
                                          <p:spTgt spid="96338"/>
                                        </p:tgtEl>
                                        <p:attrNameLst>
                                          <p:attrName>ppt_x</p:attrName>
                                          <p:attrName>ppt_y</p:attrName>
                                        </p:attrNameLst>
                                      </p:cBhvr>
                                      <p:rCtr x="54" y="0"/>
                                    </p:animMotion>
                                  </p:childTnLst>
                                </p:cTn>
                              </p:par>
                              <p:par>
                                <p:cTn id="37" presetID="0" presetClass="path" presetSubtype="0" accel="50000" decel="50000" fill="hold" grpId="1" nodeType="withEffect">
                                  <p:stCondLst>
                                    <p:cond delay="0"/>
                                  </p:stCondLst>
                                  <p:childTnLst>
                                    <p:animMotion origin="layout" path="M 0.08907 7.30805E-7 L 0.19549 0.00023 " pathEditMode="relative" rAng="0" ptsTypes="AA">
                                      <p:cBhvr>
                                        <p:cTn id="38" dur="500" fill="hold"/>
                                        <p:tgtEl>
                                          <p:spTgt spid="96336"/>
                                        </p:tgtEl>
                                        <p:attrNameLst>
                                          <p:attrName>ppt_x</p:attrName>
                                          <p:attrName>ppt_y</p:attrName>
                                        </p:attrNameLst>
                                      </p:cBhvr>
                                      <p:rCtr x="53" y="0"/>
                                    </p:animMotion>
                                  </p:childTnLst>
                                </p:cTn>
                              </p:par>
                              <p:par>
                                <p:cTn id="39" presetID="0" presetClass="path" presetSubtype="0" accel="50000" decel="50000" fill="hold" grpId="1" nodeType="withEffect">
                                  <p:stCondLst>
                                    <p:cond delay="0"/>
                                  </p:stCondLst>
                                  <p:childTnLst>
                                    <p:animMotion origin="layout" path="M -4.72222E-6 0.13714 L 0.08768 0.13437 L 0.08889 0.22548 " pathEditMode="relative" rAng="0" ptsTypes="AAA">
                                      <p:cBhvr>
                                        <p:cTn id="40" dur="500" fill="hold"/>
                                        <p:tgtEl>
                                          <p:spTgt spid="96344"/>
                                        </p:tgtEl>
                                        <p:attrNameLst>
                                          <p:attrName>ppt_x</p:attrName>
                                          <p:attrName>ppt_y</p:attrName>
                                        </p:attrNameLst>
                                      </p:cBhvr>
                                      <p:rCtr x="44" y="43"/>
                                    </p:animMotion>
                                  </p:childTnLst>
                                </p:cTn>
                              </p:par>
                              <p:par>
                                <p:cTn id="41" presetID="1" presetClass="entr" presetSubtype="0" fill="hold" nodeType="withEffect">
                                  <p:stCondLst>
                                    <p:cond delay="0"/>
                                  </p:stCondLst>
                                  <p:childTnLst>
                                    <p:set>
                                      <p:cBhvr>
                                        <p:cTn id="42" dur="1" fill="hold">
                                          <p:stCondLst>
                                            <p:cond delay="0"/>
                                          </p:stCondLst>
                                        </p:cTn>
                                        <p:tgtEl>
                                          <p:spTgt spid="963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62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2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6378"/>
                                        </p:tgtEl>
                                        <p:attrNameLst>
                                          <p:attrName>style.visibility</p:attrName>
                                        </p:attrNameLst>
                                      </p:cBhvr>
                                      <p:to>
                                        <p:strVal val="visible"/>
                                      </p:to>
                                    </p:set>
                                  </p:childTnLst>
                                </p:cTn>
                              </p:par>
                              <p:par>
                                <p:cTn id="55" presetID="0" presetClass="path" presetSubtype="0" accel="50000" decel="50000" fill="hold" grpId="2" nodeType="withEffect">
                                  <p:stCondLst>
                                    <p:cond delay="0"/>
                                  </p:stCondLst>
                                  <p:childTnLst>
                                    <p:animMotion origin="layout" path="M 0.08907 0.22548 L 0.19549 0.09042 " pathEditMode="relative" rAng="0" ptsTypes="AA">
                                      <p:cBhvr>
                                        <p:cTn id="56" dur="500" fill="hold"/>
                                        <p:tgtEl>
                                          <p:spTgt spid="96344"/>
                                        </p:tgtEl>
                                        <p:attrNameLst>
                                          <p:attrName>ppt_x</p:attrName>
                                          <p:attrName>ppt_y</p:attrName>
                                        </p:attrNameLst>
                                      </p:cBhvr>
                                      <p:rCtr x="53" y="-68"/>
                                    </p:animMotion>
                                  </p:childTnLst>
                                </p:cTn>
                              </p:par>
                              <p:par>
                                <p:cTn id="57" presetID="0" presetClass="path" presetSubtype="0" accel="50000" decel="50000" fill="hold" grpId="1" nodeType="withEffect">
                                  <p:stCondLst>
                                    <p:cond delay="0"/>
                                  </p:stCondLst>
                                  <p:childTnLst>
                                    <p:animMotion origin="layout" path="M -4.72222E-6 0.13506 L 0.08733 0.13506 L 0.08889 0.17992 " pathEditMode="relative" rAng="0" ptsTypes="AAA">
                                      <p:cBhvr>
                                        <p:cTn id="58" dur="500" fill="hold"/>
                                        <p:tgtEl>
                                          <p:spTgt spid="96343"/>
                                        </p:tgtEl>
                                        <p:attrNameLst>
                                          <p:attrName>ppt_x</p:attrName>
                                          <p:attrName>ppt_y</p:attrName>
                                        </p:attrNameLst>
                                      </p:cBhvr>
                                      <p:rCtr x="44" y="22"/>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62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62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6395"/>
                                        </p:tgtEl>
                                        <p:attrNameLst>
                                          <p:attrName>style.visibility</p:attrName>
                                        </p:attrNameLst>
                                      </p:cBhvr>
                                      <p:to>
                                        <p:strVal val="visible"/>
                                      </p:to>
                                    </p:set>
                                  </p:childTnLst>
                                </p:cTn>
                              </p:par>
                              <p:par>
                                <p:cTn id="71" presetID="0" presetClass="path" presetSubtype="0" accel="50000" decel="50000" fill="hold" grpId="1" nodeType="withEffect">
                                  <p:stCondLst>
                                    <p:cond delay="0"/>
                                  </p:stCondLst>
                                  <p:childTnLst>
                                    <p:animMotion origin="layout" path="M -4.72222E-6 0.1309 L -4.72222E-6 0.08719 L 0.08768 0.08672 " pathEditMode="relative" rAng="0" ptsTypes="AAA">
                                      <p:cBhvr>
                                        <p:cTn id="72" dur="500" fill="hold"/>
                                        <p:tgtEl>
                                          <p:spTgt spid="96331"/>
                                        </p:tgtEl>
                                        <p:attrNameLst>
                                          <p:attrName>ppt_x</p:attrName>
                                          <p:attrName>ppt_y</p:attrName>
                                        </p:attrNameLst>
                                      </p:cBhvr>
                                      <p:rCtr x="44" y="-22"/>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628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625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6388"/>
                                        </p:tgtEl>
                                        <p:attrNameLst>
                                          <p:attrName>style.visibility</p:attrName>
                                        </p:attrNameLst>
                                      </p:cBhvr>
                                      <p:to>
                                        <p:strVal val="visible"/>
                                      </p:to>
                                    </p:set>
                                  </p:childTnLst>
                                </p:cTn>
                              </p:par>
                              <p:par>
                                <p:cTn id="85" presetID="0" presetClass="path" presetSubtype="0" accel="50000" decel="50000" fill="hold" grpId="2" nodeType="withEffect">
                                  <p:stCondLst>
                                    <p:cond delay="0"/>
                                  </p:stCondLst>
                                  <p:childTnLst>
                                    <p:animMotion origin="layout" path="M 0.08855 0.08857 L 0.19619 -0.04625 " pathEditMode="relative" rAng="0" ptsTypes="AA">
                                      <p:cBhvr>
                                        <p:cTn id="86" dur="500" fill="hold"/>
                                        <p:tgtEl>
                                          <p:spTgt spid="96331"/>
                                        </p:tgtEl>
                                        <p:attrNameLst>
                                          <p:attrName>ppt_x</p:attrName>
                                          <p:attrName>ppt_y</p:attrName>
                                        </p:attrNameLst>
                                      </p:cBhvr>
                                      <p:rCtr x="54" y="-68"/>
                                    </p:animMotion>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6330"/>
                                        </p:tgtEl>
                                        <p:attrNameLst>
                                          <p:attrName>style.visibility</p:attrName>
                                        </p:attrNameLst>
                                      </p:cBhvr>
                                      <p:to>
                                        <p:strVal val="visible"/>
                                      </p:to>
                                    </p:set>
                                    <p:anim calcmode="lin" valueType="num">
                                      <p:cBhvr>
                                        <p:cTn id="91" dur="500" fill="hold"/>
                                        <p:tgtEl>
                                          <p:spTgt spid="96330"/>
                                        </p:tgtEl>
                                        <p:attrNameLst>
                                          <p:attrName>ppt_w</p:attrName>
                                        </p:attrNameLst>
                                      </p:cBhvr>
                                      <p:tavLst>
                                        <p:tav tm="0">
                                          <p:val>
                                            <p:fltVal val="0"/>
                                          </p:val>
                                        </p:tav>
                                        <p:tav tm="100000">
                                          <p:val>
                                            <p:strVal val="#ppt_w"/>
                                          </p:val>
                                        </p:tav>
                                      </p:tavLst>
                                    </p:anim>
                                    <p:anim calcmode="lin" valueType="num">
                                      <p:cBhvr>
                                        <p:cTn id="92" dur="500" fill="hold"/>
                                        <p:tgtEl>
                                          <p:spTgt spid="96330"/>
                                        </p:tgtEl>
                                        <p:attrNameLst>
                                          <p:attrName>ppt_h</p:attrName>
                                        </p:attrNameLst>
                                      </p:cBhvr>
                                      <p:tavLst>
                                        <p:tav tm="0">
                                          <p:val>
                                            <p:fltVal val="0"/>
                                          </p:val>
                                        </p:tav>
                                        <p:tav tm="100000">
                                          <p:val>
                                            <p:strVal val="#ppt_h"/>
                                          </p:val>
                                        </p:tav>
                                      </p:tavLst>
                                    </p:anim>
                                    <p:animEffect transition="in" filter="fade">
                                      <p:cBhvr>
                                        <p:cTn id="93" dur="500"/>
                                        <p:tgtEl>
                                          <p:spTgt spid="9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P spid="96261" grpId="0"/>
      <p:bldP spid="96263" grpId="0"/>
      <p:bldP spid="96330" grpId="0" animBg="1"/>
      <p:bldP spid="96331" grpId="0" animBg="1"/>
      <p:bldP spid="96331" grpId="1" animBg="1"/>
      <p:bldP spid="96331" grpId="2" animBg="1"/>
      <p:bldP spid="96336" grpId="0" animBg="1"/>
      <p:bldP spid="96336" grpId="1" animBg="1"/>
      <p:bldP spid="96337" grpId="0" animBg="1"/>
      <p:bldP spid="96337" grpId="1" animBg="1"/>
      <p:bldP spid="96338" grpId="0" animBg="1"/>
      <p:bldP spid="96338" grpId="1" animBg="1"/>
      <p:bldP spid="96343" grpId="0" animBg="1"/>
      <p:bldP spid="96343" grpId="1" animBg="1"/>
      <p:bldP spid="96344" grpId="0" animBg="1"/>
      <p:bldP spid="96344" grpId="1" animBg="1"/>
      <p:bldP spid="9634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Optimal (5,1)-Codes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14</a:t>
            </a:fld>
            <a:endParaRPr lang="en-US" sz="1200">
              <a:solidFill>
                <a:schemeClr val="bg1"/>
              </a:solidFill>
            </a:endParaRPr>
          </a:p>
        </p:txBody>
      </p:sp>
      <p:graphicFrame>
        <p:nvGraphicFramePr>
          <p:cNvPr id="5" name="Table 4"/>
          <p:cNvGraphicFramePr>
            <a:graphicFrameLocks noGrp="1"/>
          </p:cNvGraphicFramePr>
          <p:nvPr/>
        </p:nvGraphicFramePr>
        <p:xfrm>
          <a:off x="1143000" y="1828800"/>
          <a:ext cx="6858000" cy="3860802"/>
        </p:xfrm>
        <a:graphic>
          <a:graphicData uri="http://schemas.openxmlformats.org/drawingml/2006/table">
            <a:tbl>
              <a:tblPr firstRow="1" bandRow="1">
                <a:tableStyleId>{21E4AEA4-8DFA-4A89-87EB-49C32662AFE0}</a:tableStyleId>
              </a:tblPr>
              <a:tblGrid>
                <a:gridCol w="4191000"/>
                <a:gridCol w="2667000"/>
              </a:tblGrid>
              <a:tr h="643467">
                <a:tc>
                  <a:txBody>
                    <a:bodyPr/>
                    <a:lstStyle/>
                    <a:p>
                      <a:r>
                        <a:rPr lang="en-US" sz="2400" dirty="0" smtClean="0"/>
                        <a:t>Code type</a:t>
                      </a:r>
                      <a:endParaRPr lang="en-US" sz="2400" dirty="0"/>
                    </a:p>
                  </a:txBody>
                  <a:tcPr/>
                </a:tc>
                <a:tc>
                  <a:txBody>
                    <a:bodyPr/>
                    <a:lstStyle/>
                    <a:p>
                      <a:r>
                        <a:rPr lang="en-US" sz="2400" dirty="0" smtClean="0"/>
                        <a:t>Optimal</a:t>
                      </a:r>
                      <a:r>
                        <a:rPr lang="en-US" sz="2400" baseline="0" dirty="0" smtClean="0"/>
                        <a:t> size</a:t>
                      </a:r>
                      <a:endParaRPr lang="en-US" sz="2400" dirty="0"/>
                    </a:p>
                  </a:txBody>
                  <a:tcPr/>
                </a:tc>
              </a:tr>
              <a:tr h="643467">
                <a:tc>
                  <a:txBody>
                    <a:bodyPr/>
                    <a:lstStyle/>
                    <a:p>
                      <a:r>
                        <a:rPr lang="en-US" sz="2400" dirty="0" smtClean="0"/>
                        <a:t>(5,1)-code</a:t>
                      </a:r>
                      <a:endParaRPr lang="en-US" sz="2400" dirty="0"/>
                    </a:p>
                  </a:txBody>
                  <a:tcPr/>
                </a:tc>
                <a:tc>
                  <a:txBody>
                    <a:bodyPr/>
                    <a:lstStyle/>
                    <a:p>
                      <a:r>
                        <a:rPr lang="en-US" sz="2400" dirty="0" smtClean="0"/>
                        <a:t>4</a:t>
                      </a:r>
                      <a:endParaRPr lang="en-US" sz="2400" dirty="0"/>
                    </a:p>
                  </a:txBody>
                  <a:tcPr/>
                </a:tc>
              </a:tr>
              <a:tr h="643467">
                <a:tc>
                  <a:txBody>
                    <a:bodyPr/>
                    <a:lstStyle/>
                    <a:p>
                      <a:r>
                        <a:rPr lang="en-US" sz="2400" dirty="0" smtClean="0"/>
                        <a:t>(5,1)-adaptive code</a:t>
                      </a:r>
                      <a:endParaRPr lang="en-US" sz="2400" dirty="0"/>
                    </a:p>
                  </a:txBody>
                  <a:tcPr/>
                </a:tc>
                <a:tc>
                  <a:txBody>
                    <a:bodyPr/>
                    <a:lstStyle/>
                    <a:p>
                      <a:r>
                        <a:rPr lang="en-US" sz="2400" dirty="0" smtClean="0"/>
                        <a:t>4</a:t>
                      </a:r>
                      <a:endParaRPr lang="en-US" sz="2400" dirty="0"/>
                    </a:p>
                  </a:txBody>
                  <a:tcPr/>
                </a:tc>
              </a:tr>
              <a:tr h="643467">
                <a:tc>
                  <a:txBody>
                    <a:bodyPr/>
                    <a:lstStyle/>
                    <a:p>
                      <a:r>
                        <a:rPr lang="en-US" sz="2400" i="1" dirty="0" smtClean="0"/>
                        <a:t>Sphere bound</a:t>
                      </a:r>
                      <a:endParaRPr lang="en-US" sz="2400" i="1" dirty="0"/>
                    </a:p>
                  </a:txBody>
                  <a:tcPr/>
                </a:tc>
                <a:tc>
                  <a:txBody>
                    <a:bodyPr/>
                    <a:lstStyle/>
                    <a:p>
                      <a:r>
                        <a:rPr lang="en-US" sz="2400" i="1" dirty="0" smtClean="0"/>
                        <a:t>5</a:t>
                      </a:r>
                      <a:r>
                        <a:rPr lang="en-US" sz="2400" i="1" baseline="0" dirty="0" smtClean="0"/>
                        <a:t> 1/3</a:t>
                      </a:r>
                      <a:endParaRPr lang="en-US" sz="2400" i="1" dirty="0"/>
                    </a:p>
                  </a:txBody>
                  <a:tcPr/>
                </a:tc>
              </a:tr>
              <a:tr h="643467">
                <a:tc>
                  <a:txBody>
                    <a:bodyPr/>
                    <a:lstStyle/>
                    <a:p>
                      <a:r>
                        <a:rPr lang="en-US" sz="2400" dirty="0" smtClean="0"/>
                        <a:t>(5,1)-adaptive covering code</a:t>
                      </a:r>
                      <a:endParaRPr lang="en-US" sz="2400" dirty="0"/>
                    </a:p>
                  </a:txBody>
                  <a:tcPr/>
                </a:tc>
                <a:tc>
                  <a:txBody>
                    <a:bodyPr/>
                    <a:lstStyle/>
                    <a:p>
                      <a:r>
                        <a:rPr lang="en-US" sz="2400" dirty="0" smtClean="0"/>
                        <a:t>6</a:t>
                      </a:r>
                      <a:endParaRPr lang="en-US" sz="2400" dirty="0"/>
                    </a:p>
                  </a:txBody>
                  <a:tcPr/>
                </a:tc>
              </a:tr>
              <a:tr h="643467">
                <a:tc>
                  <a:txBody>
                    <a:bodyPr/>
                    <a:lstStyle/>
                    <a:p>
                      <a:r>
                        <a:rPr lang="en-US" sz="2400" dirty="0" smtClean="0"/>
                        <a:t>(5,1)-covering code</a:t>
                      </a:r>
                      <a:endParaRPr lang="en-US" sz="2400" dirty="0"/>
                    </a:p>
                  </a:txBody>
                  <a:tcPr/>
                </a:tc>
                <a:tc>
                  <a:txBody>
                    <a:bodyPr/>
                    <a:lstStyle/>
                    <a:p>
                      <a:r>
                        <a:rPr lang="en-US" sz="2400" dirty="0" smtClean="0"/>
                        <a:t>7</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4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73731" name="Group 140"/>
          <p:cNvGrpSpPr>
            <a:grpSpLocks/>
          </p:cNvGrpSpPr>
          <p:nvPr/>
        </p:nvGrpSpPr>
        <p:grpSpPr bwMode="auto">
          <a:xfrm>
            <a:off x="347663" y="3810000"/>
            <a:ext cx="8262937" cy="1143000"/>
            <a:chOff x="219" y="2160"/>
            <a:chExt cx="5205" cy="720"/>
          </a:xfrm>
        </p:grpSpPr>
        <p:sp>
          <p:nvSpPr>
            <p:cNvPr id="73732" name="Line 95"/>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73733" name="Text Box 96"/>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73734"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73735"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73736" name="Text Box 41"/>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73737" name="Line 44"/>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73738" name="Text Box 45"/>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73739" name="Line 47"/>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73740" name="Text Box 48"/>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73741" name="Line 50"/>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73742" name="Text Box 51"/>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73743" name="Line 53"/>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73744" name="Text Box 54"/>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73745" name="Line 56"/>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73746" name="Text Box 57"/>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3747" name="Line 5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73748" name="Text Box 6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749" name="Line 62"/>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73750" name="Text Box 63"/>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3751" name="Line 65"/>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73752" name="Text Box 66"/>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3753" name="Line 68"/>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73754" name="Text Box 69"/>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3755" name="Line 71"/>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73756" name="Text Box 72"/>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3757" name="Line 74"/>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73758" name="Text Box 75"/>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3759" name="Line 77"/>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73760" name="Text Box 78"/>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761" name="Line 80"/>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73762" name="Text Box 81"/>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3763" name="Line 83"/>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73764" name="Text Box 84"/>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73765" name="Line 86"/>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73766" name="Text Box 87"/>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73767" name="Line 8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73768" name="Text Box 9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73769" name="Line 92"/>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73770" name="Text Box 93"/>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73771" name="AutoShape 138"/>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sp>
        <p:nvSpPr>
          <p:cNvPr id="73772"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6BECE63F-C0A0-4B6A-B0BE-BD145A02FF16}" type="slidenum">
              <a:rPr lang="en-US" sz="1200">
                <a:solidFill>
                  <a:schemeClr val="bg1"/>
                </a:solidFill>
              </a:rPr>
              <a:pPr algn="r"/>
              <a:t>15</a:t>
            </a:fld>
            <a:endParaRPr lang="en-US" sz="1200">
              <a:solidFill>
                <a:schemeClr val="bg1"/>
              </a:solidFill>
            </a:endParaRPr>
          </a:p>
        </p:txBody>
      </p:sp>
      <p:sp>
        <p:nvSpPr>
          <p:cNvPr id="73773"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grpSp>
        <p:nvGrpSpPr>
          <p:cNvPr id="73775" name="Group 458"/>
          <p:cNvGrpSpPr>
            <a:grpSpLocks/>
          </p:cNvGrpSpPr>
          <p:nvPr/>
        </p:nvGrpSpPr>
        <p:grpSpPr bwMode="auto">
          <a:xfrm>
            <a:off x="4241800" y="2971800"/>
            <a:ext cx="449263" cy="1168400"/>
            <a:chOff x="4241157" y="2971800"/>
            <a:chExt cx="450566" cy="1168401"/>
          </a:xfrm>
        </p:grpSpPr>
        <p:grpSp>
          <p:nvGrpSpPr>
            <p:cNvPr id="73776" name="Group 101"/>
            <p:cNvGrpSpPr>
              <a:grpSpLocks/>
            </p:cNvGrpSpPr>
            <p:nvPr/>
          </p:nvGrpSpPr>
          <p:grpSpPr bwMode="auto">
            <a:xfrm>
              <a:off x="4241800" y="3979863"/>
              <a:ext cx="447675" cy="160338"/>
              <a:chOff x="2160" y="3120"/>
              <a:chExt cx="1968" cy="384"/>
            </a:xfrm>
          </p:grpSpPr>
          <p:sp>
            <p:nvSpPr>
              <p:cNvPr id="73777" name="Rectangle 100"/>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73778" name="Oval 99"/>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73779" name="Oval 98"/>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73780" name="Rectangle 111"/>
            <p:cNvSpPr>
              <a:spLocks noChangeArrowheads="1"/>
            </p:cNvSpPr>
            <p:nvPr/>
          </p:nvSpPr>
          <p:spPr bwMode="auto">
            <a:xfrm>
              <a:off x="4244048" y="3020992"/>
              <a:ext cx="447675" cy="1076569"/>
            </a:xfrm>
            <a:prstGeom prst="rect">
              <a:avLst/>
            </a:prstGeom>
            <a:solidFill>
              <a:srgbClr val="FF9900"/>
            </a:solidFill>
            <a:ln w="9525">
              <a:noFill/>
              <a:miter lim="800000"/>
              <a:headEnd/>
              <a:tailEnd/>
            </a:ln>
          </p:spPr>
          <p:txBody>
            <a:bodyPr wrap="none" anchor="ctr"/>
            <a:lstStyle/>
            <a:p>
              <a:pPr algn="ctr"/>
              <a:endParaRPr lang="en-US"/>
            </a:p>
          </p:txBody>
        </p:sp>
        <p:sp>
          <p:nvSpPr>
            <p:cNvPr id="73781" name="Oval 113"/>
            <p:cNvSpPr>
              <a:spLocks noChangeArrowheads="1"/>
            </p:cNvSpPr>
            <p:nvPr/>
          </p:nvSpPr>
          <p:spPr bwMode="auto">
            <a:xfrm>
              <a:off x="4241157" y="2971800"/>
              <a:ext cx="447675" cy="100211"/>
            </a:xfrm>
            <a:prstGeom prst="ellipse">
              <a:avLst/>
            </a:prstGeom>
            <a:solidFill>
              <a:srgbClr val="FFFF00"/>
            </a:solidFill>
            <a:ln w="9525">
              <a:noFill/>
              <a:round/>
              <a:headEnd/>
              <a:tailEnd/>
            </a:ln>
          </p:spPr>
          <p:txBody>
            <a:bodyPr wrap="none" anchor="ctr"/>
            <a:lstStyle/>
            <a:p>
              <a:pPr algn="ctr"/>
              <a:endParaRPr lang="en-US"/>
            </a:p>
          </p:txBody>
        </p:sp>
      </p:grpSp>
      <p:sp>
        <p:nvSpPr>
          <p:cNvPr id="73782" name="TextBox 463"/>
          <p:cNvSpPr txBox="1">
            <a:spLocks noChangeArrowheads="1"/>
          </p:cNvSpPr>
          <p:nvPr/>
        </p:nvSpPr>
        <p:spPr bwMode="auto">
          <a:xfrm>
            <a:off x="4267200" y="2590800"/>
            <a:ext cx="396875" cy="338138"/>
          </a:xfrm>
          <a:prstGeom prst="rect">
            <a:avLst/>
          </a:prstGeom>
          <a:noFill/>
          <a:ln w="9525">
            <a:noFill/>
            <a:miter lim="800000"/>
            <a:headEnd/>
            <a:tailEnd/>
          </a:ln>
        </p:spPr>
        <p:txBody>
          <a:bodyPr wrap="none" anchor="ctr">
            <a:spAutoFit/>
          </a:bodyPr>
          <a:lstStyle/>
          <a:p>
            <a:pPr algn="ctr"/>
            <a:r>
              <a:rPr lang="en-US"/>
              <a:t>11</a:t>
            </a:r>
          </a:p>
        </p:txBody>
      </p:sp>
      <p:sp>
        <p:nvSpPr>
          <p:cNvPr id="55" name="Rectangle 216"/>
          <p:cNvSpPr txBox="1">
            <a:spLocks noChangeArrowheads="1"/>
          </p:cNvSpPr>
          <p:nvPr/>
        </p:nvSpPr>
        <p:spPr>
          <a:xfrm>
            <a:off x="457200" y="304800"/>
            <a:ext cx="69342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smtClean="0">
                <a:ln>
                  <a:noFill/>
                </a:ln>
                <a:solidFill>
                  <a:schemeClr val="bg1"/>
                </a:solidFill>
                <a:effectLst/>
                <a:uLnTx/>
                <a:uFillTx/>
                <a:latin typeface="+mj-lt"/>
                <a:ea typeface="+mj-ea"/>
                <a:cs typeface="+mj-cs"/>
              </a:rPr>
              <a:t>Linear Machine on </a:t>
            </a:r>
            <a:r>
              <a:rPr kumimoji="0" lang="en-US" sz="2600" b="0" i="1" u="none" strike="noStrike" kern="0" cap="none" spc="0" normalizeH="0" baseline="0" noProof="0" smtClean="0">
                <a:ln>
                  <a:noFill/>
                </a:ln>
                <a:solidFill>
                  <a:schemeClr val="bg1"/>
                </a:solidFill>
                <a:effectLst/>
                <a:uLnTx/>
                <a:uFillTx/>
                <a:latin typeface="+mj-lt"/>
                <a:ea typeface="+mj-ea"/>
                <a:cs typeface="+mj-cs"/>
              </a:rPr>
              <a:t>Z</a:t>
            </a:r>
            <a:endParaRPr kumimoji="0" lang="en-US" sz="2600" b="0" i="1"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4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3794" name="Group 140"/>
          <p:cNvGrpSpPr>
            <a:grpSpLocks/>
          </p:cNvGrpSpPr>
          <p:nvPr/>
        </p:nvGrpSpPr>
        <p:grpSpPr bwMode="auto">
          <a:xfrm>
            <a:off x="347663" y="3810000"/>
            <a:ext cx="8262937" cy="1143000"/>
            <a:chOff x="219" y="2160"/>
            <a:chExt cx="5205" cy="720"/>
          </a:xfrm>
        </p:grpSpPr>
        <p:sp>
          <p:nvSpPr>
            <p:cNvPr id="33808" name="Line 95"/>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33809" name="Text Box 96"/>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3810"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33811"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33812" name="Text Box 41"/>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3813" name="Line 44"/>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33814" name="Text Box 45"/>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3815" name="Line 47"/>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33816" name="Text Box 48"/>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3817" name="Line 50"/>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33818" name="Text Box 51"/>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3819" name="Line 53"/>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33820" name="Text Box 54"/>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3821" name="Line 56"/>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33822" name="Text Box 57"/>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3823" name="Line 5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33824" name="Text Box 6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3825" name="Line 62"/>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33826" name="Text Box 63"/>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3827" name="Line 65"/>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33828" name="Text Box 66"/>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3829" name="Line 68"/>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33830" name="Text Box 69"/>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33831" name="Line 71"/>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33832" name="Text Box 72"/>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3833" name="Line 74"/>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33834" name="Text Box 75"/>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3835" name="Line 77"/>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33836" name="Text Box 78"/>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3837" name="Line 80"/>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33838" name="Text Box 81"/>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3839" name="Line 83"/>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33840" name="Text Box 84"/>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3841" name="Line 86"/>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33842" name="Text Box 87"/>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3843" name="Line 8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33844" name="Text Box 9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3845" name="Line 92"/>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33846" name="Text Box 93"/>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3847" name="AutoShape 138"/>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sp>
        <p:nvSpPr>
          <p:cNvPr id="33797" name="Rectangle 216"/>
          <p:cNvSpPr>
            <a:spLocks noGrp="1" noChangeArrowheads="1"/>
          </p:cNvSpPr>
          <p:nvPr>
            <p:ph type="title"/>
          </p:nvPr>
        </p:nvSpPr>
        <p:spPr/>
        <p:txBody>
          <a:bodyPr/>
          <a:lstStyle/>
          <a:p>
            <a:pPr eaLnBrk="1" hangingPunct="1"/>
            <a:r>
              <a:rPr lang="en-US" dirty="0" smtClean="0"/>
              <a:t>Linear Machine on </a:t>
            </a:r>
            <a:r>
              <a:rPr lang="en-US" i="1" dirty="0" smtClean="0"/>
              <a:t>Z</a:t>
            </a:r>
          </a:p>
        </p:txBody>
      </p:sp>
      <p:sp>
        <p:nvSpPr>
          <p:cNvPr id="33795" name="Slide Number Placeholder 5"/>
          <p:cNvSpPr>
            <a:spLocks noGrp="1"/>
          </p:cNvSpPr>
          <p:nvPr>
            <p:ph type="sldNum" sz="quarter" idx="12"/>
          </p:nvPr>
        </p:nvSpPr>
        <p:spPr>
          <a:noFill/>
        </p:spPr>
        <p:txBody>
          <a:bodyPr/>
          <a:lstStyle/>
          <a:p>
            <a:fld id="{A6E2F5EE-845A-4BCD-933F-511E9828C2E7}" type="slidenum">
              <a:rPr lang="en-US" smtClean="0"/>
              <a:pPr/>
              <a:t>16</a:t>
            </a:fld>
            <a:endParaRPr lang="en-US" smtClean="0"/>
          </a:p>
        </p:txBody>
      </p:sp>
      <p:sp>
        <p:nvSpPr>
          <p:cNvPr id="33796"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grpSp>
        <p:nvGrpSpPr>
          <p:cNvPr id="33798" name="Group 124"/>
          <p:cNvGrpSpPr>
            <a:grpSpLocks/>
          </p:cNvGrpSpPr>
          <p:nvPr/>
        </p:nvGrpSpPr>
        <p:grpSpPr bwMode="auto">
          <a:xfrm>
            <a:off x="4687888" y="3549650"/>
            <a:ext cx="449262" cy="590550"/>
            <a:chOff x="4688616" y="3550150"/>
            <a:chExt cx="448415" cy="590034"/>
          </a:xfrm>
        </p:grpSpPr>
        <p:sp>
          <p:nvSpPr>
            <p:cNvPr id="33805" name="Rectangle 111"/>
            <p:cNvSpPr>
              <a:spLocks noChangeArrowheads="1"/>
            </p:cNvSpPr>
            <p:nvPr/>
          </p:nvSpPr>
          <p:spPr bwMode="auto">
            <a:xfrm>
              <a:off x="4689191" y="3599696"/>
              <a:ext cx="447675" cy="497865"/>
            </a:xfrm>
            <a:prstGeom prst="rect">
              <a:avLst/>
            </a:prstGeom>
            <a:solidFill>
              <a:srgbClr val="FF9900"/>
            </a:solidFill>
            <a:ln w="9525">
              <a:noFill/>
              <a:miter lim="800000"/>
              <a:headEnd/>
              <a:tailEnd/>
            </a:ln>
          </p:spPr>
          <p:txBody>
            <a:bodyPr wrap="none" anchor="ctr"/>
            <a:lstStyle/>
            <a:p>
              <a:pPr algn="ctr"/>
              <a:endParaRPr lang="en-US"/>
            </a:p>
          </p:txBody>
        </p:sp>
        <p:sp>
          <p:nvSpPr>
            <p:cNvPr id="33806" name="Oval 99"/>
            <p:cNvSpPr>
              <a:spLocks noChangeArrowheads="1"/>
            </p:cNvSpPr>
            <p:nvPr/>
          </p:nvSpPr>
          <p:spPr bwMode="auto">
            <a:xfrm>
              <a:off x="4689356" y="4039974"/>
              <a:ext cx="447675" cy="100210"/>
            </a:xfrm>
            <a:prstGeom prst="ellipse">
              <a:avLst/>
            </a:prstGeom>
            <a:solidFill>
              <a:srgbClr val="FF9900"/>
            </a:solidFill>
            <a:ln w="9525">
              <a:noFill/>
              <a:round/>
              <a:headEnd/>
              <a:tailEnd/>
            </a:ln>
          </p:spPr>
          <p:txBody>
            <a:bodyPr wrap="none" anchor="ctr"/>
            <a:lstStyle/>
            <a:p>
              <a:pPr algn="ctr"/>
              <a:endParaRPr lang="en-US"/>
            </a:p>
          </p:txBody>
        </p:sp>
        <p:sp>
          <p:nvSpPr>
            <p:cNvPr id="33807" name="Oval 113"/>
            <p:cNvSpPr>
              <a:spLocks noChangeArrowheads="1"/>
            </p:cNvSpPr>
            <p:nvPr/>
          </p:nvSpPr>
          <p:spPr bwMode="auto">
            <a:xfrm>
              <a:off x="4688616" y="3550150"/>
              <a:ext cx="447675" cy="100211"/>
            </a:xfrm>
            <a:prstGeom prst="ellipse">
              <a:avLst/>
            </a:prstGeom>
            <a:solidFill>
              <a:srgbClr val="FFFF00"/>
            </a:solidFill>
            <a:ln w="9525">
              <a:noFill/>
              <a:round/>
              <a:headEnd/>
              <a:tailEnd/>
            </a:ln>
          </p:spPr>
          <p:txBody>
            <a:bodyPr wrap="none" anchor="ctr"/>
            <a:lstStyle/>
            <a:p>
              <a:pPr algn="ctr"/>
              <a:endParaRPr lang="en-US"/>
            </a:p>
          </p:txBody>
        </p:sp>
      </p:grpSp>
      <p:sp>
        <p:nvSpPr>
          <p:cNvPr id="33799" name="TextBox 463"/>
          <p:cNvSpPr txBox="1">
            <a:spLocks noChangeArrowheads="1"/>
          </p:cNvSpPr>
          <p:nvPr/>
        </p:nvSpPr>
        <p:spPr bwMode="auto">
          <a:xfrm>
            <a:off x="3794125" y="2590800"/>
            <a:ext cx="469900" cy="338138"/>
          </a:xfrm>
          <a:prstGeom prst="rect">
            <a:avLst/>
          </a:prstGeom>
          <a:noFill/>
          <a:ln w="9525">
            <a:noFill/>
            <a:miter lim="800000"/>
            <a:headEnd/>
            <a:tailEnd/>
          </a:ln>
        </p:spPr>
        <p:txBody>
          <a:bodyPr wrap="none" anchor="ctr">
            <a:spAutoFit/>
          </a:bodyPr>
          <a:lstStyle/>
          <a:p>
            <a:pPr algn="ctr"/>
            <a:r>
              <a:rPr lang="en-US"/>
              <a:t>5.5</a:t>
            </a:r>
          </a:p>
        </p:txBody>
      </p:sp>
      <p:sp>
        <p:nvSpPr>
          <p:cNvPr id="33800" name="TextBox 105"/>
          <p:cNvSpPr txBox="1">
            <a:spLocks noChangeArrowheads="1"/>
          </p:cNvSpPr>
          <p:nvPr/>
        </p:nvSpPr>
        <p:spPr bwMode="auto">
          <a:xfrm>
            <a:off x="4673600" y="2590800"/>
            <a:ext cx="469900" cy="338138"/>
          </a:xfrm>
          <a:prstGeom prst="rect">
            <a:avLst/>
          </a:prstGeom>
          <a:noFill/>
          <a:ln w="9525">
            <a:noFill/>
            <a:miter lim="800000"/>
            <a:headEnd/>
            <a:tailEnd/>
          </a:ln>
        </p:spPr>
        <p:txBody>
          <a:bodyPr wrap="none" anchor="ctr">
            <a:spAutoFit/>
          </a:bodyPr>
          <a:lstStyle/>
          <a:p>
            <a:pPr algn="ctr"/>
            <a:r>
              <a:rPr lang="en-US"/>
              <a:t>5.5</a:t>
            </a:r>
          </a:p>
        </p:txBody>
      </p:sp>
      <p:grpSp>
        <p:nvGrpSpPr>
          <p:cNvPr id="33801" name="Group 125"/>
          <p:cNvGrpSpPr>
            <a:grpSpLocks/>
          </p:cNvGrpSpPr>
          <p:nvPr/>
        </p:nvGrpSpPr>
        <p:grpSpPr bwMode="auto">
          <a:xfrm>
            <a:off x="3811588" y="3549650"/>
            <a:ext cx="447675" cy="590550"/>
            <a:chOff x="4688616" y="3550150"/>
            <a:chExt cx="448415" cy="590034"/>
          </a:xfrm>
        </p:grpSpPr>
        <p:sp>
          <p:nvSpPr>
            <p:cNvPr id="33802" name="Rectangle 111"/>
            <p:cNvSpPr>
              <a:spLocks noChangeArrowheads="1"/>
            </p:cNvSpPr>
            <p:nvPr/>
          </p:nvSpPr>
          <p:spPr bwMode="auto">
            <a:xfrm>
              <a:off x="4689191" y="3599696"/>
              <a:ext cx="447675" cy="497865"/>
            </a:xfrm>
            <a:prstGeom prst="rect">
              <a:avLst/>
            </a:prstGeom>
            <a:solidFill>
              <a:srgbClr val="FF9900"/>
            </a:solidFill>
            <a:ln w="9525">
              <a:noFill/>
              <a:miter lim="800000"/>
              <a:headEnd/>
              <a:tailEnd/>
            </a:ln>
          </p:spPr>
          <p:txBody>
            <a:bodyPr wrap="none" anchor="ctr"/>
            <a:lstStyle/>
            <a:p>
              <a:pPr algn="ctr"/>
              <a:endParaRPr lang="en-US"/>
            </a:p>
          </p:txBody>
        </p:sp>
        <p:sp>
          <p:nvSpPr>
            <p:cNvPr id="33803" name="Oval 99"/>
            <p:cNvSpPr>
              <a:spLocks noChangeArrowheads="1"/>
            </p:cNvSpPr>
            <p:nvPr/>
          </p:nvSpPr>
          <p:spPr bwMode="auto">
            <a:xfrm>
              <a:off x="4689356" y="4039974"/>
              <a:ext cx="447675" cy="100210"/>
            </a:xfrm>
            <a:prstGeom prst="ellipse">
              <a:avLst/>
            </a:prstGeom>
            <a:solidFill>
              <a:srgbClr val="FF9900"/>
            </a:solidFill>
            <a:ln w="9525">
              <a:noFill/>
              <a:round/>
              <a:headEnd/>
              <a:tailEnd/>
            </a:ln>
          </p:spPr>
          <p:txBody>
            <a:bodyPr wrap="none" anchor="ctr"/>
            <a:lstStyle/>
            <a:p>
              <a:pPr algn="ctr"/>
              <a:endParaRPr lang="en-US"/>
            </a:p>
          </p:txBody>
        </p:sp>
        <p:sp>
          <p:nvSpPr>
            <p:cNvPr id="33804" name="Oval 113"/>
            <p:cNvSpPr>
              <a:spLocks noChangeArrowheads="1"/>
            </p:cNvSpPr>
            <p:nvPr/>
          </p:nvSpPr>
          <p:spPr bwMode="auto">
            <a:xfrm>
              <a:off x="4688616" y="3550150"/>
              <a:ext cx="447675" cy="100211"/>
            </a:xfrm>
            <a:prstGeom prst="ellipse">
              <a:avLst/>
            </a:prstGeom>
            <a:solidFill>
              <a:srgbClr val="FFFF00"/>
            </a:solidFill>
            <a:ln w="9525">
              <a:noFill/>
              <a:round/>
              <a:headEnd/>
              <a:tailEnd/>
            </a:ln>
          </p:spPr>
          <p:txBody>
            <a:bodyPr wrap="none"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4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5842" name="Group 140"/>
          <p:cNvGrpSpPr>
            <a:grpSpLocks/>
          </p:cNvGrpSpPr>
          <p:nvPr/>
        </p:nvGrpSpPr>
        <p:grpSpPr bwMode="auto">
          <a:xfrm>
            <a:off x="347663" y="3810000"/>
            <a:ext cx="8262937" cy="1143000"/>
            <a:chOff x="219" y="2160"/>
            <a:chExt cx="5205" cy="720"/>
          </a:xfrm>
        </p:grpSpPr>
        <p:sp>
          <p:nvSpPr>
            <p:cNvPr id="35862" name="Line 95"/>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35863" name="Text Box 96"/>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5864"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35865"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35866" name="Text Box 41"/>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5867" name="Line 44"/>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35868" name="Text Box 45"/>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5869" name="Line 47"/>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35870" name="Text Box 48"/>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5871" name="Line 50"/>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35872" name="Text Box 51"/>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5873" name="Line 53"/>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35874" name="Text Box 54"/>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5875" name="Line 56"/>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35876" name="Text Box 57"/>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5877" name="Line 5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35878" name="Text Box 6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5879" name="Line 62"/>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35880" name="Text Box 63"/>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5881" name="Line 65"/>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35882" name="Text Box 66"/>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5883" name="Line 68"/>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35884" name="Text Box 69"/>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35885" name="Line 71"/>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35886" name="Text Box 72"/>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5887" name="Line 74"/>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35888" name="Text Box 75"/>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5889" name="Line 77"/>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35890" name="Text Box 78"/>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5891" name="Line 80"/>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35892" name="Text Box 81"/>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5893" name="Line 83"/>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35894" name="Text Box 84"/>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5895" name="Line 86"/>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35896" name="Text Box 87"/>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5897" name="Line 8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35898" name="Text Box 9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5899" name="Line 92"/>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35900" name="Text Box 93"/>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5901" name="AutoShape 138"/>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sp>
        <p:nvSpPr>
          <p:cNvPr id="35845" name="Rectangle 216"/>
          <p:cNvSpPr>
            <a:spLocks noGrp="1" noChangeArrowheads="1"/>
          </p:cNvSpPr>
          <p:nvPr>
            <p:ph type="title"/>
          </p:nvPr>
        </p:nvSpPr>
        <p:spPr/>
        <p:txBody>
          <a:bodyPr/>
          <a:lstStyle/>
          <a:p>
            <a:pPr eaLnBrk="1" hangingPunct="1"/>
            <a:r>
              <a:rPr lang="en-US" smtClean="0"/>
              <a:t>Linear Machine on </a:t>
            </a:r>
            <a:r>
              <a:rPr lang="en-US" i="1" smtClean="0"/>
              <a:t>Z</a:t>
            </a:r>
          </a:p>
        </p:txBody>
      </p:sp>
      <p:sp>
        <p:nvSpPr>
          <p:cNvPr id="35843" name="Slide Number Placeholder 5"/>
          <p:cNvSpPr>
            <a:spLocks noGrp="1"/>
          </p:cNvSpPr>
          <p:nvPr>
            <p:ph type="sldNum" sz="quarter" idx="12"/>
          </p:nvPr>
        </p:nvSpPr>
        <p:spPr>
          <a:noFill/>
        </p:spPr>
        <p:txBody>
          <a:bodyPr/>
          <a:lstStyle/>
          <a:p>
            <a:fld id="{C139A231-FACA-4EE1-8032-6350E5329DB5}" type="slidenum">
              <a:rPr lang="en-US" smtClean="0"/>
              <a:pPr/>
              <a:t>17</a:t>
            </a:fld>
            <a:endParaRPr lang="en-US" smtClean="0"/>
          </a:p>
        </p:txBody>
      </p:sp>
      <p:sp>
        <p:nvSpPr>
          <p:cNvPr id="35844"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grpSp>
        <p:nvGrpSpPr>
          <p:cNvPr id="35846" name="Group 124"/>
          <p:cNvGrpSpPr>
            <a:grpSpLocks/>
          </p:cNvGrpSpPr>
          <p:nvPr/>
        </p:nvGrpSpPr>
        <p:grpSpPr bwMode="auto">
          <a:xfrm>
            <a:off x="4244975" y="3549650"/>
            <a:ext cx="447675" cy="590550"/>
            <a:chOff x="4688616" y="3550150"/>
            <a:chExt cx="448415" cy="590034"/>
          </a:xfrm>
        </p:grpSpPr>
        <p:sp>
          <p:nvSpPr>
            <p:cNvPr id="35859" name="Rectangle 111"/>
            <p:cNvSpPr>
              <a:spLocks noChangeArrowheads="1"/>
            </p:cNvSpPr>
            <p:nvPr/>
          </p:nvSpPr>
          <p:spPr bwMode="auto">
            <a:xfrm>
              <a:off x="4689191" y="3599696"/>
              <a:ext cx="447675" cy="497865"/>
            </a:xfrm>
            <a:prstGeom prst="rect">
              <a:avLst/>
            </a:prstGeom>
            <a:solidFill>
              <a:srgbClr val="FF9900"/>
            </a:solidFill>
            <a:ln w="9525">
              <a:noFill/>
              <a:miter lim="800000"/>
              <a:headEnd/>
              <a:tailEnd/>
            </a:ln>
          </p:spPr>
          <p:txBody>
            <a:bodyPr wrap="none" anchor="ctr"/>
            <a:lstStyle/>
            <a:p>
              <a:pPr algn="ctr"/>
              <a:endParaRPr lang="en-US"/>
            </a:p>
          </p:txBody>
        </p:sp>
        <p:sp>
          <p:nvSpPr>
            <p:cNvPr id="35860" name="Oval 99"/>
            <p:cNvSpPr>
              <a:spLocks noChangeArrowheads="1"/>
            </p:cNvSpPr>
            <p:nvPr/>
          </p:nvSpPr>
          <p:spPr bwMode="auto">
            <a:xfrm>
              <a:off x="4689356" y="4039974"/>
              <a:ext cx="447675" cy="100210"/>
            </a:xfrm>
            <a:prstGeom prst="ellipse">
              <a:avLst/>
            </a:prstGeom>
            <a:solidFill>
              <a:srgbClr val="FF9900"/>
            </a:solidFill>
            <a:ln w="9525">
              <a:noFill/>
              <a:round/>
              <a:headEnd/>
              <a:tailEnd/>
            </a:ln>
          </p:spPr>
          <p:txBody>
            <a:bodyPr wrap="none" anchor="ctr"/>
            <a:lstStyle/>
            <a:p>
              <a:pPr algn="ctr"/>
              <a:endParaRPr lang="en-US"/>
            </a:p>
          </p:txBody>
        </p:sp>
        <p:sp>
          <p:nvSpPr>
            <p:cNvPr id="35861" name="Oval 113"/>
            <p:cNvSpPr>
              <a:spLocks noChangeArrowheads="1"/>
            </p:cNvSpPr>
            <p:nvPr/>
          </p:nvSpPr>
          <p:spPr bwMode="auto">
            <a:xfrm>
              <a:off x="4688616" y="3550150"/>
              <a:ext cx="447675" cy="100211"/>
            </a:xfrm>
            <a:prstGeom prst="ellipse">
              <a:avLst/>
            </a:prstGeom>
            <a:solidFill>
              <a:srgbClr val="FFFF00"/>
            </a:solidFill>
            <a:ln w="9525">
              <a:noFill/>
              <a:round/>
              <a:headEnd/>
              <a:tailEnd/>
            </a:ln>
          </p:spPr>
          <p:txBody>
            <a:bodyPr wrap="none" anchor="ctr"/>
            <a:lstStyle/>
            <a:p>
              <a:pPr algn="ctr"/>
              <a:endParaRPr lang="en-US"/>
            </a:p>
          </p:txBody>
        </p:sp>
      </p:grpSp>
      <p:sp>
        <p:nvSpPr>
          <p:cNvPr id="35847" name="TextBox 463"/>
          <p:cNvSpPr txBox="1">
            <a:spLocks noChangeArrowheads="1"/>
          </p:cNvSpPr>
          <p:nvPr/>
        </p:nvSpPr>
        <p:spPr bwMode="auto">
          <a:xfrm>
            <a:off x="3302000" y="2590800"/>
            <a:ext cx="584200" cy="338138"/>
          </a:xfrm>
          <a:prstGeom prst="rect">
            <a:avLst/>
          </a:prstGeom>
          <a:noFill/>
          <a:ln w="9525">
            <a:noFill/>
            <a:miter lim="800000"/>
            <a:headEnd/>
            <a:tailEnd/>
          </a:ln>
        </p:spPr>
        <p:txBody>
          <a:bodyPr wrap="none" anchor="ctr">
            <a:spAutoFit/>
          </a:bodyPr>
          <a:lstStyle/>
          <a:p>
            <a:pPr algn="ctr"/>
            <a:r>
              <a:rPr lang="en-US"/>
              <a:t>2.75</a:t>
            </a:r>
          </a:p>
        </p:txBody>
      </p:sp>
      <p:sp>
        <p:nvSpPr>
          <p:cNvPr id="35848" name="TextBox 105"/>
          <p:cNvSpPr txBox="1">
            <a:spLocks noChangeArrowheads="1"/>
          </p:cNvSpPr>
          <p:nvPr/>
        </p:nvSpPr>
        <p:spPr bwMode="auto">
          <a:xfrm>
            <a:off x="4229100" y="2590800"/>
            <a:ext cx="469900" cy="338138"/>
          </a:xfrm>
          <a:prstGeom prst="rect">
            <a:avLst/>
          </a:prstGeom>
          <a:noFill/>
          <a:ln w="9525">
            <a:noFill/>
            <a:miter lim="800000"/>
            <a:headEnd/>
            <a:tailEnd/>
          </a:ln>
        </p:spPr>
        <p:txBody>
          <a:bodyPr wrap="none" anchor="ctr">
            <a:spAutoFit/>
          </a:bodyPr>
          <a:lstStyle/>
          <a:p>
            <a:pPr algn="ctr"/>
            <a:r>
              <a:rPr lang="en-US"/>
              <a:t>5.5</a:t>
            </a:r>
          </a:p>
        </p:txBody>
      </p:sp>
      <p:grpSp>
        <p:nvGrpSpPr>
          <p:cNvPr id="35849" name="Group 113"/>
          <p:cNvGrpSpPr>
            <a:grpSpLocks/>
          </p:cNvGrpSpPr>
          <p:nvPr/>
        </p:nvGrpSpPr>
        <p:grpSpPr bwMode="auto">
          <a:xfrm>
            <a:off x="3370263" y="3792538"/>
            <a:ext cx="447675" cy="347662"/>
            <a:chOff x="4267200" y="3792917"/>
            <a:chExt cx="448415" cy="347341"/>
          </a:xfrm>
        </p:grpSpPr>
        <p:sp>
          <p:nvSpPr>
            <p:cNvPr id="35856" name="Rectangle 111"/>
            <p:cNvSpPr>
              <a:spLocks noChangeArrowheads="1"/>
            </p:cNvSpPr>
            <p:nvPr/>
          </p:nvSpPr>
          <p:spPr bwMode="auto">
            <a:xfrm>
              <a:off x="4267775" y="3848104"/>
              <a:ext cx="447675" cy="246888"/>
            </a:xfrm>
            <a:prstGeom prst="rect">
              <a:avLst/>
            </a:prstGeom>
            <a:solidFill>
              <a:srgbClr val="FF9900"/>
            </a:solidFill>
            <a:ln w="9525">
              <a:noFill/>
              <a:miter lim="800000"/>
              <a:headEnd/>
              <a:tailEnd/>
            </a:ln>
          </p:spPr>
          <p:txBody>
            <a:bodyPr wrap="none" anchor="ctr"/>
            <a:lstStyle/>
            <a:p>
              <a:pPr algn="ctr"/>
              <a:endParaRPr lang="en-US"/>
            </a:p>
          </p:txBody>
        </p:sp>
        <p:sp>
          <p:nvSpPr>
            <p:cNvPr id="35857" name="Oval 99"/>
            <p:cNvSpPr>
              <a:spLocks noChangeArrowheads="1"/>
            </p:cNvSpPr>
            <p:nvPr/>
          </p:nvSpPr>
          <p:spPr bwMode="auto">
            <a:xfrm>
              <a:off x="4267940" y="4040048"/>
              <a:ext cx="447675" cy="100210"/>
            </a:xfrm>
            <a:prstGeom prst="ellipse">
              <a:avLst/>
            </a:prstGeom>
            <a:solidFill>
              <a:srgbClr val="FF9900"/>
            </a:solidFill>
            <a:ln w="9525">
              <a:noFill/>
              <a:round/>
              <a:headEnd/>
              <a:tailEnd/>
            </a:ln>
          </p:spPr>
          <p:txBody>
            <a:bodyPr wrap="none" anchor="ctr"/>
            <a:lstStyle/>
            <a:p>
              <a:pPr algn="ctr"/>
              <a:endParaRPr lang="en-US"/>
            </a:p>
          </p:txBody>
        </p:sp>
        <p:sp>
          <p:nvSpPr>
            <p:cNvPr id="35858" name="Oval 113"/>
            <p:cNvSpPr>
              <a:spLocks noChangeArrowheads="1"/>
            </p:cNvSpPr>
            <p:nvPr/>
          </p:nvSpPr>
          <p:spPr bwMode="auto">
            <a:xfrm>
              <a:off x="4267200" y="3792917"/>
              <a:ext cx="447675" cy="100211"/>
            </a:xfrm>
            <a:prstGeom prst="ellipse">
              <a:avLst/>
            </a:prstGeom>
            <a:solidFill>
              <a:srgbClr val="FFFF00"/>
            </a:solidFill>
            <a:ln w="9525">
              <a:noFill/>
              <a:round/>
              <a:headEnd/>
              <a:tailEnd/>
            </a:ln>
          </p:spPr>
          <p:txBody>
            <a:bodyPr wrap="none" anchor="ctr"/>
            <a:lstStyle/>
            <a:p>
              <a:pPr algn="ctr"/>
              <a:endParaRPr lang="en-US"/>
            </a:p>
          </p:txBody>
        </p:sp>
      </p:grpSp>
      <p:grpSp>
        <p:nvGrpSpPr>
          <p:cNvPr id="35850" name="Group 114"/>
          <p:cNvGrpSpPr>
            <a:grpSpLocks/>
          </p:cNvGrpSpPr>
          <p:nvPr/>
        </p:nvGrpSpPr>
        <p:grpSpPr bwMode="auto">
          <a:xfrm>
            <a:off x="5124450" y="3792538"/>
            <a:ext cx="449263" cy="347662"/>
            <a:chOff x="4267200" y="3792917"/>
            <a:chExt cx="448415" cy="347341"/>
          </a:xfrm>
        </p:grpSpPr>
        <p:sp>
          <p:nvSpPr>
            <p:cNvPr id="35853" name="Rectangle 111"/>
            <p:cNvSpPr>
              <a:spLocks noChangeArrowheads="1"/>
            </p:cNvSpPr>
            <p:nvPr/>
          </p:nvSpPr>
          <p:spPr bwMode="auto">
            <a:xfrm>
              <a:off x="4267775" y="3848104"/>
              <a:ext cx="447675" cy="246888"/>
            </a:xfrm>
            <a:prstGeom prst="rect">
              <a:avLst/>
            </a:prstGeom>
            <a:solidFill>
              <a:srgbClr val="FF9900"/>
            </a:solidFill>
            <a:ln w="9525">
              <a:noFill/>
              <a:miter lim="800000"/>
              <a:headEnd/>
              <a:tailEnd/>
            </a:ln>
          </p:spPr>
          <p:txBody>
            <a:bodyPr wrap="none" anchor="ctr"/>
            <a:lstStyle/>
            <a:p>
              <a:pPr algn="ctr"/>
              <a:endParaRPr lang="en-US"/>
            </a:p>
          </p:txBody>
        </p:sp>
        <p:sp>
          <p:nvSpPr>
            <p:cNvPr id="35854" name="Oval 99"/>
            <p:cNvSpPr>
              <a:spLocks noChangeArrowheads="1"/>
            </p:cNvSpPr>
            <p:nvPr/>
          </p:nvSpPr>
          <p:spPr bwMode="auto">
            <a:xfrm>
              <a:off x="4267940" y="4040048"/>
              <a:ext cx="447675" cy="100210"/>
            </a:xfrm>
            <a:prstGeom prst="ellipse">
              <a:avLst/>
            </a:prstGeom>
            <a:solidFill>
              <a:srgbClr val="FF9900"/>
            </a:solidFill>
            <a:ln w="9525">
              <a:noFill/>
              <a:round/>
              <a:headEnd/>
              <a:tailEnd/>
            </a:ln>
          </p:spPr>
          <p:txBody>
            <a:bodyPr wrap="none" anchor="ctr"/>
            <a:lstStyle/>
            <a:p>
              <a:pPr algn="ctr"/>
              <a:endParaRPr lang="en-US"/>
            </a:p>
          </p:txBody>
        </p:sp>
        <p:sp>
          <p:nvSpPr>
            <p:cNvPr id="35855" name="Oval 113"/>
            <p:cNvSpPr>
              <a:spLocks noChangeArrowheads="1"/>
            </p:cNvSpPr>
            <p:nvPr/>
          </p:nvSpPr>
          <p:spPr bwMode="auto">
            <a:xfrm>
              <a:off x="4267200" y="3792917"/>
              <a:ext cx="447675" cy="100211"/>
            </a:xfrm>
            <a:prstGeom prst="ellipse">
              <a:avLst/>
            </a:prstGeom>
            <a:solidFill>
              <a:srgbClr val="FFFF00"/>
            </a:solidFill>
            <a:ln w="9525">
              <a:noFill/>
              <a:round/>
              <a:headEnd/>
              <a:tailEnd/>
            </a:ln>
          </p:spPr>
          <p:txBody>
            <a:bodyPr wrap="none" anchor="ctr"/>
            <a:lstStyle/>
            <a:p>
              <a:pPr algn="ctr"/>
              <a:endParaRPr lang="en-US"/>
            </a:p>
          </p:txBody>
        </p:sp>
      </p:grpSp>
      <p:sp>
        <p:nvSpPr>
          <p:cNvPr id="35851" name="TextBox 119"/>
          <p:cNvSpPr txBox="1">
            <a:spLocks noChangeArrowheads="1"/>
          </p:cNvSpPr>
          <p:nvPr/>
        </p:nvSpPr>
        <p:spPr bwMode="auto">
          <a:xfrm>
            <a:off x="5056188" y="2590800"/>
            <a:ext cx="582612" cy="338138"/>
          </a:xfrm>
          <a:prstGeom prst="rect">
            <a:avLst/>
          </a:prstGeom>
          <a:noFill/>
          <a:ln w="9525">
            <a:noFill/>
            <a:miter lim="800000"/>
            <a:headEnd/>
            <a:tailEnd/>
          </a:ln>
        </p:spPr>
        <p:txBody>
          <a:bodyPr wrap="none" anchor="ctr">
            <a:spAutoFit/>
          </a:bodyPr>
          <a:lstStyle/>
          <a:p>
            <a:pPr algn="ctr"/>
            <a:r>
              <a:rPr lang="en-US"/>
              <a:t>2.75</a:t>
            </a:r>
          </a:p>
        </p:txBody>
      </p:sp>
      <p:sp>
        <p:nvSpPr>
          <p:cNvPr id="35852" name="TextBox 120"/>
          <p:cNvSpPr txBox="1">
            <a:spLocks noChangeArrowheads="1"/>
          </p:cNvSpPr>
          <p:nvPr/>
        </p:nvSpPr>
        <p:spPr bwMode="auto">
          <a:xfrm>
            <a:off x="457200" y="5486400"/>
            <a:ext cx="6724650" cy="400050"/>
          </a:xfrm>
          <a:prstGeom prst="rect">
            <a:avLst/>
          </a:prstGeom>
          <a:noFill/>
          <a:ln w="9525">
            <a:noFill/>
            <a:miter lim="800000"/>
            <a:headEnd/>
            <a:tailEnd/>
          </a:ln>
        </p:spPr>
        <p:txBody>
          <a:bodyPr wrap="none">
            <a:spAutoFit/>
          </a:bodyPr>
          <a:lstStyle/>
          <a:p>
            <a:r>
              <a:rPr lang="en-US" sz="2000"/>
              <a:t>Time-evolution is proportional to rows of Pascal’s triangle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37889" name="Slide Number Placeholder 5"/>
          <p:cNvSpPr>
            <a:spLocks noGrp="1"/>
          </p:cNvSpPr>
          <p:nvPr>
            <p:ph type="sldNum" sz="quarter" idx="12"/>
          </p:nvPr>
        </p:nvSpPr>
        <p:spPr>
          <a:noFill/>
        </p:spPr>
        <p:txBody>
          <a:bodyPr/>
          <a:lstStyle/>
          <a:p>
            <a:fld id="{DE8C8289-D4D4-49CE-BD33-E41A2BCF9D61}" type="slidenum">
              <a:rPr lang="en-US" smtClean="0"/>
              <a:pPr/>
              <a:t>18</a:t>
            </a:fld>
            <a:endParaRPr lang="en-US" smtClean="0"/>
          </a:p>
        </p:txBody>
      </p:sp>
      <p:sp>
        <p:nvSpPr>
          <p:cNvPr id="37890"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grpSp>
        <p:nvGrpSpPr>
          <p:cNvPr id="37892" name="Group 149"/>
          <p:cNvGrpSpPr>
            <a:grpSpLocks/>
          </p:cNvGrpSpPr>
          <p:nvPr/>
        </p:nvGrpSpPr>
        <p:grpSpPr bwMode="auto">
          <a:xfrm>
            <a:off x="347663" y="2994025"/>
            <a:ext cx="8262937" cy="1958975"/>
            <a:chOff x="219" y="1886"/>
            <a:chExt cx="5205" cy="1234"/>
          </a:xfrm>
        </p:grpSpPr>
        <p:sp>
          <p:nvSpPr>
            <p:cNvPr id="37897" name="Rectangle 142"/>
            <p:cNvSpPr>
              <a:spLocks noChangeArrowheads="1"/>
            </p:cNvSpPr>
            <p:nvPr/>
          </p:nvSpPr>
          <p:spPr bwMode="auto">
            <a:xfrm>
              <a:off x="240" y="2702"/>
              <a:ext cx="5184" cy="144"/>
            </a:xfrm>
            <a:prstGeom prst="rect">
              <a:avLst/>
            </a:prstGeom>
            <a:solidFill>
              <a:srgbClr val="CC9900"/>
            </a:solidFill>
            <a:ln w="9525">
              <a:noFill/>
              <a:miter lim="800000"/>
              <a:headEnd/>
              <a:tailEnd/>
            </a:ln>
          </p:spPr>
          <p:txBody>
            <a:bodyPr wrap="none" anchor="ctr"/>
            <a:lstStyle/>
            <a:p>
              <a:pPr algn="ctr"/>
              <a:endParaRPr lang="en-US"/>
            </a:p>
          </p:txBody>
        </p:sp>
        <p:grpSp>
          <p:nvGrpSpPr>
            <p:cNvPr id="37898" name="Group 140"/>
            <p:cNvGrpSpPr>
              <a:grpSpLocks/>
            </p:cNvGrpSpPr>
            <p:nvPr/>
          </p:nvGrpSpPr>
          <p:grpSpPr bwMode="auto">
            <a:xfrm>
              <a:off x="219" y="2400"/>
              <a:ext cx="5205" cy="720"/>
              <a:chOff x="219" y="2160"/>
              <a:chExt cx="5205" cy="720"/>
            </a:xfrm>
          </p:grpSpPr>
          <p:sp>
            <p:nvSpPr>
              <p:cNvPr id="37943" name="Line 95"/>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37944" name="Text Box 96"/>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7945"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37946"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37947" name="Text Box 41"/>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7948" name="Line 44"/>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37949" name="Text Box 45"/>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7950" name="Line 47"/>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37951" name="Text Box 48"/>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7952" name="Line 50"/>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37953" name="Text Box 51"/>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7954" name="Line 53"/>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37955" name="Text Box 54"/>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7956" name="Line 56"/>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37957" name="Text Box 57"/>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7958" name="Line 5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37959" name="Text Box 6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7960" name="Line 62"/>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37961" name="Text Box 63"/>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7962" name="Line 65"/>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37963" name="Text Box 66"/>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7964" name="Line 68"/>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37965" name="Text Box 69"/>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37966" name="Line 71"/>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37967" name="Text Box 72"/>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7968" name="Line 74"/>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37969" name="Text Box 75"/>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7970" name="Line 77"/>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37971" name="Text Box 78"/>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37972" name="Line 80"/>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37973" name="Text Box 81"/>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37974" name="Line 83"/>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37975" name="Text Box 84"/>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37976" name="Line 86"/>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37977" name="Text Box 87"/>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37978" name="Line 8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37979" name="Text Box 9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7980" name="Line 92"/>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37981" name="Text Box 93"/>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7982" name="AutoShape 138"/>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37899" name="Group 101"/>
            <p:cNvGrpSpPr>
              <a:grpSpLocks/>
            </p:cNvGrpSpPr>
            <p:nvPr/>
          </p:nvGrpSpPr>
          <p:grpSpPr bwMode="auto">
            <a:xfrm>
              <a:off x="2672" y="2507"/>
              <a:ext cx="282" cy="101"/>
              <a:chOff x="2160" y="3120"/>
              <a:chExt cx="1968" cy="384"/>
            </a:xfrm>
          </p:grpSpPr>
          <p:sp>
            <p:nvSpPr>
              <p:cNvPr id="37940" name="Rectangle 100"/>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41" name="Oval 99"/>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42" name="Oval 98"/>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0" name="Group 102"/>
            <p:cNvGrpSpPr>
              <a:grpSpLocks/>
            </p:cNvGrpSpPr>
            <p:nvPr/>
          </p:nvGrpSpPr>
          <p:grpSpPr bwMode="auto">
            <a:xfrm>
              <a:off x="2672" y="2444"/>
              <a:ext cx="282" cy="101"/>
              <a:chOff x="2160" y="3120"/>
              <a:chExt cx="1968" cy="384"/>
            </a:xfrm>
          </p:grpSpPr>
          <p:sp>
            <p:nvSpPr>
              <p:cNvPr id="37937" name="Rectangle 10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38" name="Oval 10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39" name="Oval 10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1" name="Group 122"/>
            <p:cNvGrpSpPr>
              <a:grpSpLocks/>
            </p:cNvGrpSpPr>
            <p:nvPr/>
          </p:nvGrpSpPr>
          <p:grpSpPr bwMode="auto">
            <a:xfrm>
              <a:off x="2672" y="2381"/>
              <a:ext cx="282" cy="101"/>
              <a:chOff x="2160" y="3120"/>
              <a:chExt cx="1968" cy="384"/>
            </a:xfrm>
          </p:grpSpPr>
          <p:sp>
            <p:nvSpPr>
              <p:cNvPr id="37934" name="Rectangle 12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35" name="Oval 12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36" name="Oval 12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2" name="Group 118"/>
            <p:cNvGrpSpPr>
              <a:grpSpLocks/>
            </p:cNvGrpSpPr>
            <p:nvPr/>
          </p:nvGrpSpPr>
          <p:grpSpPr bwMode="auto">
            <a:xfrm>
              <a:off x="2672" y="2317"/>
              <a:ext cx="282" cy="101"/>
              <a:chOff x="2160" y="3120"/>
              <a:chExt cx="1968" cy="384"/>
            </a:xfrm>
          </p:grpSpPr>
          <p:sp>
            <p:nvSpPr>
              <p:cNvPr id="37931" name="Rectangle 11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32" name="Oval 12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33" name="Oval 12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3" name="Group 114"/>
            <p:cNvGrpSpPr>
              <a:grpSpLocks/>
            </p:cNvGrpSpPr>
            <p:nvPr/>
          </p:nvGrpSpPr>
          <p:grpSpPr bwMode="auto">
            <a:xfrm>
              <a:off x="2672" y="2254"/>
              <a:ext cx="282" cy="101"/>
              <a:chOff x="2160" y="3120"/>
              <a:chExt cx="1968" cy="384"/>
            </a:xfrm>
          </p:grpSpPr>
          <p:sp>
            <p:nvSpPr>
              <p:cNvPr id="37928" name="Rectangle 11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29" name="Oval 11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30" name="Oval 11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4" name="Group 130"/>
            <p:cNvGrpSpPr>
              <a:grpSpLocks/>
            </p:cNvGrpSpPr>
            <p:nvPr/>
          </p:nvGrpSpPr>
          <p:grpSpPr bwMode="auto">
            <a:xfrm>
              <a:off x="2672" y="2190"/>
              <a:ext cx="282" cy="101"/>
              <a:chOff x="2160" y="3120"/>
              <a:chExt cx="1968" cy="384"/>
            </a:xfrm>
          </p:grpSpPr>
          <p:sp>
            <p:nvSpPr>
              <p:cNvPr id="37925" name="Rectangle 13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26" name="Oval 13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27" name="Oval 13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5" name="Group 106"/>
            <p:cNvGrpSpPr>
              <a:grpSpLocks/>
            </p:cNvGrpSpPr>
            <p:nvPr/>
          </p:nvGrpSpPr>
          <p:grpSpPr bwMode="auto">
            <a:xfrm>
              <a:off x="2672" y="2127"/>
              <a:ext cx="282" cy="101"/>
              <a:chOff x="2160" y="3120"/>
              <a:chExt cx="1968" cy="384"/>
            </a:xfrm>
          </p:grpSpPr>
          <p:sp>
            <p:nvSpPr>
              <p:cNvPr id="37922" name="Rectangle 10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23" name="Oval 10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24" name="Oval 10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6" name="Group 134"/>
            <p:cNvGrpSpPr>
              <a:grpSpLocks/>
            </p:cNvGrpSpPr>
            <p:nvPr/>
          </p:nvGrpSpPr>
          <p:grpSpPr bwMode="auto">
            <a:xfrm>
              <a:off x="2672" y="2063"/>
              <a:ext cx="282" cy="101"/>
              <a:chOff x="2160" y="3120"/>
              <a:chExt cx="1968" cy="384"/>
            </a:xfrm>
          </p:grpSpPr>
          <p:sp>
            <p:nvSpPr>
              <p:cNvPr id="37919" name="Rectangle 13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20" name="Oval 13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21" name="Oval 13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7" name="Group 110"/>
            <p:cNvGrpSpPr>
              <a:grpSpLocks/>
            </p:cNvGrpSpPr>
            <p:nvPr/>
          </p:nvGrpSpPr>
          <p:grpSpPr bwMode="auto">
            <a:xfrm>
              <a:off x="2672" y="2000"/>
              <a:ext cx="282" cy="101"/>
              <a:chOff x="2160" y="3120"/>
              <a:chExt cx="1968" cy="384"/>
            </a:xfrm>
          </p:grpSpPr>
          <p:sp>
            <p:nvSpPr>
              <p:cNvPr id="37916" name="Rectangle 11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17" name="Oval 11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18" name="Oval 11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8" name="Group 126"/>
            <p:cNvGrpSpPr>
              <a:grpSpLocks/>
            </p:cNvGrpSpPr>
            <p:nvPr/>
          </p:nvGrpSpPr>
          <p:grpSpPr bwMode="auto">
            <a:xfrm>
              <a:off x="2672" y="1936"/>
              <a:ext cx="282" cy="101"/>
              <a:chOff x="2160" y="3120"/>
              <a:chExt cx="1968" cy="384"/>
            </a:xfrm>
          </p:grpSpPr>
          <p:sp>
            <p:nvSpPr>
              <p:cNvPr id="37913" name="Rectangle 12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14" name="Oval 12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15" name="Oval 12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7909" name="Group 143"/>
            <p:cNvGrpSpPr>
              <a:grpSpLocks/>
            </p:cNvGrpSpPr>
            <p:nvPr/>
          </p:nvGrpSpPr>
          <p:grpSpPr bwMode="auto">
            <a:xfrm>
              <a:off x="2672" y="1870"/>
              <a:ext cx="282" cy="101"/>
              <a:chOff x="2160" y="3120"/>
              <a:chExt cx="1968" cy="384"/>
            </a:xfrm>
          </p:grpSpPr>
          <p:sp>
            <p:nvSpPr>
              <p:cNvPr id="37910" name="Rectangle 144"/>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7911" name="Oval 145"/>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912" name="Oval 146"/>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159" name="AutoShape 147"/>
          <p:cNvSpPr>
            <a:spLocks noChangeArrowheads="1"/>
          </p:cNvSpPr>
          <p:nvPr/>
        </p:nvSpPr>
        <p:spPr bwMode="auto">
          <a:xfrm>
            <a:off x="4278313"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37894"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37895" name="TextBox 160"/>
          <p:cNvSpPr txBox="1">
            <a:spLocks noChangeArrowheads="1"/>
          </p:cNvSpPr>
          <p:nvPr/>
        </p:nvSpPr>
        <p:spPr bwMode="auto">
          <a:xfrm>
            <a:off x="4800600" y="3276600"/>
            <a:ext cx="931863" cy="338138"/>
          </a:xfrm>
          <a:prstGeom prst="rect">
            <a:avLst/>
          </a:prstGeom>
          <a:noFill/>
          <a:ln w="9525">
            <a:noFill/>
            <a:miter lim="800000"/>
            <a:headEnd/>
            <a:tailEnd/>
          </a:ln>
        </p:spPr>
        <p:txBody>
          <a:bodyPr wrap="none" anchor="ctr">
            <a:spAutoFit/>
          </a:bodyPr>
          <a:lstStyle/>
          <a:p>
            <a:pPr algn="ctr"/>
            <a:r>
              <a:rPr lang="en-US" dirty="0"/>
              <a:t>11 chips</a:t>
            </a:r>
          </a:p>
        </p:txBody>
      </p:sp>
      <p:sp>
        <p:nvSpPr>
          <p:cNvPr id="37896" name="TextBox 161"/>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39937" name="Slide Number Placeholder 5"/>
          <p:cNvSpPr>
            <a:spLocks noGrp="1"/>
          </p:cNvSpPr>
          <p:nvPr>
            <p:ph type="sldNum" sz="quarter" idx="12"/>
          </p:nvPr>
        </p:nvSpPr>
        <p:spPr>
          <a:noFill/>
        </p:spPr>
        <p:txBody>
          <a:bodyPr/>
          <a:lstStyle/>
          <a:p>
            <a:fld id="{D1FC04B2-DF0B-4FD0-BF0F-5A2342187A7B}" type="slidenum">
              <a:rPr lang="en-US" smtClean="0"/>
              <a:pPr/>
              <a:t>19</a:t>
            </a:fld>
            <a:endParaRPr lang="en-US" smtClean="0"/>
          </a:p>
        </p:txBody>
      </p:sp>
      <p:sp>
        <p:nvSpPr>
          <p:cNvPr id="39938"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39940"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39941"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9942" name="Group 3"/>
          <p:cNvGrpSpPr>
            <a:grpSpLocks/>
          </p:cNvGrpSpPr>
          <p:nvPr/>
        </p:nvGrpSpPr>
        <p:grpSpPr bwMode="auto">
          <a:xfrm>
            <a:off x="347663" y="3810000"/>
            <a:ext cx="8262937" cy="1143000"/>
            <a:chOff x="219" y="2160"/>
            <a:chExt cx="5205" cy="720"/>
          </a:xfrm>
        </p:grpSpPr>
        <p:sp>
          <p:nvSpPr>
            <p:cNvPr id="39989"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39990"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9991"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39992"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39993"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39994"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39995"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39996"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39997"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39998"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39999"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0000"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40001"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0002"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40003"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0004"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40005"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0006"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40007"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0008"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40009"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0010"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40011"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40012"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40013"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0014"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40015"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0016"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40017"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0018"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40019"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0020"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40021"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0022"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40023"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0024"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40025"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0026"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40027"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0028"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39943" name="Group 46"/>
          <p:cNvGrpSpPr>
            <a:grpSpLocks/>
          </p:cNvGrpSpPr>
          <p:nvPr/>
        </p:nvGrpSpPr>
        <p:grpSpPr bwMode="auto">
          <a:xfrm>
            <a:off x="4675188" y="4005263"/>
            <a:ext cx="447675" cy="163512"/>
            <a:chOff x="2160" y="3120"/>
            <a:chExt cx="1968" cy="384"/>
          </a:xfrm>
        </p:grpSpPr>
        <p:sp>
          <p:nvSpPr>
            <p:cNvPr id="39986"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87"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88"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4" name="Group 50"/>
          <p:cNvGrpSpPr>
            <a:grpSpLocks/>
          </p:cNvGrpSpPr>
          <p:nvPr/>
        </p:nvGrpSpPr>
        <p:grpSpPr bwMode="auto">
          <a:xfrm>
            <a:off x="4675188" y="3905250"/>
            <a:ext cx="447675" cy="163513"/>
            <a:chOff x="2160" y="3120"/>
            <a:chExt cx="1968" cy="384"/>
          </a:xfrm>
        </p:grpSpPr>
        <p:sp>
          <p:nvSpPr>
            <p:cNvPr id="39983"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84"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85"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5" name="Group 54"/>
          <p:cNvGrpSpPr>
            <a:grpSpLocks/>
          </p:cNvGrpSpPr>
          <p:nvPr/>
        </p:nvGrpSpPr>
        <p:grpSpPr bwMode="auto">
          <a:xfrm>
            <a:off x="4675188" y="3805238"/>
            <a:ext cx="447675" cy="163512"/>
            <a:chOff x="2160" y="3120"/>
            <a:chExt cx="1968" cy="384"/>
          </a:xfrm>
        </p:grpSpPr>
        <p:sp>
          <p:nvSpPr>
            <p:cNvPr id="39980"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81"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82"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6" name="Group 58"/>
          <p:cNvGrpSpPr>
            <a:grpSpLocks/>
          </p:cNvGrpSpPr>
          <p:nvPr/>
        </p:nvGrpSpPr>
        <p:grpSpPr bwMode="auto">
          <a:xfrm>
            <a:off x="4675188" y="3703638"/>
            <a:ext cx="447675" cy="163512"/>
            <a:chOff x="2160" y="3120"/>
            <a:chExt cx="1968" cy="384"/>
          </a:xfrm>
        </p:grpSpPr>
        <p:sp>
          <p:nvSpPr>
            <p:cNvPr id="39977"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78"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79"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7" name="Group 62"/>
          <p:cNvGrpSpPr>
            <a:grpSpLocks/>
          </p:cNvGrpSpPr>
          <p:nvPr/>
        </p:nvGrpSpPr>
        <p:grpSpPr bwMode="auto">
          <a:xfrm>
            <a:off x="4675188" y="3603625"/>
            <a:ext cx="447675" cy="163513"/>
            <a:chOff x="2160" y="3120"/>
            <a:chExt cx="1968" cy="384"/>
          </a:xfrm>
        </p:grpSpPr>
        <p:sp>
          <p:nvSpPr>
            <p:cNvPr id="39974"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75"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76"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8" name="Group 66"/>
          <p:cNvGrpSpPr>
            <a:grpSpLocks/>
          </p:cNvGrpSpPr>
          <p:nvPr/>
        </p:nvGrpSpPr>
        <p:grpSpPr bwMode="auto">
          <a:xfrm>
            <a:off x="3811588" y="4005263"/>
            <a:ext cx="447675" cy="163512"/>
            <a:chOff x="2160" y="3120"/>
            <a:chExt cx="1968" cy="384"/>
          </a:xfrm>
        </p:grpSpPr>
        <p:sp>
          <p:nvSpPr>
            <p:cNvPr id="39971"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72"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73"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49" name="Group 70"/>
          <p:cNvGrpSpPr>
            <a:grpSpLocks/>
          </p:cNvGrpSpPr>
          <p:nvPr/>
        </p:nvGrpSpPr>
        <p:grpSpPr bwMode="auto">
          <a:xfrm>
            <a:off x="3810000" y="3905250"/>
            <a:ext cx="447675" cy="163513"/>
            <a:chOff x="2160" y="3120"/>
            <a:chExt cx="1968" cy="384"/>
          </a:xfrm>
        </p:grpSpPr>
        <p:sp>
          <p:nvSpPr>
            <p:cNvPr id="39968"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69"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70"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50" name="Group 74"/>
          <p:cNvGrpSpPr>
            <a:grpSpLocks/>
          </p:cNvGrpSpPr>
          <p:nvPr/>
        </p:nvGrpSpPr>
        <p:grpSpPr bwMode="auto">
          <a:xfrm>
            <a:off x="3811588" y="3803650"/>
            <a:ext cx="447675" cy="163513"/>
            <a:chOff x="2160" y="3120"/>
            <a:chExt cx="1968" cy="384"/>
          </a:xfrm>
        </p:grpSpPr>
        <p:sp>
          <p:nvSpPr>
            <p:cNvPr id="39965"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66"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67"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51" name="Group 78"/>
          <p:cNvGrpSpPr>
            <a:grpSpLocks/>
          </p:cNvGrpSpPr>
          <p:nvPr/>
        </p:nvGrpSpPr>
        <p:grpSpPr bwMode="auto">
          <a:xfrm>
            <a:off x="3810000" y="3703638"/>
            <a:ext cx="447675" cy="163512"/>
            <a:chOff x="2160" y="3120"/>
            <a:chExt cx="1968" cy="384"/>
          </a:xfrm>
        </p:grpSpPr>
        <p:sp>
          <p:nvSpPr>
            <p:cNvPr id="39962"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63"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64"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952" name="Group 82"/>
          <p:cNvGrpSpPr>
            <a:grpSpLocks/>
          </p:cNvGrpSpPr>
          <p:nvPr/>
        </p:nvGrpSpPr>
        <p:grpSpPr bwMode="auto">
          <a:xfrm>
            <a:off x="3811588" y="3602038"/>
            <a:ext cx="447675" cy="163512"/>
            <a:chOff x="2160" y="3120"/>
            <a:chExt cx="1968" cy="384"/>
          </a:xfrm>
        </p:grpSpPr>
        <p:sp>
          <p:nvSpPr>
            <p:cNvPr id="39959" name="Rectangle 8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60" name="Oval 8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61" name="Oval 8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234" name="AutoShape 86"/>
          <p:cNvSpPr>
            <a:spLocks noChangeArrowheads="1"/>
          </p:cNvSpPr>
          <p:nvPr/>
        </p:nvSpPr>
        <p:spPr bwMode="auto">
          <a:xfrm>
            <a:off x="3886200"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39954" name="Group 88"/>
          <p:cNvGrpSpPr>
            <a:grpSpLocks/>
          </p:cNvGrpSpPr>
          <p:nvPr/>
        </p:nvGrpSpPr>
        <p:grpSpPr bwMode="auto">
          <a:xfrm>
            <a:off x="4673600" y="3505200"/>
            <a:ext cx="447675" cy="163513"/>
            <a:chOff x="2160" y="3120"/>
            <a:chExt cx="1968" cy="384"/>
          </a:xfrm>
        </p:grpSpPr>
        <p:sp>
          <p:nvSpPr>
            <p:cNvPr id="39956"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957"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958"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39955" name="TextBox 23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Outline of Talk</a:t>
            </a:r>
          </a:p>
        </p:txBody>
      </p:sp>
      <p:sp>
        <p:nvSpPr>
          <p:cNvPr id="75779" name="Rectangle 3"/>
          <p:cNvSpPr>
            <a:spLocks noGrp="1" noChangeArrowheads="1"/>
          </p:cNvSpPr>
          <p:nvPr>
            <p:ph idx="1"/>
          </p:nvPr>
        </p:nvSpPr>
        <p:spPr>
          <a:xfrm>
            <a:off x="457200" y="1295400"/>
            <a:ext cx="8229600" cy="5105400"/>
          </a:xfrm>
        </p:spPr>
        <p:txBody>
          <a:bodyPr/>
          <a:lstStyle/>
          <a:p>
            <a:r>
              <a:rPr lang="en-US" sz="2200" dirty="0" smtClean="0"/>
              <a:t>Coding theory overview</a:t>
            </a:r>
          </a:p>
          <a:p>
            <a:pPr lvl="1"/>
            <a:r>
              <a:rPr lang="en-US" dirty="0" smtClean="0"/>
              <a:t>Packing (error-correcting) &amp; covering codes</a:t>
            </a:r>
          </a:p>
          <a:p>
            <a:pPr lvl="1"/>
            <a:r>
              <a:rPr lang="en-US" dirty="0" smtClean="0"/>
              <a:t>Coding as a 2-player game</a:t>
            </a:r>
          </a:p>
          <a:p>
            <a:pPr lvl="1"/>
            <a:r>
              <a:rPr lang="en-US" dirty="0" smtClean="0"/>
              <a:t>Liar game and pathological liar game</a:t>
            </a:r>
          </a:p>
          <a:p>
            <a:pPr lvl="1">
              <a:buNone/>
            </a:pPr>
            <a:endParaRPr lang="en-US" sz="1000" dirty="0" smtClean="0"/>
          </a:p>
          <a:p>
            <a:r>
              <a:rPr lang="en-US" sz="2200" dirty="0" smtClean="0"/>
              <a:t>Diffusion processes on </a:t>
            </a:r>
            <a:r>
              <a:rPr lang="en-US" sz="2200" i="1" dirty="0" smtClean="0"/>
              <a:t>Z</a:t>
            </a:r>
          </a:p>
          <a:p>
            <a:pPr lvl="1"/>
            <a:r>
              <a:rPr lang="en-US" dirty="0" smtClean="0"/>
              <a:t>Simple random walk (linear machine)</a:t>
            </a:r>
          </a:p>
          <a:p>
            <a:pPr lvl="1"/>
            <a:r>
              <a:rPr lang="en-US" dirty="0" smtClean="0"/>
              <a:t>Liar machine</a:t>
            </a:r>
          </a:p>
          <a:p>
            <a:pPr lvl="1"/>
            <a:r>
              <a:rPr lang="en-US" dirty="0" smtClean="0"/>
              <a:t>Pathological liar game, alternating question strategy</a:t>
            </a:r>
          </a:p>
          <a:p>
            <a:pPr lvl="1"/>
            <a:endParaRPr lang="en-US" sz="1000" dirty="0" smtClean="0"/>
          </a:p>
          <a:p>
            <a:r>
              <a:rPr lang="en-US" sz="2200" dirty="0" smtClean="0"/>
              <a:t>Improved pathological liar game bound</a:t>
            </a:r>
          </a:p>
          <a:p>
            <a:pPr lvl="1"/>
            <a:r>
              <a:rPr lang="en-US" dirty="0" smtClean="0"/>
              <a:t>Reduction to liar machine</a:t>
            </a:r>
          </a:p>
          <a:p>
            <a:pPr lvl="1"/>
            <a:r>
              <a:rPr lang="en-US" dirty="0" smtClean="0"/>
              <a:t>Discrepancy analysis of liar machine versus linear machine</a:t>
            </a:r>
          </a:p>
          <a:p>
            <a:pPr lvl="1"/>
            <a:endParaRPr lang="en-US" sz="1000" dirty="0" smtClean="0"/>
          </a:p>
          <a:p>
            <a:r>
              <a:rPr lang="en-US" sz="2200" dirty="0" smtClean="0"/>
              <a:t>Concluding remarks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2</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41985" name="Slide Number Placeholder 5"/>
          <p:cNvSpPr>
            <a:spLocks noGrp="1"/>
          </p:cNvSpPr>
          <p:nvPr>
            <p:ph type="sldNum" sz="quarter" idx="12"/>
          </p:nvPr>
        </p:nvSpPr>
        <p:spPr>
          <a:noFill/>
        </p:spPr>
        <p:txBody>
          <a:bodyPr/>
          <a:lstStyle/>
          <a:p>
            <a:fld id="{0E581D7F-7348-4650-8D08-1B04A320472D}" type="slidenum">
              <a:rPr lang="en-US" smtClean="0"/>
              <a:pPr/>
              <a:t>20</a:t>
            </a:fld>
            <a:endParaRPr lang="en-US" smtClean="0"/>
          </a:p>
        </p:txBody>
      </p:sp>
      <p:sp>
        <p:nvSpPr>
          <p:cNvPr id="41986"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41988"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41989"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41990" name="Group 3"/>
          <p:cNvGrpSpPr>
            <a:grpSpLocks/>
          </p:cNvGrpSpPr>
          <p:nvPr/>
        </p:nvGrpSpPr>
        <p:grpSpPr bwMode="auto">
          <a:xfrm>
            <a:off x="347663" y="3810000"/>
            <a:ext cx="8262937" cy="1143000"/>
            <a:chOff x="219" y="2160"/>
            <a:chExt cx="5205" cy="720"/>
          </a:xfrm>
        </p:grpSpPr>
        <p:sp>
          <p:nvSpPr>
            <p:cNvPr id="42037"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42038"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2039"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42040"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42041"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2042"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42043"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2044"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42045"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2046"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42047"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2048"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42049"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2050"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42051"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2052"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42053"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2054"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42055"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2056"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42057"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2058"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42059"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42060"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42061"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2062"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42063"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2064"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42065"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2066"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42067"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2068"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42069"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2070"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42071"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2072"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42073"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2074"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42075"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2076"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41991" name="Group 46"/>
          <p:cNvGrpSpPr>
            <a:grpSpLocks/>
          </p:cNvGrpSpPr>
          <p:nvPr/>
        </p:nvGrpSpPr>
        <p:grpSpPr bwMode="auto">
          <a:xfrm>
            <a:off x="5126038" y="4005263"/>
            <a:ext cx="447675" cy="163512"/>
            <a:chOff x="2160" y="3120"/>
            <a:chExt cx="1968" cy="384"/>
          </a:xfrm>
        </p:grpSpPr>
        <p:sp>
          <p:nvSpPr>
            <p:cNvPr id="42034"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35"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36"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2" name="Group 50"/>
          <p:cNvGrpSpPr>
            <a:grpSpLocks/>
          </p:cNvGrpSpPr>
          <p:nvPr/>
        </p:nvGrpSpPr>
        <p:grpSpPr bwMode="auto">
          <a:xfrm>
            <a:off x="5126038" y="3905250"/>
            <a:ext cx="447675" cy="163513"/>
            <a:chOff x="2160" y="3120"/>
            <a:chExt cx="1968" cy="384"/>
          </a:xfrm>
        </p:grpSpPr>
        <p:sp>
          <p:nvSpPr>
            <p:cNvPr id="42031"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32"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33"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3" name="Group 66"/>
          <p:cNvGrpSpPr>
            <a:grpSpLocks/>
          </p:cNvGrpSpPr>
          <p:nvPr/>
        </p:nvGrpSpPr>
        <p:grpSpPr bwMode="auto">
          <a:xfrm>
            <a:off x="4240213" y="4005263"/>
            <a:ext cx="447675" cy="163512"/>
            <a:chOff x="2160" y="3120"/>
            <a:chExt cx="1968" cy="384"/>
          </a:xfrm>
        </p:grpSpPr>
        <p:sp>
          <p:nvSpPr>
            <p:cNvPr id="42028"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29"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30"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4" name="Group 70"/>
          <p:cNvGrpSpPr>
            <a:grpSpLocks/>
          </p:cNvGrpSpPr>
          <p:nvPr/>
        </p:nvGrpSpPr>
        <p:grpSpPr bwMode="auto">
          <a:xfrm>
            <a:off x="4240213" y="3905250"/>
            <a:ext cx="447675" cy="163513"/>
            <a:chOff x="2160" y="3120"/>
            <a:chExt cx="1968" cy="384"/>
          </a:xfrm>
        </p:grpSpPr>
        <p:sp>
          <p:nvSpPr>
            <p:cNvPr id="42025"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26"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27"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5" name="Group 74"/>
          <p:cNvGrpSpPr>
            <a:grpSpLocks/>
          </p:cNvGrpSpPr>
          <p:nvPr/>
        </p:nvGrpSpPr>
        <p:grpSpPr bwMode="auto">
          <a:xfrm>
            <a:off x="4240213" y="3803650"/>
            <a:ext cx="447675" cy="163513"/>
            <a:chOff x="2160" y="3120"/>
            <a:chExt cx="1968" cy="384"/>
          </a:xfrm>
        </p:grpSpPr>
        <p:sp>
          <p:nvSpPr>
            <p:cNvPr id="42022"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23"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24"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6" name="Group 78"/>
          <p:cNvGrpSpPr>
            <a:grpSpLocks/>
          </p:cNvGrpSpPr>
          <p:nvPr/>
        </p:nvGrpSpPr>
        <p:grpSpPr bwMode="auto">
          <a:xfrm>
            <a:off x="3375025" y="4005263"/>
            <a:ext cx="447675" cy="163512"/>
            <a:chOff x="2160" y="3120"/>
            <a:chExt cx="1968" cy="384"/>
          </a:xfrm>
        </p:grpSpPr>
        <p:sp>
          <p:nvSpPr>
            <p:cNvPr id="42019"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20"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21"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7" name="Group 82"/>
          <p:cNvGrpSpPr>
            <a:grpSpLocks/>
          </p:cNvGrpSpPr>
          <p:nvPr/>
        </p:nvGrpSpPr>
        <p:grpSpPr bwMode="auto">
          <a:xfrm>
            <a:off x="3376613" y="3903663"/>
            <a:ext cx="447675" cy="163512"/>
            <a:chOff x="2160" y="3120"/>
            <a:chExt cx="1968" cy="384"/>
          </a:xfrm>
        </p:grpSpPr>
        <p:sp>
          <p:nvSpPr>
            <p:cNvPr id="42016" name="Rectangle 8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17" name="Oval 8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18" name="Oval 8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8" name="Group 54"/>
          <p:cNvGrpSpPr>
            <a:grpSpLocks/>
          </p:cNvGrpSpPr>
          <p:nvPr/>
        </p:nvGrpSpPr>
        <p:grpSpPr bwMode="auto">
          <a:xfrm>
            <a:off x="4240213" y="3697288"/>
            <a:ext cx="447675" cy="163512"/>
            <a:chOff x="2160" y="3120"/>
            <a:chExt cx="1968" cy="384"/>
          </a:xfrm>
        </p:grpSpPr>
        <p:sp>
          <p:nvSpPr>
            <p:cNvPr id="42013"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14"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15"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999" name="Group 58"/>
          <p:cNvGrpSpPr>
            <a:grpSpLocks/>
          </p:cNvGrpSpPr>
          <p:nvPr/>
        </p:nvGrpSpPr>
        <p:grpSpPr bwMode="auto">
          <a:xfrm>
            <a:off x="4240213" y="3595688"/>
            <a:ext cx="447675" cy="163512"/>
            <a:chOff x="2160" y="3120"/>
            <a:chExt cx="1968" cy="384"/>
          </a:xfrm>
        </p:grpSpPr>
        <p:sp>
          <p:nvSpPr>
            <p:cNvPr id="42010"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11"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12"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2000" name="Group 62"/>
          <p:cNvGrpSpPr>
            <a:grpSpLocks/>
          </p:cNvGrpSpPr>
          <p:nvPr/>
        </p:nvGrpSpPr>
        <p:grpSpPr bwMode="auto">
          <a:xfrm>
            <a:off x="4240213" y="3495675"/>
            <a:ext cx="447675" cy="163513"/>
            <a:chOff x="2160" y="3120"/>
            <a:chExt cx="1968" cy="384"/>
          </a:xfrm>
        </p:grpSpPr>
        <p:sp>
          <p:nvSpPr>
            <p:cNvPr id="42007"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08"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09"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2001" name="Group 88"/>
          <p:cNvGrpSpPr>
            <a:grpSpLocks/>
          </p:cNvGrpSpPr>
          <p:nvPr/>
        </p:nvGrpSpPr>
        <p:grpSpPr bwMode="auto">
          <a:xfrm>
            <a:off x="5126038" y="3810000"/>
            <a:ext cx="447675" cy="163513"/>
            <a:chOff x="2160" y="3120"/>
            <a:chExt cx="1968" cy="384"/>
          </a:xfrm>
        </p:grpSpPr>
        <p:sp>
          <p:nvSpPr>
            <p:cNvPr id="42004"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005"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06"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238" name="AutoShape 92"/>
          <p:cNvSpPr>
            <a:spLocks noChangeArrowheads="1"/>
          </p:cNvSpPr>
          <p:nvPr/>
        </p:nvSpPr>
        <p:spPr bwMode="auto">
          <a:xfrm>
            <a:off x="5159375"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42003" name="TextBox 23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44033" name="Slide Number Placeholder 5"/>
          <p:cNvSpPr>
            <a:spLocks noGrp="1"/>
          </p:cNvSpPr>
          <p:nvPr>
            <p:ph type="sldNum" sz="quarter" idx="12"/>
          </p:nvPr>
        </p:nvSpPr>
        <p:spPr>
          <a:noFill/>
        </p:spPr>
        <p:txBody>
          <a:bodyPr/>
          <a:lstStyle/>
          <a:p>
            <a:fld id="{FAD231F7-EB5C-4552-BCDF-D6C24C2C719F}" type="slidenum">
              <a:rPr lang="en-US" smtClean="0"/>
              <a:pPr/>
              <a:t>21</a:t>
            </a:fld>
            <a:endParaRPr lang="en-US" smtClean="0"/>
          </a:p>
        </p:txBody>
      </p:sp>
      <p:sp>
        <p:nvSpPr>
          <p:cNvPr id="44034"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44036"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44037"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44038" name="Group 3"/>
          <p:cNvGrpSpPr>
            <a:grpSpLocks/>
          </p:cNvGrpSpPr>
          <p:nvPr/>
        </p:nvGrpSpPr>
        <p:grpSpPr bwMode="auto">
          <a:xfrm>
            <a:off x="347663" y="3810000"/>
            <a:ext cx="8262937" cy="1143000"/>
            <a:chOff x="219" y="2160"/>
            <a:chExt cx="5205" cy="720"/>
          </a:xfrm>
        </p:grpSpPr>
        <p:sp>
          <p:nvSpPr>
            <p:cNvPr id="44085"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44086"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4087"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44088"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44089"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4090"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44091"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4092"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44093"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4094"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44095"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4096"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44097"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4098"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44099"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4100"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44101"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4102"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44103"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4104"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44105"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4106"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44107"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44108"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44109"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4110"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44111"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4112"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44113"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4114"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44115"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4116"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44117"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4118"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44119"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4120"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44121"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4122"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44123"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4124"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44039" name="Group 46"/>
          <p:cNvGrpSpPr>
            <a:grpSpLocks/>
          </p:cNvGrpSpPr>
          <p:nvPr/>
        </p:nvGrpSpPr>
        <p:grpSpPr bwMode="auto">
          <a:xfrm>
            <a:off x="5561013" y="4005263"/>
            <a:ext cx="447675" cy="163512"/>
            <a:chOff x="2160" y="3120"/>
            <a:chExt cx="1968" cy="384"/>
          </a:xfrm>
        </p:grpSpPr>
        <p:sp>
          <p:nvSpPr>
            <p:cNvPr id="44082"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83"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84"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0" name="Group 54"/>
          <p:cNvGrpSpPr>
            <a:grpSpLocks/>
          </p:cNvGrpSpPr>
          <p:nvPr/>
        </p:nvGrpSpPr>
        <p:grpSpPr bwMode="auto">
          <a:xfrm>
            <a:off x="4686300" y="4005263"/>
            <a:ext cx="447675" cy="163512"/>
            <a:chOff x="2160" y="3120"/>
            <a:chExt cx="1968" cy="384"/>
          </a:xfrm>
        </p:grpSpPr>
        <p:sp>
          <p:nvSpPr>
            <p:cNvPr id="44079"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80"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81"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1" name="Group 58"/>
          <p:cNvGrpSpPr>
            <a:grpSpLocks/>
          </p:cNvGrpSpPr>
          <p:nvPr/>
        </p:nvGrpSpPr>
        <p:grpSpPr bwMode="auto">
          <a:xfrm>
            <a:off x="4686300" y="3905250"/>
            <a:ext cx="447675" cy="163513"/>
            <a:chOff x="2160" y="3120"/>
            <a:chExt cx="1968" cy="384"/>
          </a:xfrm>
        </p:grpSpPr>
        <p:sp>
          <p:nvSpPr>
            <p:cNvPr id="44076"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77"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78"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2" name="Group 62"/>
          <p:cNvGrpSpPr>
            <a:grpSpLocks/>
          </p:cNvGrpSpPr>
          <p:nvPr/>
        </p:nvGrpSpPr>
        <p:grpSpPr bwMode="auto">
          <a:xfrm>
            <a:off x="4686300" y="3803650"/>
            <a:ext cx="447675" cy="163513"/>
            <a:chOff x="2160" y="3120"/>
            <a:chExt cx="1968" cy="384"/>
          </a:xfrm>
        </p:grpSpPr>
        <p:sp>
          <p:nvSpPr>
            <p:cNvPr id="44073"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74"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75"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3" name="Group 66"/>
          <p:cNvGrpSpPr>
            <a:grpSpLocks/>
          </p:cNvGrpSpPr>
          <p:nvPr/>
        </p:nvGrpSpPr>
        <p:grpSpPr bwMode="auto">
          <a:xfrm>
            <a:off x="3808413" y="4005263"/>
            <a:ext cx="447675" cy="163512"/>
            <a:chOff x="2160" y="3120"/>
            <a:chExt cx="1968" cy="384"/>
          </a:xfrm>
        </p:grpSpPr>
        <p:sp>
          <p:nvSpPr>
            <p:cNvPr id="44070"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71"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72"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4" name="Group 70"/>
          <p:cNvGrpSpPr>
            <a:grpSpLocks/>
          </p:cNvGrpSpPr>
          <p:nvPr/>
        </p:nvGrpSpPr>
        <p:grpSpPr bwMode="auto">
          <a:xfrm>
            <a:off x="2928938" y="4005263"/>
            <a:ext cx="447675" cy="163512"/>
            <a:chOff x="2160" y="3120"/>
            <a:chExt cx="1968" cy="384"/>
          </a:xfrm>
        </p:grpSpPr>
        <p:sp>
          <p:nvSpPr>
            <p:cNvPr id="44067"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68"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69"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5" name="Group 74"/>
          <p:cNvGrpSpPr>
            <a:grpSpLocks/>
          </p:cNvGrpSpPr>
          <p:nvPr/>
        </p:nvGrpSpPr>
        <p:grpSpPr bwMode="auto">
          <a:xfrm>
            <a:off x="3810000" y="3908425"/>
            <a:ext cx="447675" cy="163513"/>
            <a:chOff x="2160" y="3120"/>
            <a:chExt cx="1968" cy="384"/>
          </a:xfrm>
        </p:grpSpPr>
        <p:sp>
          <p:nvSpPr>
            <p:cNvPr id="44064"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65"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66"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6" name="Group 78"/>
          <p:cNvGrpSpPr>
            <a:grpSpLocks/>
          </p:cNvGrpSpPr>
          <p:nvPr/>
        </p:nvGrpSpPr>
        <p:grpSpPr bwMode="auto">
          <a:xfrm>
            <a:off x="3810000" y="3806825"/>
            <a:ext cx="447675" cy="163513"/>
            <a:chOff x="2160" y="3120"/>
            <a:chExt cx="1968" cy="384"/>
          </a:xfrm>
        </p:grpSpPr>
        <p:sp>
          <p:nvSpPr>
            <p:cNvPr id="44061"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62"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63"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7" name="Group 82"/>
          <p:cNvGrpSpPr>
            <a:grpSpLocks/>
          </p:cNvGrpSpPr>
          <p:nvPr/>
        </p:nvGrpSpPr>
        <p:grpSpPr bwMode="auto">
          <a:xfrm>
            <a:off x="3810000" y="3706813"/>
            <a:ext cx="447675" cy="163512"/>
            <a:chOff x="2160" y="3120"/>
            <a:chExt cx="1968" cy="384"/>
          </a:xfrm>
        </p:grpSpPr>
        <p:sp>
          <p:nvSpPr>
            <p:cNvPr id="44058" name="Rectangle 8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59" name="Oval 8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60" name="Oval 8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4048" name="Group 50"/>
          <p:cNvGrpSpPr>
            <a:grpSpLocks/>
          </p:cNvGrpSpPr>
          <p:nvPr/>
        </p:nvGrpSpPr>
        <p:grpSpPr bwMode="auto">
          <a:xfrm>
            <a:off x="4686300" y="3702050"/>
            <a:ext cx="447675" cy="163513"/>
            <a:chOff x="2160" y="3120"/>
            <a:chExt cx="1968" cy="384"/>
          </a:xfrm>
        </p:grpSpPr>
        <p:sp>
          <p:nvSpPr>
            <p:cNvPr id="44055"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56"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57"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234" name="AutoShape 86"/>
          <p:cNvSpPr>
            <a:spLocks noChangeArrowheads="1"/>
          </p:cNvSpPr>
          <p:nvPr/>
        </p:nvSpPr>
        <p:spPr bwMode="auto">
          <a:xfrm>
            <a:off x="2960688"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44050" name="Group 88"/>
          <p:cNvGrpSpPr>
            <a:grpSpLocks/>
          </p:cNvGrpSpPr>
          <p:nvPr/>
        </p:nvGrpSpPr>
        <p:grpSpPr bwMode="auto">
          <a:xfrm>
            <a:off x="5562600" y="3908425"/>
            <a:ext cx="447675" cy="163513"/>
            <a:chOff x="2160" y="3120"/>
            <a:chExt cx="1968" cy="384"/>
          </a:xfrm>
        </p:grpSpPr>
        <p:sp>
          <p:nvSpPr>
            <p:cNvPr id="44052"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4053"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4054"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44051" name="TextBox 23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46081" name="Slide Number Placeholder 5"/>
          <p:cNvSpPr>
            <a:spLocks noGrp="1"/>
          </p:cNvSpPr>
          <p:nvPr>
            <p:ph type="sldNum" sz="quarter" idx="12"/>
          </p:nvPr>
        </p:nvSpPr>
        <p:spPr>
          <a:noFill/>
        </p:spPr>
        <p:txBody>
          <a:bodyPr/>
          <a:lstStyle/>
          <a:p>
            <a:fld id="{B8929128-2E39-4D38-B40A-D56516A4591D}" type="slidenum">
              <a:rPr lang="en-US" smtClean="0"/>
              <a:pPr/>
              <a:t>22</a:t>
            </a:fld>
            <a:endParaRPr lang="en-US" smtClean="0"/>
          </a:p>
        </p:txBody>
      </p:sp>
      <p:sp>
        <p:nvSpPr>
          <p:cNvPr id="46082"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46084"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46085"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46086" name="Group 3"/>
          <p:cNvGrpSpPr>
            <a:grpSpLocks/>
          </p:cNvGrpSpPr>
          <p:nvPr/>
        </p:nvGrpSpPr>
        <p:grpSpPr bwMode="auto">
          <a:xfrm>
            <a:off x="347663" y="3810000"/>
            <a:ext cx="8262937" cy="1143000"/>
            <a:chOff x="219" y="2160"/>
            <a:chExt cx="5205" cy="720"/>
          </a:xfrm>
        </p:grpSpPr>
        <p:sp>
          <p:nvSpPr>
            <p:cNvPr id="46136"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46137"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6138"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46139"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46140"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6141"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46142"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6143"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46144"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6145"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46146"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6147"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46148"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6149"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46150"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6151"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46152"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6153"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46154"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6155"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46156"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6157"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46158"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46159"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46160"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6161"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46162"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6163"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46164"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6165"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46166"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6167"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46168"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6169"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46170"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6171"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46172"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6173"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46174"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6175"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46087" name="Group 50"/>
          <p:cNvGrpSpPr>
            <a:grpSpLocks/>
          </p:cNvGrpSpPr>
          <p:nvPr/>
        </p:nvGrpSpPr>
        <p:grpSpPr bwMode="auto">
          <a:xfrm>
            <a:off x="5121275" y="4005263"/>
            <a:ext cx="447675" cy="163512"/>
            <a:chOff x="2160" y="3120"/>
            <a:chExt cx="1968" cy="384"/>
          </a:xfrm>
        </p:grpSpPr>
        <p:sp>
          <p:nvSpPr>
            <p:cNvPr id="46133"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34"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35"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88" name="Group 54"/>
          <p:cNvGrpSpPr>
            <a:grpSpLocks/>
          </p:cNvGrpSpPr>
          <p:nvPr/>
        </p:nvGrpSpPr>
        <p:grpSpPr bwMode="auto">
          <a:xfrm>
            <a:off x="5121275" y="3905250"/>
            <a:ext cx="447675" cy="163513"/>
            <a:chOff x="2160" y="3120"/>
            <a:chExt cx="1968" cy="384"/>
          </a:xfrm>
        </p:grpSpPr>
        <p:sp>
          <p:nvSpPr>
            <p:cNvPr id="46130"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31"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32"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89" name="Group 62"/>
          <p:cNvGrpSpPr>
            <a:grpSpLocks/>
          </p:cNvGrpSpPr>
          <p:nvPr/>
        </p:nvGrpSpPr>
        <p:grpSpPr bwMode="auto">
          <a:xfrm>
            <a:off x="4249738" y="4005263"/>
            <a:ext cx="447675" cy="163512"/>
            <a:chOff x="2160" y="3120"/>
            <a:chExt cx="1968" cy="384"/>
          </a:xfrm>
        </p:grpSpPr>
        <p:sp>
          <p:nvSpPr>
            <p:cNvPr id="46127"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28"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29"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0" name="Group 66"/>
          <p:cNvGrpSpPr>
            <a:grpSpLocks/>
          </p:cNvGrpSpPr>
          <p:nvPr/>
        </p:nvGrpSpPr>
        <p:grpSpPr bwMode="auto">
          <a:xfrm>
            <a:off x="3375025" y="4005263"/>
            <a:ext cx="447675" cy="163512"/>
            <a:chOff x="2160" y="3120"/>
            <a:chExt cx="1968" cy="384"/>
          </a:xfrm>
        </p:grpSpPr>
        <p:sp>
          <p:nvSpPr>
            <p:cNvPr id="46124"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25"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26"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1" name="Group 70"/>
          <p:cNvGrpSpPr>
            <a:grpSpLocks/>
          </p:cNvGrpSpPr>
          <p:nvPr/>
        </p:nvGrpSpPr>
        <p:grpSpPr bwMode="auto">
          <a:xfrm>
            <a:off x="4249738" y="3908425"/>
            <a:ext cx="447675" cy="163513"/>
            <a:chOff x="2160" y="3120"/>
            <a:chExt cx="1968" cy="384"/>
          </a:xfrm>
        </p:grpSpPr>
        <p:sp>
          <p:nvSpPr>
            <p:cNvPr id="46121"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22"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23"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2" name="Group 74"/>
          <p:cNvGrpSpPr>
            <a:grpSpLocks/>
          </p:cNvGrpSpPr>
          <p:nvPr/>
        </p:nvGrpSpPr>
        <p:grpSpPr bwMode="auto">
          <a:xfrm>
            <a:off x="3373438" y="3908425"/>
            <a:ext cx="447675" cy="163513"/>
            <a:chOff x="2160" y="3120"/>
            <a:chExt cx="1968" cy="384"/>
          </a:xfrm>
        </p:grpSpPr>
        <p:sp>
          <p:nvSpPr>
            <p:cNvPr id="46118"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19"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20"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3" name="Group 78"/>
          <p:cNvGrpSpPr>
            <a:grpSpLocks/>
          </p:cNvGrpSpPr>
          <p:nvPr/>
        </p:nvGrpSpPr>
        <p:grpSpPr bwMode="auto">
          <a:xfrm>
            <a:off x="3373438" y="3808413"/>
            <a:ext cx="447675" cy="163512"/>
            <a:chOff x="2160" y="3120"/>
            <a:chExt cx="1968" cy="384"/>
          </a:xfrm>
        </p:grpSpPr>
        <p:sp>
          <p:nvSpPr>
            <p:cNvPr id="46115"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16"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17"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4" name="Group 58"/>
          <p:cNvGrpSpPr>
            <a:grpSpLocks/>
          </p:cNvGrpSpPr>
          <p:nvPr/>
        </p:nvGrpSpPr>
        <p:grpSpPr bwMode="auto">
          <a:xfrm>
            <a:off x="4249738" y="3803650"/>
            <a:ext cx="447675" cy="163513"/>
            <a:chOff x="2160" y="3120"/>
            <a:chExt cx="1968" cy="384"/>
          </a:xfrm>
        </p:grpSpPr>
        <p:sp>
          <p:nvSpPr>
            <p:cNvPr id="46112"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13"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14"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5" name="Group 82"/>
          <p:cNvGrpSpPr>
            <a:grpSpLocks/>
          </p:cNvGrpSpPr>
          <p:nvPr/>
        </p:nvGrpSpPr>
        <p:grpSpPr bwMode="auto">
          <a:xfrm>
            <a:off x="4249738" y="3702050"/>
            <a:ext cx="447675" cy="163513"/>
            <a:chOff x="2160" y="3120"/>
            <a:chExt cx="1968" cy="384"/>
          </a:xfrm>
        </p:grpSpPr>
        <p:sp>
          <p:nvSpPr>
            <p:cNvPr id="46109" name="Rectangle 8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10" name="Oval 8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11" name="Oval 8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6" name="Group 46"/>
          <p:cNvGrpSpPr>
            <a:grpSpLocks/>
          </p:cNvGrpSpPr>
          <p:nvPr/>
        </p:nvGrpSpPr>
        <p:grpSpPr bwMode="auto">
          <a:xfrm>
            <a:off x="5121275" y="3810000"/>
            <a:ext cx="447675" cy="163513"/>
            <a:chOff x="2160" y="3120"/>
            <a:chExt cx="1968" cy="384"/>
          </a:xfrm>
        </p:grpSpPr>
        <p:sp>
          <p:nvSpPr>
            <p:cNvPr id="46106"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07"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08"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6097" name="Group 88"/>
          <p:cNvGrpSpPr>
            <a:grpSpLocks/>
          </p:cNvGrpSpPr>
          <p:nvPr/>
        </p:nvGrpSpPr>
        <p:grpSpPr bwMode="auto">
          <a:xfrm>
            <a:off x="5997575" y="4006850"/>
            <a:ext cx="447675" cy="163513"/>
            <a:chOff x="2160" y="3120"/>
            <a:chExt cx="1968" cy="384"/>
          </a:xfrm>
        </p:grpSpPr>
        <p:sp>
          <p:nvSpPr>
            <p:cNvPr id="46103"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6104"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105"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58" name="Group 257"/>
          <p:cNvGrpSpPr>
            <a:grpSpLocks/>
          </p:cNvGrpSpPr>
          <p:nvPr/>
        </p:nvGrpSpPr>
        <p:grpSpPr bwMode="auto">
          <a:xfrm>
            <a:off x="3406775" y="4962525"/>
            <a:ext cx="3003550" cy="306388"/>
            <a:chOff x="3406775" y="4962525"/>
            <a:chExt cx="3003550" cy="306388"/>
          </a:xfrm>
        </p:grpSpPr>
        <p:sp>
          <p:nvSpPr>
            <p:cNvPr id="46100" name="AutoShape 86"/>
            <p:cNvSpPr>
              <a:spLocks noChangeArrowheads="1"/>
            </p:cNvSpPr>
            <p:nvPr/>
          </p:nvSpPr>
          <p:spPr bwMode="auto">
            <a:xfrm>
              <a:off x="3406775"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46101" name="AutoShape 87"/>
            <p:cNvSpPr>
              <a:spLocks noChangeArrowheads="1"/>
            </p:cNvSpPr>
            <p:nvPr/>
          </p:nvSpPr>
          <p:spPr bwMode="auto">
            <a:xfrm flipH="1">
              <a:off x="5149850" y="4964113"/>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46102" name="AutoShape 92"/>
            <p:cNvSpPr>
              <a:spLocks noChangeArrowheads="1"/>
            </p:cNvSpPr>
            <p:nvPr/>
          </p:nvSpPr>
          <p:spPr bwMode="auto">
            <a:xfrm>
              <a:off x="6029325" y="4964113"/>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sp>
        <p:nvSpPr>
          <p:cNvPr id="46099" name="TextBox 25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48129" name="Slide Number Placeholder 5"/>
          <p:cNvSpPr>
            <a:spLocks noGrp="1"/>
          </p:cNvSpPr>
          <p:nvPr>
            <p:ph type="sldNum" sz="quarter" idx="12"/>
          </p:nvPr>
        </p:nvSpPr>
        <p:spPr>
          <a:noFill/>
        </p:spPr>
        <p:txBody>
          <a:bodyPr/>
          <a:lstStyle/>
          <a:p>
            <a:fld id="{2CFCEB76-B6BC-4CDA-A73A-470C1E270C01}" type="slidenum">
              <a:rPr lang="en-US" smtClean="0"/>
              <a:pPr/>
              <a:t>23</a:t>
            </a:fld>
            <a:endParaRPr lang="en-US" smtClean="0"/>
          </a:p>
        </p:txBody>
      </p:sp>
      <p:sp>
        <p:nvSpPr>
          <p:cNvPr id="48130"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48132"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48133"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48134" name="Group 3"/>
          <p:cNvGrpSpPr>
            <a:grpSpLocks/>
          </p:cNvGrpSpPr>
          <p:nvPr/>
        </p:nvGrpSpPr>
        <p:grpSpPr bwMode="auto">
          <a:xfrm>
            <a:off x="347663" y="3810000"/>
            <a:ext cx="8262937" cy="1143000"/>
            <a:chOff x="219" y="2160"/>
            <a:chExt cx="5205" cy="720"/>
          </a:xfrm>
        </p:grpSpPr>
        <p:sp>
          <p:nvSpPr>
            <p:cNvPr id="48184"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48185"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8186"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48187"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48188"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48189"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48190"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8191"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48192"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8193"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48194"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8195"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48196"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8197"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48198"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8199"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48200"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8201"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48202"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8203"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48204"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8205"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48206"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48207"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48208"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48209"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48210"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48211"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48212"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8213"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48214"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8215"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48216"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8217"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48218"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8219"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48220"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8221"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48222"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48223"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48135" name="Group 46"/>
          <p:cNvGrpSpPr>
            <a:grpSpLocks/>
          </p:cNvGrpSpPr>
          <p:nvPr/>
        </p:nvGrpSpPr>
        <p:grpSpPr bwMode="auto">
          <a:xfrm>
            <a:off x="5549900" y="4005263"/>
            <a:ext cx="447675" cy="163512"/>
            <a:chOff x="2160" y="3120"/>
            <a:chExt cx="1968" cy="384"/>
          </a:xfrm>
        </p:grpSpPr>
        <p:sp>
          <p:nvSpPr>
            <p:cNvPr id="48181"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82"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83"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36" name="Group 54"/>
          <p:cNvGrpSpPr>
            <a:grpSpLocks/>
          </p:cNvGrpSpPr>
          <p:nvPr/>
        </p:nvGrpSpPr>
        <p:grpSpPr bwMode="auto">
          <a:xfrm>
            <a:off x="4681538" y="4005263"/>
            <a:ext cx="447675" cy="163512"/>
            <a:chOff x="2160" y="3120"/>
            <a:chExt cx="1968" cy="384"/>
          </a:xfrm>
        </p:grpSpPr>
        <p:sp>
          <p:nvSpPr>
            <p:cNvPr id="48178"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79"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80"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37" name="Group 58"/>
          <p:cNvGrpSpPr>
            <a:grpSpLocks/>
          </p:cNvGrpSpPr>
          <p:nvPr/>
        </p:nvGrpSpPr>
        <p:grpSpPr bwMode="auto">
          <a:xfrm>
            <a:off x="3803650" y="4016375"/>
            <a:ext cx="447675" cy="163513"/>
            <a:chOff x="2160" y="3120"/>
            <a:chExt cx="1968" cy="384"/>
          </a:xfrm>
        </p:grpSpPr>
        <p:sp>
          <p:nvSpPr>
            <p:cNvPr id="48175"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76"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77"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38" name="Group 62"/>
          <p:cNvGrpSpPr>
            <a:grpSpLocks/>
          </p:cNvGrpSpPr>
          <p:nvPr/>
        </p:nvGrpSpPr>
        <p:grpSpPr bwMode="auto">
          <a:xfrm>
            <a:off x="4681538" y="3908425"/>
            <a:ext cx="447675" cy="163513"/>
            <a:chOff x="2160" y="3120"/>
            <a:chExt cx="1968" cy="384"/>
          </a:xfrm>
        </p:grpSpPr>
        <p:sp>
          <p:nvSpPr>
            <p:cNvPr id="48172"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73"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74"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39" name="Group 66"/>
          <p:cNvGrpSpPr>
            <a:grpSpLocks/>
          </p:cNvGrpSpPr>
          <p:nvPr/>
        </p:nvGrpSpPr>
        <p:grpSpPr bwMode="auto">
          <a:xfrm>
            <a:off x="2925763" y="4006850"/>
            <a:ext cx="447675" cy="163513"/>
            <a:chOff x="2160" y="3120"/>
            <a:chExt cx="1968" cy="384"/>
          </a:xfrm>
        </p:grpSpPr>
        <p:sp>
          <p:nvSpPr>
            <p:cNvPr id="48169"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70"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71"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0" name="Group 70"/>
          <p:cNvGrpSpPr>
            <a:grpSpLocks/>
          </p:cNvGrpSpPr>
          <p:nvPr/>
        </p:nvGrpSpPr>
        <p:grpSpPr bwMode="auto">
          <a:xfrm>
            <a:off x="3803650" y="3917950"/>
            <a:ext cx="447675" cy="163513"/>
            <a:chOff x="2160" y="3120"/>
            <a:chExt cx="1968" cy="384"/>
          </a:xfrm>
        </p:grpSpPr>
        <p:sp>
          <p:nvSpPr>
            <p:cNvPr id="48166"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67"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68"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1" name="Group 76"/>
          <p:cNvGrpSpPr>
            <a:grpSpLocks/>
          </p:cNvGrpSpPr>
          <p:nvPr/>
        </p:nvGrpSpPr>
        <p:grpSpPr bwMode="auto">
          <a:xfrm>
            <a:off x="3803650" y="3814763"/>
            <a:ext cx="447675" cy="163512"/>
            <a:chOff x="2160" y="3120"/>
            <a:chExt cx="1968" cy="384"/>
          </a:xfrm>
        </p:grpSpPr>
        <p:sp>
          <p:nvSpPr>
            <p:cNvPr id="48163" name="Rectangle 7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64" name="Oval 7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65" name="Oval 7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2" name="Group 80"/>
          <p:cNvGrpSpPr>
            <a:grpSpLocks/>
          </p:cNvGrpSpPr>
          <p:nvPr/>
        </p:nvGrpSpPr>
        <p:grpSpPr bwMode="auto">
          <a:xfrm>
            <a:off x="3803650" y="3713163"/>
            <a:ext cx="447675" cy="163512"/>
            <a:chOff x="2160" y="3120"/>
            <a:chExt cx="1968" cy="384"/>
          </a:xfrm>
        </p:grpSpPr>
        <p:sp>
          <p:nvSpPr>
            <p:cNvPr id="4816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6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6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3" name="Group 50"/>
          <p:cNvGrpSpPr>
            <a:grpSpLocks/>
          </p:cNvGrpSpPr>
          <p:nvPr/>
        </p:nvGrpSpPr>
        <p:grpSpPr bwMode="auto">
          <a:xfrm>
            <a:off x="4679950" y="3808413"/>
            <a:ext cx="447675" cy="163512"/>
            <a:chOff x="2160" y="3120"/>
            <a:chExt cx="1968" cy="384"/>
          </a:xfrm>
        </p:grpSpPr>
        <p:sp>
          <p:nvSpPr>
            <p:cNvPr id="48157"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58"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59"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4" name="Group 84"/>
          <p:cNvGrpSpPr>
            <a:grpSpLocks/>
          </p:cNvGrpSpPr>
          <p:nvPr/>
        </p:nvGrpSpPr>
        <p:grpSpPr bwMode="auto">
          <a:xfrm>
            <a:off x="4679950" y="3713163"/>
            <a:ext cx="447675" cy="163512"/>
            <a:chOff x="2160" y="3120"/>
            <a:chExt cx="1968" cy="384"/>
          </a:xfrm>
        </p:grpSpPr>
        <p:sp>
          <p:nvSpPr>
            <p:cNvPr id="48154" name="Rectangle 8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55" name="Oval 8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56" name="Oval 8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8145" name="Group 88"/>
          <p:cNvGrpSpPr>
            <a:grpSpLocks/>
          </p:cNvGrpSpPr>
          <p:nvPr/>
        </p:nvGrpSpPr>
        <p:grpSpPr bwMode="auto">
          <a:xfrm>
            <a:off x="6423025" y="4017963"/>
            <a:ext cx="447675" cy="163512"/>
            <a:chOff x="2160" y="3120"/>
            <a:chExt cx="1968" cy="384"/>
          </a:xfrm>
        </p:grpSpPr>
        <p:sp>
          <p:nvSpPr>
            <p:cNvPr id="48151"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152"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8153"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58" name="Group 257"/>
          <p:cNvGrpSpPr>
            <a:grpSpLocks/>
          </p:cNvGrpSpPr>
          <p:nvPr/>
        </p:nvGrpSpPr>
        <p:grpSpPr bwMode="auto">
          <a:xfrm>
            <a:off x="2971800" y="4962525"/>
            <a:ext cx="3875088" cy="306388"/>
            <a:chOff x="2971800" y="4962525"/>
            <a:chExt cx="3875088" cy="306388"/>
          </a:xfrm>
        </p:grpSpPr>
        <p:sp>
          <p:nvSpPr>
            <p:cNvPr id="48148" name="AutoShape 74"/>
            <p:cNvSpPr>
              <a:spLocks noChangeArrowheads="1"/>
            </p:cNvSpPr>
            <p:nvPr/>
          </p:nvSpPr>
          <p:spPr bwMode="auto">
            <a:xfrm>
              <a:off x="2971800"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48149" name="AutoShape 75"/>
            <p:cNvSpPr>
              <a:spLocks noChangeArrowheads="1"/>
            </p:cNvSpPr>
            <p:nvPr/>
          </p:nvSpPr>
          <p:spPr bwMode="auto">
            <a:xfrm flipH="1">
              <a:off x="5595938" y="4964113"/>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48150" name="AutoShape 92"/>
            <p:cNvSpPr>
              <a:spLocks noChangeArrowheads="1"/>
            </p:cNvSpPr>
            <p:nvPr/>
          </p:nvSpPr>
          <p:spPr bwMode="auto">
            <a:xfrm>
              <a:off x="6465888" y="4964113"/>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sp>
        <p:nvSpPr>
          <p:cNvPr id="48147" name="TextBox 25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50177" name="Slide Number Placeholder 5"/>
          <p:cNvSpPr>
            <a:spLocks noGrp="1"/>
          </p:cNvSpPr>
          <p:nvPr>
            <p:ph type="sldNum" sz="quarter" idx="12"/>
          </p:nvPr>
        </p:nvSpPr>
        <p:spPr>
          <a:noFill/>
        </p:spPr>
        <p:txBody>
          <a:bodyPr/>
          <a:lstStyle/>
          <a:p>
            <a:fld id="{CEB0D5F7-CBA0-419F-8B42-BE1B60477BE6}" type="slidenum">
              <a:rPr lang="en-US" smtClean="0"/>
              <a:pPr/>
              <a:t>24</a:t>
            </a:fld>
            <a:endParaRPr lang="en-US" smtClean="0"/>
          </a:p>
        </p:txBody>
      </p:sp>
      <p:sp>
        <p:nvSpPr>
          <p:cNvPr id="50178"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0180"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odd </a:t>
            </a:r>
            <a:r>
              <a:rPr lang="en-US" sz="2000" dirty="0" smtClean="0"/>
              <a:t>chips right, even chips left</a:t>
            </a:r>
            <a:endParaRPr lang="en-US" sz="2000" dirty="0"/>
          </a:p>
          <a:p>
            <a:r>
              <a:rPr lang="en-US" sz="2000" dirty="0"/>
              <a:t>(Reassign numbers every time-step)</a:t>
            </a:r>
          </a:p>
          <a:p>
            <a:endParaRPr lang="en-US" sz="2000" u="sng" dirty="0"/>
          </a:p>
        </p:txBody>
      </p:sp>
      <p:sp>
        <p:nvSpPr>
          <p:cNvPr id="50181"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0182" name="Group 3"/>
          <p:cNvGrpSpPr>
            <a:grpSpLocks/>
          </p:cNvGrpSpPr>
          <p:nvPr/>
        </p:nvGrpSpPr>
        <p:grpSpPr bwMode="auto">
          <a:xfrm>
            <a:off x="347663" y="3810000"/>
            <a:ext cx="8262937" cy="1143000"/>
            <a:chOff x="219" y="2160"/>
            <a:chExt cx="5205" cy="720"/>
          </a:xfrm>
        </p:grpSpPr>
        <p:sp>
          <p:nvSpPr>
            <p:cNvPr id="50232"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50233"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0234"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50235"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50236"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0237"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50238"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50239"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50240"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50241"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50242"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50243"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50244"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50245"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50246"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50247"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50248"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50249"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50250"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0251"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50252"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0253"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50254"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0255"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50256"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0257"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50258"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0259"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50260"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50261"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50262"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50263"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50264"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50265"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50266"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50267"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50268"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50269"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50270"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50271"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50183" name="Group 50"/>
          <p:cNvGrpSpPr>
            <a:grpSpLocks/>
          </p:cNvGrpSpPr>
          <p:nvPr/>
        </p:nvGrpSpPr>
        <p:grpSpPr bwMode="auto">
          <a:xfrm>
            <a:off x="5126038" y="4005263"/>
            <a:ext cx="447675" cy="163512"/>
            <a:chOff x="2160" y="3120"/>
            <a:chExt cx="1968" cy="384"/>
          </a:xfrm>
        </p:grpSpPr>
        <p:sp>
          <p:nvSpPr>
            <p:cNvPr id="50229"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30"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31"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4" name="Group 54"/>
          <p:cNvGrpSpPr>
            <a:grpSpLocks/>
          </p:cNvGrpSpPr>
          <p:nvPr/>
        </p:nvGrpSpPr>
        <p:grpSpPr bwMode="auto">
          <a:xfrm>
            <a:off x="4249738" y="4016375"/>
            <a:ext cx="447675" cy="163513"/>
            <a:chOff x="2160" y="3120"/>
            <a:chExt cx="1968" cy="384"/>
          </a:xfrm>
        </p:grpSpPr>
        <p:sp>
          <p:nvSpPr>
            <p:cNvPr id="50226"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27"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28"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5" name="Group 58"/>
          <p:cNvGrpSpPr>
            <a:grpSpLocks/>
          </p:cNvGrpSpPr>
          <p:nvPr/>
        </p:nvGrpSpPr>
        <p:grpSpPr bwMode="auto">
          <a:xfrm>
            <a:off x="5126038" y="3908425"/>
            <a:ext cx="447675" cy="163513"/>
            <a:chOff x="2160" y="3120"/>
            <a:chExt cx="1968" cy="384"/>
          </a:xfrm>
        </p:grpSpPr>
        <p:sp>
          <p:nvSpPr>
            <p:cNvPr id="50223"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24"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25"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6" name="Group 62"/>
          <p:cNvGrpSpPr>
            <a:grpSpLocks/>
          </p:cNvGrpSpPr>
          <p:nvPr/>
        </p:nvGrpSpPr>
        <p:grpSpPr bwMode="auto">
          <a:xfrm>
            <a:off x="3379788" y="4006850"/>
            <a:ext cx="447675" cy="163513"/>
            <a:chOff x="2160" y="3120"/>
            <a:chExt cx="1968" cy="384"/>
          </a:xfrm>
        </p:grpSpPr>
        <p:sp>
          <p:nvSpPr>
            <p:cNvPr id="50220"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21"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22"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7" name="Group 66"/>
          <p:cNvGrpSpPr>
            <a:grpSpLocks/>
          </p:cNvGrpSpPr>
          <p:nvPr/>
        </p:nvGrpSpPr>
        <p:grpSpPr bwMode="auto">
          <a:xfrm>
            <a:off x="4249738" y="3917950"/>
            <a:ext cx="447675" cy="163513"/>
            <a:chOff x="2160" y="3120"/>
            <a:chExt cx="1968" cy="384"/>
          </a:xfrm>
        </p:grpSpPr>
        <p:sp>
          <p:nvSpPr>
            <p:cNvPr id="50217"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18"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19"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8" name="Group 72"/>
          <p:cNvGrpSpPr>
            <a:grpSpLocks/>
          </p:cNvGrpSpPr>
          <p:nvPr/>
        </p:nvGrpSpPr>
        <p:grpSpPr bwMode="auto">
          <a:xfrm>
            <a:off x="3379788" y="3903663"/>
            <a:ext cx="447675" cy="163512"/>
            <a:chOff x="2160" y="3120"/>
            <a:chExt cx="1968" cy="384"/>
          </a:xfrm>
        </p:grpSpPr>
        <p:sp>
          <p:nvSpPr>
            <p:cNvPr id="50214" name="Rectangle 7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15" name="Oval 7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16" name="Oval 7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89" name="Group 76"/>
          <p:cNvGrpSpPr>
            <a:grpSpLocks/>
          </p:cNvGrpSpPr>
          <p:nvPr/>
        </p:nvGrpSpPr>
        <p:grpSpPr bwMode="auto">
          <a:xfrm>
            <a:off x="3379788" y="3802063"/>
            <a:ext cx="447675" cy="163512"/>
            <a:chOff x="2160" y="3120"/>
            <a:chExt cx="1968" cy="384"/>
          </a:xfrm>
        </p:grpSpPr>
        <p:sp>
          <p:nvSpPr>
            <p:cNvPr id="50211" name="Rectangle 7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12" name="Oval 7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13" name="Oval 7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90" name="Group 80"/>
          <p:cNvGrpSpPr>
            <a:grpSpLocks/>
          </p:cNvGrpSpPr>
          <p:nvPr/>
        </p:nvGrpSpPr>
        <p:grpSpPr bwMode="auto">
          <a:xfrm>
            <a:off x="4249738" y="3808413"/>
            <a:ext cx="447675" cy="163512"/>
            <a:chOff x="2160" y="3120"/>
            <a:chExt cx="1968" cy="384"/>
          </a:xfrm>
        </p:grpSpPr>
        <p:sp>
          <p:nvSpPr>
            <p:cNvPr id="5020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0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1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91" name="Group 84"/>
          <p:cNvGrpSpPr>
            <a:grpSpLocks/>
          </p:cNvGrpSpPr>
          <p:nvPr/>
        </p:nvGrpSpPr>
        <p:grpSpPr bwMode="auto">
          <a:xfrm>
            <a:off x="4249738" y="3702050"/>
            <a:ext cx="447675" cy="163513"/>
            <a:chOff x="2160" y="3120"/>
            <a:chExt cx="1968" cy="384"/>
          </a:xfrm>
        </p:grpSpPr>
        <p:sp>
          <p:nvSpPr>
            <p:cNvPr id="50205" name="Rectangle 8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06" name="Oval 8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07" name="Oval 8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92" name="Group 46"/>
          <p:cNvGrpSpPr>
            <a:grpSpLocks/>
          </p:cNvGrpSpPr>
          <p:nvPr/>
        </p:nvGrpSpPr>
        <p:grpSpPr bwMode="auto">
          <a:xfrm>
            <a:off x="5127625" y="3810000"/>
            <a:ext cx="447675" cy="163513"/>
            <a:chOff x="2160" y="3120"/>
            <a:chExt cx="1968" cy="384"/>
          </a:xfrm>
        </p:grpSpPr>
        <p:sp>
          <p:nvSpPr>
            <p:cNvPr id="50202"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03"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04"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0193" name="Group 88"/>
          <p:cNvGrpSpPr>
            <a:grpSpLocks/>
          </p:cNvGrpSpPr>
          <p:nvPr/>
        </p:nvGrpSpPr>
        <p:grpSpPr bwMode="auto">
          <a:xfrm>
            <a:off x="6878638" y="4027488"/>
            <a:ext cx="447675" cy="163512"/>
            <a:chOff x="2160" y="3120"/>
            <a:chExt cx="1968" cy="384"/>
          </a:xfrm>
        </p:grpSpPr>
        <p:sp>
          <p:nvSpPr>
            <p:cNvPr id="50199"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0200"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0201"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58" name="Group 257"/>
          <p:cNvGrpSpPr>
            <a:grpSpLocks/>
          </p:cNvGrpSpPr>
          <p:nvPr/>
        </p:nvGrpSpPr>
        <p:grpSpPr bwMode="auto">
          <a:xfrm>
            <a:off x="3406775" y="4962525"/>
            <a:ext cx="3876675" cy="306388"/>
            <a:chOff x="3406775" y="4962525"/>
            <a:chExt cx="3876675" cy="306388"/>
          </a:xfrm>
        </p:grpSpPr>
        <p:sp>
          <p:nvSpPr>
            <p:cNvPr id="50196" name="AutoShape 70"/>
            <p:cNvSpPr>
              <a:spLocks noChangeArrowheads="1"/>
            </p:cNvSpPr>
            <p:nvPr/>
          </p:nvSpPr>
          <p:spPr bwMode="auto">
            <a:xfrm>
              <a:off x="3406775"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50197" name="AutoShape 71"/>
            <p:cNvSpPr>
              <a:spLocks noChangeArrowheads="1"/>
            </p:cNvSpPr>
            <p:nvPr/>
          </p:nvSpPr>
          <p:spPr bwMode="auto">
            <a:xfrm flipH="1">
              <a:off x="5159375" y="4964113"/>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50198" name="AutoShape 92"/>
            <p:cNvSpPr>
              <a:spLocks noChangeArrowheads="1"/>
            </p:cNvSpPr>
            <p:nvPr/>
          </p:nvSpPr>
          <p:spPr bwMode="auto">
            <a:xfrm>
              <a:off x="6902450" y="4962525"/>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sp>
        <p:nvSpPr>
          <p:cNvPr id="50195" name="TextBox 258"/>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16"/>
          <p:cNvSpPr>
            <a:spLocks noGrp="1" noChangeArrowheads="1"/>
          </p:cNvSpPr>
          <p:nvPr>
            <p:ph type="title"/>
          </p:nvPr>
        </p:nvSpPr>
        <p:spPr/>
        <p:txBody>
          <a:bodyPr/>
          <a:lstStyle/>
          <a:p>
            <a:pPr eaLnBrk="1" hangingPunct="1"/>
            <a:r>
              <a:rPr lang="en-US" smtClean="0"/>
              <a:t>Liar Machine on </a:t>
            </a:r>
            <a:r>
              <a:rPr lang="en-US" i="1" smtClean="0"/>
              <a:t>Z</a:t>
            </a:r>
          </a:p>
        </p:txBody>
      </p:sp>
      <p:sp>
        <p:nvSpPr>
          <p:cNvPr id="52225" name="Slide Number Placeholder 5"/>
          <p:cNvSpPr>
            <a:spLocks noGrp="1"/>
          </p:cNvSpPr>
          <p:nvPr>
            <p:ph type="sldNum" sz="quarter" idx="12"/>
          </p:nvPr>
        </p:nvSpPr>
        <p:spPr>
          <a:noFill/>
        </p:spPr>
        <p:txBody>
          <a:bodyPr/>
          <a:lstStyle/>
          <a:p>
            <a:fld id="{DD77B930-0696-43C8-A504-F8AD87042D49}" type="slidenum">
              <a:rPr lang="en-US" smtClean="0"/>
              <a:pPr/>
              <a:t>25</a:t>
            </a:fld>
            <a:endParaRPr lang="en-US" smtClean="0"/>
          </a:p>
        </p:txBody>
      </p:sp>
      <p:sp>
        <p:nvSpPr>
          <p:cNvPr id="52226"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2228" name="TextBox 159"/>
          <p:cNvSpPr txBox="1">
            <a:spLocks noChangeArrowheads="1"/>
          </p:cNvSpPr>
          <p:nvPr/>
        </p:nvSpPr>
        <p:spPr bwMode="auto">
          <a:xfrm>
            <a:off x="457200" y="1600200"/>
            <a:ext cx="4329113" cy="1631950"/>
          </a:xfrm>
          <a:prstGeom prst="rect">
            <a:avLst/>
          </a:prstGeom>
          <a:noFill/>
          <a:ln w="9525">
            <a:noFill/>
            <a:miter lim="800000"/>
            <a:headEnd/>
            <a:tailEnd/>
          </a:ln>
        </p:spPr>
        <p:txBody>
          <a:bodyPr wrap="none">
            <a:spAutoFit/>
          </a:bodyPr>
          <a:lstStyle/>
          <a:p>
            <a:r>
              <a:rPr lang="en-US" sz="2000" u="sng" dirty="0"/>
              <a:t>Liar machine time-step</a:t>
            </a:r>
          </a:p>
          <a:p>
            <a:r>
              <a:rPr lang="en-US" sz="2000" dirty="0"/>
              <a:t>Number chips left-to-right 1,2,3,…</a:t>
            </a:r>
          </a:p>
          <a:p>
            <a:r>
              <a:rPr lang="en-US" sz="2000" dirty="0"/>
              <a:t>Move </a:t>
            </a:r>
            <a:r>
              <a:rPr lang="en-US" sz="2000"/>
              <a:t>odd </a:t>
            </a:r>
            <a:r>
              <a:rPr lang="en-US" sz="2000" smtClean="0"/>
              <a:t>chips right, even chips left</a:t>
            </a:r>
            <a:endParaRPr lang="en-US" sz="2000" dirty="0"/>
          </a:p>
          <a:p>
            <a:r>
              <a:rPr lang="en-US" sz="2000" dirty="0"/>
              <a:t>(Reassign numbers every time-step)</a:t>
            </a:r>
          </a:p>
          <a:p>
            <a:endParaRPr lang="en-US" sz="2000" u="sng" dirty="0"/>
          </a:p>
        </p:txBody>
      </p:sp>
      <p:sp>
        <p:nvSpPr>
          <p:cNvPr id="52229"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2230" name="Group 3"/>
          <p:cNvGrpSpPr>
            <a:grpSpLocks/>
          </p:cNvGrpSpPr>
          <p:nvPr/>
        </p:nvGrpSpPr>
        <p:grpSpPr bwMode="auto">
          <a:xfrm>
            <a:off x="347663" y="3810000"/>
            <a:ext cx="8262937" cy="1143000"/>
            <a:chOff x="219" y="2160"/>
            <a:chExt cx="5205" cy="720"/>
          </a:xfrm>
        </p:grpSpPr>
        <p:sp>
          <p:nvSpPr>
            <p:cNvPr id="52314" name="Line 4"/>
            <p:cNvSpPr>
              <a:spLocks noChangeShapeType="1"/>
            </p:cNvSpPr>
            <p:nvPr/>
          </p:nvSpPr>
          <p:spPr bwMode="auto">
            <a:xfrm>
              <a:off x="5301" y="2461"/>
              <a:ext cx="0" cy="144"/>
            </a:xfrm>
            <a:prstGeom prst="line">
              <a:avLst/>
            </a:prstGeom>
            <a:noFill/>
            <a:ln w="19050">
              <a:solidFill>
                <a:schemeClr val="tx1"/>
              </a:solidFill>
              <a:round/>
              <a:headEnd/>
              <a:tailEnd/>
            </a:ln>
          </p:spPr>
          <p:txBody>
            <a:bodyPr/>
            <a:lstStyle/>
            <a:p>
              <a:endParaRPr lang="en-US"/>
            </a:p>
          </p:txBody>
        </p:sp>
        <p:sp>
          <p:nvSpPr>
            <p:cNvPr id="52315" name="Text Box 5"/>
            <p:cNvSpPr txBox="1">
              <a:spLocks noChangeArrowheads="1"/>
            </p:cNvSpPr>
            <p:nvPr/>
          </p:nvSpPr>
          <p:spPr bwMode="auto">
            <a:xfrm>
              <a:off x="5207"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2316" name="Line 6"/>
            <p:cNvSpPr>
              <a:spLocks noChangeShapeType="1"/>
            </p:cNvSpPr>
            <p:nvPr/>
          </p:nvSpPr>
          <p:spPr bwMode="auto">
            <a:xfrm>
              <a:off x="240" y="2461"/>
              <a:ext cx="5184" cy="0"/>
            </a:xfrm>
            <a:prstGeom prst="line">
              <a:avLst/>
            </a:prstGeom>
            <a:noFill/>
            <a:ln w="19050">
              <a:solidFill>
                <a:schemeClr val="tx1"/>
              </a:solidFill>
              <a:round/>
              <a:headEnd/>
              <a:tailEnd/>
            </a:ln>
          </p:spPr>
          <p:txBody>
            <a:bodyPr/>
            <a:lstStyle/>
            <a:p>
              <a:endParaRPr lang="en-US"/>
            </a:p>
          </p:txBody>
        </p:sp>
        <p:sp>
          <p:nvSpPr>
            <p:cNvPr id="52317" name="Line 7"/>
            <p:cNvSpPr>
              <a:spLocks noChangeShapeType="1"/>
            </p:cNvSpPr>
            <p:nvPr/>
          </p:nvSpPr>
          <p:spPr bwMode="auto">
            <a:xfrm>
              <a:off x="337" y="2461"/>
              <a:ext cx="0" cy="144"/>
            </a:xfrm>
            <a:prstGeom prst="line">
              <a:avLst/>
            </a:prstGeom>
            <a:noFill/>
            <a:ln w="19050">
              <a:solidFill>
                <a:schemeClr val="tx1"/>
              </a:solidFill>
              <a:round/>
              <a:headEnd/>
              <a:tailEnd/>
            </a:ln>
          </p:spPr>
          <p:txBody>
            <a:bodyPr/>
            <a:lstStyle/>
            <a:p>
              <a:endParaRPr lang="en-US"/>
            </a:p>
          </p:txBody>
        </p:sp>
        <p:sp>
          <p:nvSpPr>
            <p:cNvPr id="52318" name="Text Box 8"/>
            <p:cNvSpPr txBox="1">
              <a:spLocks noChangeArrowheads="1"/>
            </p:cNvSpPr>
            <p:nvPr/>
          </p:nvSpPr>
          <p:spPr bwMode="auto">
            <a:xfrm>
              <a:off x="21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2319" name="Line 9"/>
            <p:cNvSpPr>
              <a:spLocks noChangeShapeType="1"/>
            </p:cNvSpPr>
            <p:nvPr/>
          </p:nvSpPr>
          <p:spPr bwMode="auto">
            <a:xfrm>
              <a:off x="612" y="2461"/>
              <a:ext cx="0" cy="144"/>
            </a:xfrm>
            <a:prstGeom prst="line">
              <a:avLst/>
            </a:prstGeom>
            <a:noFill/>
            <a:ln w="19050">
              <a:solidFill>
                <a:schemeClr val="tx1"/>
              </a:solidFill>
              <a:round/>
              <a:headEnd/>
              <a:tailEnd/>
            </a:ln>
          </p:spPr>
          <p:txBody>
            <a:bodyPr/>
            <a:lstStyle/>
            <a:p>
              <a:endParaRPr lang="en-US"/>
            </a:p>
          </p:txBody>
        </p:sp>
        <p:sp>
          <p:nvSpPr>
            <p:cNvPr id="52320" name="Text Box 10"/>
            <p:cNvSpPr txBox="1">
              <a:spLocks noChangeArrowheads="1"/>
            </p:cNvSpPr>
            <p:nvPr/>
          </p:nvSpPr>
          <p:spPr bwMode="auto">
            <a:xfrm>
              <a:off x="494"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52321" name="Line 11"/>
            <p:cNvSpPr>
              <a:spLocks noChangeShapeType="1"/>
            </p:cNvSpPr>
            <p:nvPr/>
          </p:nvSpPr>
          <p:spPr bwMode="auto">
            <a:xfrm>
              <a:off x="888" y="2461"/>
              <a:ext cx="0" cy="144"/>
            </a:xfrm>
            <a:prstGeom prst="line">
              <a:avLst/>
            </a:prstGeom>
            <a:noFill/>
            <a:ln w="19050">
              <a:solidFill>
                <a:schemeClr val="tx1"/>
              </a:solidFill>
              <a:round/>
              <a:headEnd/>
              <a:tailEnd/>
            </a:ln>
          </p:spPr>
          <p:txBody>
            <a:bodyPr/>
            <a:lstStyle/>
            <a:p>
              <a:endParaRPr lang="en-US"/>
            </a:p>
          </p:txBody>
        </p:sp>
        <p:sp>
          <p:nvSpPr>
            <p:cNvPr id="52322" name="Text Box 12"/>
            <p:cNvSpPr txBox="1">
              <a:spLocks noChangeArrowheads="1"/>
            </p:cNvSpPr>
            <p:nvPr/>
          </p:nvSpPr>
          <p:spPr bwMode="auto">
            <a:xfrm>
              <a:off x="770"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52323" name="Line 13"/>
            <p:cNvSpPr>
              <a:spLocks noChangeShapeType="1"/>
            </p:cNvSpPr>
            <p:nvPr/>
          </p:nvSpPr>
          <p:spPr bwMode="auto">
            <a:xfrm>
              <a:off x="1164" y="2461"/>
              <a:ext cx="0" cy="144"/>
            </a:xfrm>
            <a:prstGeom prst="line">
              <a:avLst/>
            </a:prstGeom>
            <a:noFill/>
            <a:ln w="19050">
              <a:solidFill>
                <a:schemeClr val="tx1"/>
              </a:solidFill>
              <a:round/>
              <a:headEnd/>
              <a:tailEnd/>
            </a:ln>
          </p:spPr>
          <p:txBody>
            <a:bodyPr/>
            <a:lstStyle/>
            <a:p>
              <a:endParaRPr lang="en-US"/>
            </a:p>
          </p:txBody>
        </p:sp>
        <p:sp>
          <p:nvSpPr>
            <p:cNvPr id="52324" name="Text Box 14"/>
            <p:cNvSpPr txBox="1">
              <a:spLocks noChangeArrowheads="1"/>
            </p:cNvSpPr>
            <p:nvPr/>
          </p:nvSpPr>
          <p:spPr bwMode="auto">
            <a:xfrm>
              <a:off x="1046"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52325" name="Line 15"/>
            <p:cNvSpPr>
              <a:spLocks noChangeShapeType="1"/>
            </p:cNvSpPr>
            <p:nvPr/>
          </p:nvSpPr>
          <p:spPr bwMode="auto">
            <a:xfrm>
              <a:off x="1440" y="2461"/>
              <a:ext cx="0" cy="144"/>
            </a:xfrm>
            <a:prstGeom prst="line">
              <a:avLst/>
            </a:prstGeom>
            <a:noFill/>
            <a:ln w="19050">
              <a:solidFill>
                <a:schemeClr val="tx1"/>
              </a:solidFill>
              <a:round/>
              <a:headEnd/>
              <a:tailEnd/>
            </a:ln>
          </p:spPr>
          <p:txBody>
            <a:bodyPr/>
            <a:lstStyle/>
            <a:p>
              <a:endParaRPr lang="en-US"/>
            </a:p>
          </p:txBody>
        </p:sp>
        <p:sp>
          <p:nvSpPr>
            <p:cNvPr id="52326" name="Text Box 16"/>
            <p:cNvSpPr txBox="1">
              <a:spLocks noChangeArrowheads="1"/>
            </p:cNvSpPr>
            <p:nvPr/>
          </p:nvSpPr>
          <p:spPr bwMode="auto">
            <a:xfrm>
              <a:off x="1322"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52327" name="Line 17"/>
            <p:cNvSpPr>
              <a:spLocks noChangeShapeType="1"/>
            </p:cNvSpPr>
            <p:nvPr/>
          </p:nvSpPr>
          <p:spPr bwMode="auto">
            <a:xfrm>
              <a:off x="1715" y="2461"/>
              <a:ext cx="0" cy="144"/>
            </a:xfrm>
            <a:prstGeom prst="line">
              <a:avLst/>
            </a:prstGeom>
            <a:noFill/>
            <a:ln w="19050">
              <a:solidFill>
                <a:schemeClr val="tx1"/>
              </a:solidFill>
              <a:round/>
              <a:headEnd/>
              <a:tailEnd/>
            </a:ln>
          </p:spPr>
          <p:txBody>
            <a:bodyPr/>
            <a:lstStyle/>
            <a:p>
              <a:endParaRPr lang="en-US"/>
            </a:p>
          </p:txBody>
        </p:sp>
        <p:sp>
          <p:nvSpPr>
            <p:cNvPr id="52328" name="Text Box 18"/>
            <p:cNvSpPr txBox="1">
              <a:spLocks noChangeArrowheads="1"/>
            </p:cNvSpPr>
            <p:nvPr/>
          </p:nvSpPr>
          <p:spPr bwMode="auto">
            <a:xfrm>
              <a:off x="1597"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52329" name="Line 19"/>
            <p:cNvSpPr>
              <a:spLocks noChangeShapeType="1"/>
            </p:cNvSpPr>
            <p:nvPr/>
          </p:nvSpPr>
          <p:spPr bwMode="auto">
            <a:xfrm>
              <a:off x="1991" y="2461"/>
              <a:ext cx="0" cy="144"/>
            </a:xfrm>
            <a:prstGeom prst="line">
              <a:avLst/>
            </a:prstGeom>
            <a:noFill/>
            <a:ln w="19050">
              <a:solidFill>
                <a:schemeClr val="tx1"/>
              </a:solidFill>
              <a:round/>
              <a:headEnd/>
              <a:tailEnd/>
            </a:ln>
          </p:spPr>
          <p:txBody>
            <a:bodyPr/>
            <a:lstStyle/>
            <a:p>
              <a:endParaRPr lang="en-US"/>
            </a:p>
          </p:txBody>
        </p:sp>
        <p:sp>
          <p:nvSpPr>
            <p:cNvPr id="52330" name="Text Box 20"/>
            <p:cNvSpPr txBox="1">
              <a:spLocks noChangeArrowheads="1"/>
            </p:cNvSpPr>
            <p:nvPr/>
          </p:nvSpPr>
          <p:spPr bwMode="auto">
            <a:xfrm>
              <a:off x="1873"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52331" name="Line 21"/>
            <p:cNvSpPr>
              <a:spLocks noChangeShapeType="1"/>
            </p:cNvSpPr>
            <p:nvPr/>
          </p:nvSpPr>
          <p:spPr bwMode="auto">
            <a:xfrm>
              <a:off x="2267" y="2461"/>
              <a:ext cx="0" cy="144"/>
            </a:xfrm>
            <a:prstGeom prst="line">
              <a:avLst/>
            </a:prstGeom>
            <a:noFill/>
            <a:ln w="19050">
              <a:solidFill>
                <a:schemeClr val="tx1"/>
              </a:solidFill>
              <a:round/>
              <a:headEnd/>
              <a:tailEnd/>
            </a:ln>
          </p:spPr>
          <p:txBody>
            <a:bodyPr/>
            <a:lstStyle/>
            <a:p>
              <a:endParaRPr lang="en-US"/>
            </a:p>
          </p:txBody>
        </p:sp>
        <p:sp>
          <p:nvSpPr>
            <p:cNvPr id="52332" name="Text Box 22"/>
            <p:cNvSpPr txBox="1">
              <a:spLocks noChangeArrowheads="1"/>
            </p:cNvSpPr>
            <p:nvPr/>
          </p:nvSpPr>
          <p:spPr bwMode="auto">
            <a:xfrm>
              <a:off x="2149"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2333" name="Line 23"/>
            <p:cNvSpPr>
              <a:spLocks noChangeShapeType="1"/>
            </p:cNvSpPr>
            <p:nvPr/>
          </p:nvSpPr>
          <p:spPr bwMode="auto">
            <a:xfrm>
              <a:off x="2543" y="2461"/>
              <a:ext cx="0" cy="144"/>
            </a:xfrm>
            <a:prstGeom prst="line">
              <a:avLst/>
            </a:prstGeom>
            <a:noFill/>
            <a:ln w="19050">
              <a:solidFill>
                <a:schemeClr val="tx1"/>
              </a:solidFill>
              <a:round/>
              <a:headEnd/>
              <a:tailEnd/>
            </a:ln>
          </p:spPr>
          <p:txBody>
            <a:bodyPr/>
            <a:lstStyle/>
            <a:p>
              <a:endParaRPr lang="en-US"/>
            </a:p>
          </p:txBody>
        </p:sp>
        <p:sp>
          <p:nvSpPr>
            <p:cNvPr id="52334" name="Text Box 24"/>
            <p:cNvSpPr txBox="1">
              <a:spLocks noChangeArrowheads="1"/>
            </p:cNvSpPr>
            <p:nvPr/>
          </p:nvSpPr>
          <p:spPr bwMode="auto">
            <a:xfrm>
              <a:off x="2425" y="2649"/>
              <a:ext cx="236"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2335" name="Line 25"/>
            <p:cNvSpPr>
              <a:spLocks noChangeShapeType="1"/>
            </p:cNvSpPr>
            <p:nvPr/>
          </p:nvSpPr>
          <p:spPr bwMode="auto">
            <a:xfrm>
              <a:off x="2819" y="2461"/>
              <a:ext cx="0" cy="144"/>
            </a:xfrm>
            <a:prstGeom prst="line">
              <a:avLst/>
            </a:prstGeom>
            <a:noFill/>
            <a:ln w="19050">
              <a:solidFill>
                <a:schemeClr val="tx1"/>
              </a:solidFill>
              <a:round/>
              <a:headEnd/>
              <a:tailEnd/>
            </a:ln>
          </p:spPr>
          <p:txBody>
            <a:bodyPr/>
            <a:lstStyle/>
            <a:p>
              <a:endParaRPr lang="en-US"/>
            </a:p>
          </p:txBody>
        </p:sp>
        <p:sp>
          <p:nvSpPr>
            <p:cNvPr id="52336" name="Text Box 26"/>
            <p:cNvSpPr txBox="1">
              <a:spLocks noChangeArrowheads="1"/>
            </p:cNvSpPr>
            <p:nvPr/>
          </p:nvSpPr>
          <p:spPr bwMode="auto">
            <a:xfrm>
              <a:off x="272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2337" name="Line 27"/>
            <p:cNvSpPr>
              <a:spLocks noChangeShapeType="1"/>
            </p:cNvSpPr>
            <p:nvPr/>
          </p:nvSpPr>
          <p:spPr bwMode="auto">
            <a:xfrm>
              <a:off x="3094" y="2461"/>
              <a:ext cx="0" cy="144"/>
            </a:xfrm>
            <a:prstGeom prst="line">
              <a:avLst/>
            </a:prstGeom>
            <a:noFill/>
            <a:ln w="19050">
              <a:solidFill>
                <a:schemeClr val="tx1"/>
              </a:solidFill>
              <a:round/>
              <a:headEnd/>
              <a:tailEnd/>
            </a:ln>
          </p:spPr>
          <p:txBody>
            <a:bodyPr/>
            <a:lstStyle/>
            <a:p>
              <a:endParaRPr lang="en-US"/>
            </a:p>
          </p:txBody>
        </p:sp>
        <p:sp>
          <p:nvSpPr>
            <p:cNvPr id="52338" name="Text Box 28"/>
            <p:cNvSpPr txBox="1">
              <a:spLocks noChangeArrowheads="1"/>
            </p:cNvSpPr>
            <p:nvPr/>
          </p:nvSpPr>
          <p:spPr bwMode="auto">
            <a:xfrm>
              <a:off x="3000"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2339" name="Line 29"/>
            <p:cNvSpPr>
              <a:spLocks noChangeShapeType="1"/>
            </p:cNvSpPr>
            <p:nvPr/>
          </p:nvSpPr>
          <p:spPr bwMode="auto">
            <a:xfrm>
              <a:off x="3370" y="2461"/>
              <a:ext cx="0" cy="144"/>
            </a:xfrm>
            <a:prstGeom prst="line">
              <a:avLst/>
            </a:prstGeom>
            <a:noFill/>
            <a:ln w="19050">
              <a:solidFill>
                <a:schemeClr val="tx1"/>
              </a:solidFill>
              <a:round/>
              <a:headEnd/>
              <a:tailEnd/>
            </a:ln>
          </p:spPr>
          <p:txBody>
            <a:bodyPr/>
            <a:lstStyle/>
            <a:p>
              <a:endParaRPr lang="en-US"/>
            </a:p>
          </p:txBody>
        </p:sp>
        <p:sp>
          <p:nvSpPr>
            <p:cNvPr id="52340" name="Text Box 30"/>
            <p:cNvSpPr txBox="1">
              <a:spLocks noChangeArrowheads="1"/>
            </p:cNvSpPr>
            <p:nvPr/>
          </p:nvSpPr>
          <p:spPr bwMode="auto">
            <a:xfrm>
              <a:off x="3276"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2341" name="Line 31"/>
            <p:cNvSpPr>
              <a:spLocks noChangeShapeType="1"/>
            </p:cNvSpPr>
            <p:nvPr/>
          </p:nvSpPr>
          <p:spPr bwMode="auto">
            <a:xfrm>
              <a:off x="3646" y="2461"/>
              <a:ext cx="0" cy="144"/>
            </a:xfrm>
            <a:prstGeom prst="line">
              <a:avLst/>
            </a:prstGeom>
            <a:noFill/>
            <a:ln w="19050">
              <a:solidFill>
                <a:schemeClr val="tx1"/>
              </a:solidFill>
              <a:round/>
              <a:headEnd/>
              <a:tailEnd/>
            </a:ln>
          </p:spPr>
          <p:txBody>
            <a:bodyPr/>
            <a:lstStyle/>
            <a:p>
              <a:endParaRPr lang="en-US"/>
            </a:p>
          </p:txBody>
        </p:sp>
        <p:sp>
          <p:nvSpPr>
            <p:cNvPr id="52342" name="Text Box 32"/>
            <p:cNvSpPr txBox="1">
              <a:spLocks noChangeArrowheads="1"/>
            </p:cNvSpPr>
            <p:nvPr/>
          </p:nvSpPr>
          <p:spPr bwMode="auto">
            <a:xfrm>
              <a:off x="3552"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52343" name="Line 33"/>
            <p:cNvSpPr>
              <a:spLocks noChangeShapeType="1"/>
            </p:cNvSpPr>
            <p:nvPr/>
          </p:nvSpPr>
          <p:spPr bwMode="auto">
            <a:xfrm>
              <a:off x="3922" y="2461"/>
              <a:ext cx="0" cy="144"/>
            </a:xfrm>
            <a:prstGeom prst="line">
              <a:avLst/>
            </a:prstGeom>
            <a:noFill/>
            <a:ln w="19050">
              <a:solidFill>
                <a:schemeClr val="tx1"/>
              </a:solidFill>
              <a:round/>
              <a:headEnd/>
              <a:tailEnd/>
            </a:ln>
          </p:spPr>
          <p:txBody>
            <a:bodyPr/>
            <a:lstStyle/>
            <a:p>
              <a:endParaRPr lang="en-US"/>
            </a:p>
          </p:txBody>
        </p:sp>
        <p:sp>
          <p:nvSpPr>
            <p:cNvPr id="52344" name="Text Box 34"/>
            <p:cNvSpPr txBox="1">
              <a:spLocks noChangeArrowheads="1"/>
            </p:cNvSpPr>
            <p:nvPr/>
          </p:nvSpPr>
          <p:spPr bwMode="auto">
            <a:xfrm>
              <a:off x="3828"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52345" name="Line 35"/>
            <p:cNvSpPr>
              <a:spLocks noChangeShapeType="1"/>
            </p:cNvSpPr>
            <p:nvPr/>
          </p:nvSpPr>
          <p:spPr bwMode="auto">
            <a:xfrm>
              <a:off x="4197" y="2461"/>
              <a:ext cx="0" cy="144"/>
            </a:xfrm>
            <a:prstGeom prst="line">
              <a:avLst/>
            </a:prstGeom>
            <a:noFill/>
            <a:ln w="19050">
              <a:solidFill>
                <a:schemeClr val="tx1"/>
              </a:solidFill>
              <a:round/>
              <a:headEnd/>
              <a:tailEnd/>
            </a:ln>
          </p:spPr>
          <p:txBody>
            <a:bodyPr/>
            <a:lstStyle/>
            <a:p>
              <a:endParaRPr lang="en-US"/>
            </a:p>
          </p:txBody>
        </p:sp>
        <p:sp>
          <p:nvSpPr>
            <p:cNvPr id="52346" name="Text Box 36"/>
            <p:cNvSpPr txBox="1">
              <a:spLocks noChangeArrowheads="1"/>
            </p:cNvSpPr>
            <p:nvPr/>
          </p:nvSpPr>
          <p:spPr bwMode="auto">
            <a:xfrm>
              <a:off x="4103"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52347" name="Line 37"/>
            <p:cNvSpPr>
              <a:spLocks noChangeShapeType="1"/>
            </p:cNvSpPr>
            <p:nvPr/>
          </p:nvSpPr>
          <p:spPr bwMode="auto">
            <a:xfrm>
              <a:off x="4473" y="2461"/>
              <a:ext cx="0" cy="144"/>
            </a:xfrm>
            <a:prstGeom prst="line">
              <a:avLst/>
            </a:prstGeom>
            <a:noFill/>
            <a:ln w="19050">
              <a:solidFill>
                <a:schemeClr val="tx1"/>
              </a:solidFill>
              <a:round/>
              <a:headEnd/>
              <a:tailEnd/>
            </a:ln>
          </p:spPr>
          <p:txBody>
            <a:bodyPr/>
            <a:lstStyle/>
            <a:p>
              <a:endParaRPr lang="en-US"/>
            </a:p>
          </p:txBody>
        </p:sp>
        <p:sp>
          <p:nvSpPr>
            <p:cNvPr id="52348" name="Text Box 38"/>
            <p:cNvSpPr txBox="1">
              <a:spLocks noChangeArrowheads="1"/>
            </p:cNvSpPr>
            <p:nvPr/>
          </p:nvSpPr>
          <p:spPr bwMode="auto">
            <a:xfrm>
              <a:off x="4379"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52349" name="Line 39"/>
            <p:cNvSpPr>
              <a:spLocks noChangeShapeType="1"/>
            </p:cNvSpPr>
            <p:nvPr/>
          </p:nvSpPr>
          <p:spPr bwMode="auto">
            <a:xfrm>
              <a:off x="4749" y="2461"/>
              <a:ext cx="0" cy="144"/>
            </a:xfrm>
            <a:prstGeom prst="line">
              <a:avLst/>
            </a:prstGeom>
            <a:noFill/>
            <a:ln w="19050">
              <a:solidFill>
                <a:schemeClr val="tx1"/>
              </a:solidFill>
              <a:round/>
              <a:headEnd/>
              <a:tailEnd/>
            </a:ln>
          </p:spPr>
          <p:txBody>
            <a:bodyPr/>
            <a:lstStyle/>
            <a:p>
              <a:endParaRPr lang="en-US"/>
            </a:p>
          </p:txBody>
        </p:sp>
        <p:sp>
          <p:nvSpPr>
            <p:cNvPr id="52350" name="Text Box 40"/>
            <p:cNvSpPr txBox="1">
              <a:spLocks noChangeArrowheads="1"/>
            </p:cNvSpPr>
            <p:nvPr/>
          </p:nvSpPr>
          <p:spPr bwMode="auto">
            <a:xfrm>
              <a:off x="4655"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52351" name="Line 41"/>
            <p:cNvSpPr>
              <a:spLocks noChangeShapeType="1"/>
            </p:cNvSpPr>
            <p:nvPr/>
          </p:nvSpPr>
          <p:spPr bwMode="auto">
            <a:xfrm>
              <a:off x="5025" y="2461"/>
              <a:ext cx="0" cy="144"/>
            </a:xfrm>
            <a:prstGeom prst="line">
              <a:avLst/>
            </a:prstGeom>
            <a:noFill/>
            <a:ln w="19050">
              <a:solidFill>
                <a:schemeClr val="tx1"/>
              </a:solidFill>
              <a:round/>
              <a:headEnd/>
              <a:tailEnd/>
            </a:ln>
          </p:spPr>
          <p:txBody>
            <a:bodyPr/>
            <a:lstStyle/>
            <a:p>
              <a:endParaRPr lang="en-US"/>
            </a:p>
          </p:txBody>
        </p:sp>
        <p:sp>
          <p:nvSpPr>
            <p:cNvPr id="52352" name="Text Box 42"/>
            <p:cNvSpPr txBox="1">
              <a:spLocks noChangeArrowheads="1"/>
            </p:cNvSpPr>
            <p:nvPr/>
          </p:nvSpPr>
          <p:spPr bwMode="auto">
            <a:xfrm>
              <a:off x="4931" y="2649"/>
              <a:ext cx="188" cy="231"/>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52353" name="AutoShape 43"/>
            <p:cNvSpPr>
              <a:spLocks noChangeArrowheads="1"/>
            </p:cNvSpPr>
            <p:nvPr/>
          </p:nvSpPr>
          <p:spPr bwMode="auto">
            <a:xfrm flipH="1" flipV="1">
              <a:off x="240" y="2160"/>
              <a:ext cx="5184" cy="302"/>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nvGrpSpPr>
          <p:cNvPr id="52231" name="Group 46"/>
          <p:cNvGrpSpPr>
            <a:grpSpLocks/>
          </p:cNvGrpSpPr>
          <p:nvPr/>
        </p:nvGrpSpPr>
        <p:grpSpPr bwMode="auto">
          <a:xfrm>
            <a:off x="5561013" y="4005263"/>
            <a:ext cx="447675" cy="163512"/>
            <a:chOff x="2160" y="3120"/>
            <a:chExt cx="1968" cy="384"/>
          </a:xfrm>
        </p:grpSpPr>
        <p:sp>
          <p:nvSpPr>
            <p:cNvPr id="52311"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312"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313"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2" name="Group 50"/>
          <p:cNvGrpSpPr>
            <a:grpSpLocks/>
          </p:cNvGrpSpPr>
          <p:nvPr/>
        </p:nvGrpSpPr>
        <p:grpSpPr bwMode="auto">
          <a:xfrm>
            <a:off x="4689475" y="4016375"/>
            <a:ext cx="447675" cy="163513"/>
            <a:chOff x="2160" y="3120"/>
            <a:chExt cx="1968" cy="384"/>
          </a:xfrm>
        </p:grpSpPr>
        <p:sp>
          <p:nvSpPr>
            <p:cNvPr id="52308"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309"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310"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3" name="Group 58"/>
          <p:cNvGrpSpPr>
            <a:grpSpLocks/>
          </p:cNvGrpSpPr>
          <p:nvPr/>
        </p:nvGrpSpPr>
        <p:grpSpPr bwMode="auto">
          <a:xfrm>
            <a:off x="3814763" y="4017963"/>
            <a:ext cx="447675" cy="163512"/>
            <a:chOff x="2160" y="3120"/>
            <a:chExt cx="1968" cy="384"/>
          </a:xfrm>
        </p:grpSpPr>
        <p:sp>
          <p:nvSpPr>
            <p:cNvPr id="52305"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306"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307"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4" name="Group 62"/>
          <p:cNvGrpSpPr>
            <a:grpSpLocks/>
          </p:cNvGrpSpPr>
          <p:nvPr/>
        </p:nvGrpSpPr>
        <p:grpSpPr bwMode="auto">
          <a:xfrm>
            <a:off x="4689475" y="3917950"/>
            <a:ext cx="447675" cy="163513"/>
            <a:chOff x="2160" y="3120"/>
            <a:chExt cx="1968" cy="384"/>
          </a:xfrm>
        </p:grpSpPr>
        <p:sp>
          <p:nvSpPr>
            <p:cNvPr id="52302"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303"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304"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5" name="Group 68"/>
          <p:cNvGrpSpPr>
            <a:grpSpLocks/>
          </p:cNvGrpSpPr>
          <p:nvPr/>
        </p:nvGrpSpPr>
        <p:grpSpPr bwMode="auto">
          <a:xfrm>
            <a:off x="3814763" y="3914775"/>
            <a:ext cx="447675" cy="163513"/>
            <a:chOff x="2160" y="3120"/>
            <a:chExt cx="1968" cy="384"/>
          </a:xfrm>
        </p:grpSpPr>
        <p:sp>
          <p:nvSpPr>
            <p:cNvPr id="52299" name="Rectangle 6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300" name="Oval 7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301" name="Oval 7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6" name="Group 72"/>
          <p:cNvGrpSpPr>
            <a:grpSpLocks/>
          </p:cNvGrpSpPr>
          <p:nvPr/>
        </p:nvGrpSpPr>
        <p:grpSpPr bwMode="auto">
          <a:xfrm>
            <a:off x="2928938" y="4005263"/>
            <a:ext cx="447675" cy="163512"/>
            <a:chOff x="2160" y="3120"/>
            <a:chExt cx="1968" cy="384"/>
          </a:xfrm>
        </p:grpSpPr>
        <p:sp>
          <p:nvSpPr>
            <p:cNvPr id="52296" name="Rectangle 7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97" name="Oval 7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98" name="Oval 7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7" name="Group 76"/>
          <p:cNvGrpSpPr>
            <a:grpSpLocks/>
          </p:cNvGrpSpPr>
          <p:nvPr/>
        </p:nvGrpSpPr>
        <p:grpSpPr bwMode="auto">
          <a:xfrm>
            <a:off x="3814763" y="3808413"/>
            <a:ext cx="447675" cy="163512"/>
            <a:chOff x="2160" y="3120"/>
            <a:chExt cx="1968" cy="384"/>
          </a:xfrm>
        </p:grpSpPr>
        <p:sp>
          <p:nvSpPr>
            <p:cNvPr id="52293" name="Rectangle 7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94" name="Oval 7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95" name="Oval 7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8" name="Group 80"/>
          <p:cNvGrpSpPr>
            <a:grpSpLocks/>
          </p:cNvGrpSpPr>
          <p:nvPr/>
        </p:nvGrpSpPr>
        <p:grpSpPr bwMode="auto">
          <a:xfrm>
            <a:off x="3814763" y="3702050"/>
            <a:ext cx="447675" cy="163513"/>
            <a:chOff x="2160" y="3120"/>
            <a:chExt cx="1968" cy="384"/>
          </a:xfrm>
        </p:grpSpPr>
        <p:sp>
          <p:nvSpPr>
            <p:cNvPr id="5229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9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9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39" name="Group 54"/>
          <p:cNvGrpSpPr>
            <a:grpSpLocks/>
          </p:cNvGrpSpPr>
          <p:nvPr/>
        </p:nvGrpSpPr>
        <p:grpSpPr bwMode="auto">
          <a:xfrm>
            <a:off x="4689475" y="3811588"/>
            <a:ext cx="447675" cy="163512"/>
            <a:chOff x="2160" y="3120"/>
            <a:chExt cx="1968" cy="384"/>
          </a:xfrm>
        </p:grpSpPr>
        <p:sp>
          <p:nvSpPr>
            <p:cNvPr id="52287"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88"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89"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40" name="Group 84"/>
          <p:cNvGrpSpPr>
            <a:grpSpLocks/>
          </p:cNvGrpSpPr>
          <p:nvPr/>
        </p:nvGrpSpPr>
        <p:grpSpPr bwMode="auto">
          <a:xfrm>
            <a:off x="4689475" y="3713163"/>
            <a:ext cx="447675" cy="163512"/>
            <a:chOff x="2160" y="3120"/>
            <a:chExt cx="1968" cy="384"/>
          </a:xfrm>
        </p:grpSpPr>
        <p:sp>
          <p:nvSpPr>
            <p:cNvPr id="52284" name="Rectangle 8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85" name="Oval 8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86" name="Oval 8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2241" name="Group 88"/>
          <p:cNvGrpSpPr>
            <a:grpSpLocks/>
          </p:cNvGrpSpPr>
          <p:nvPr/>
        </p:nvGrpSpPr>
        <p:grpSpPr bwMode="auto">
          <a:xfrm>
            <a:off x="7313613" y="4016375"/>
            <a:ext cx="447675" cy="163513"/>
            <a:chOff x="2160" y="3120"/>
            <a:chExt cx="1968" cy="384"/>
          </a:xfrm>
        </p:grpSpPr>
        <p:sp>
          <p:nvSpPr>
            <p:cNvPr id="52281"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2282"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283"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04" name="Group 303"/>
          <p:cNvGrpSpPr>
            <a:grpSpLocks/>
          </p:cNvGrpSpPr>
          <p:nvPr/>
        </p:nvGrpSpPr>
        <p:grpSpPr bwMode="auto">
          <a:xfrm>
            <a:off x="533400" y="3856038"/>
            <a:ext cx="7113588" cy="1868487"/>
            <a:chOff x="533400" y="3855532"/>
            <a:chExt cx="7113319" cy="1868433"/>
          </a:xfrm>
        </p:grpSpPr>
        <p:grpSp>
          <p:nvGrpSpPr>
            <p:cNvPr id="52244" name="Group 267"/>
            <p:cNvGrpSpPr>
              <a:grpSpLocks/>
            </p:cNvGrpSpPr>
            <p:nvPr/>
          </p:nvGrpSpPr>
          <p:grpSpPr bwMode="auto">
            <a:xfrm>
              <a:off x="1300976" y="4074607"/>
              <a:ext cx="219075" cy="106363"/>
              <a:chOff x="2667000" y="6076950"/>
              <a:chExt cx="219075" cy="106363"/>
            </a:xfrm>
          </p:grpSpPr>
          <p:sp>
            <p:nvSpPr>
              <p:cNvPr id="52279" name="Oval 90"/>
              <p:cNvSpPr>
                <a:spLocks noChangeArrowheads="1"/>
              </p:cNvSpPr>
              <p:nvPr/>
            </p:nvSpPr>
            <p:spPr bwMode="auto">
              <a:xfrm>
                <a:off x="2667000" y="6081117"/>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80" name="Oval 91"/>
              <p:cNvSpPr>
                <a:spLocks noChangeArrowheads="1"/>
              </p:cNvSpPr>
              <p:nvPr/>
            </p:nvSpPr>
            <p:spPr bwMode="auto">
              <a:xfrm>
                <a:off x="2667000" y="6076950"/>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45" name="Group 268"/>
            <p:cNvGrpSpPr>
              <a:grpSpLocks/>
            </p:cNvGrpSpPr>
            <p:nvPr/>
          </p:nvGrpSpPr>
          <p:grpSpPr bwMode="auto">
            <a:xfrm>
              <a:off x="7427644" y="4074607"/>
              <a:ext cx="219075" cy="106363"/>
              <a:chOff x="2667000" y="6076950"/>
              <a:chExt cx="219075" cy="106363"/>
            </a:xfrm>
          </p:grpSpPr>
          <p:sp>
            <p:nvSpPr>
              <p:cNvPr id="52277" name="Oval 90"/>
              <p:cNvSpPr>
                <a:spLocks noChangeArrowheads="1"/>
              </p:cNvSpPr>
              <p:nvPr/>
            </p:nvSpPr>
            <p:spPr bwMode="auto">
              <a:xfrm>
                <a:off x="2667000" y="6081117"/>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78" name="Oval 91"/>
              <p:cNvSpPr>
                <a:spLocks noChangeArrowheads="1"/>
              </p:cNvSpPr>
              <p:nvPr/>
            </p:nvSpPr>
            <p:spPr bwMode="auto">
              <a:xfrm>
                <a:off x="2667000" y="6076950"/>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46" name="Group 274"/>
            <p:cNvGrpSpPr>
              <a:grpSpLocks/>
            </p:cNvGrpSpPr>
            <p:nvPr/>
          </p:nvGrpSpPr>
          <p:grpSpPr bwMode="auto">
            <a:xfrm>
              <a:off x="2173556" y="4034959"/>
              <a:ext cx="219075" cy="146011"/>
              <a:chOff x="2590800" y="5808345"/>
              <a:chExt cx="219075" cy="146011"/>
            </a:xfrm>
          </p:grpSpPr>
          <p:sp>
            <p:nvSpPr>
              <p:cNvPr id="52274" name="Rectangle 89"/>
              <p:cNvSpPr>
                <a:spLocks noChangeArrowheads="1"/>
              </p:cNvSpPr>
              <p:nvPr/>
            </p:nvSpPr>
            <p:spPr bwMode="auto">
              <a:xfrm>
                <a:off x="2590800" y="5867400"/>
                <a:ext cx="219075" cy="45720"/>
              </a:xfrm>
              <a:prstGeom prst="rect">
                <a:avLst/>
              </a:prstGeom>
              <a:solidFill>
                <a:srgbClr val="0000FF"/>
              </a:solidFill>
              <a:ln w="9525">
                <a:noFill/>
                <a:miter lim="800000"/>
                <a:headEnd/>
                <a:tailEnd/>
              </a:ln>
            </p:spPr>
            <p:txBody>
              <a:bodyPr wrap="none" anchor="ctr"/>
              <a:lstStyle/>
              <a:p>
                <a:pPr algn="ctr"/>
                <a:endParaRPr lang="en-US"/>
              </a:p>
            </p:txBody>
          </p:sp>
          <p:sp>
            <p:nvSpPr>
              <p:cNvPr id="52275" name="Oval 90"/>
              <p:cNvSpPr>
                <a:spLocks noChangeArrowheads="1"/>
              </p:cNvSpPr>
              <p:nvPr/>
            </p:nvSpPr>
            <p:spPr bwMode="auto">
              <a:xfrm>
                <a:off x="2590800" y="5852160"/>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76" name="Oval 91"/>
              <p:cNvSpPr>
                <a:spLocks noChangeArrowheads="1"/>
              </p:cNvSpPr>
              <p:nvPr/>
            </p:nvSpPr>
            <p:spPr bwMode="auto">
              <a:xfrm>
                <a:off x="2590800" y="5808345"/>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47" name="Group 275"/>
            <p:cNvGrpSpPr>
              <a:grpSpLocks/>
            </p:cNvGrpSpPr>
            <p:nvPr/>
          </p:nvGrpSpPr>
          <p:grpSpPr bwMode="auto">
            <a:xfrm>
              <a:off x="6553200" y="4034959"/>
              <a:ext cx="219075" cy="146011"/>
              <a:chOff x="2590800" y="5808345"/>
              <a:chExt cx="219075" cy="146011"/>
            </a:xfrm>
          </p:grpSpPr>
          <p:sp>
            <p:nvSpPr>
              <p:cNvPr id="52271" name="Rectangle 89"/>
              <p:cNvSpPr>
                <a:spLocks noChangeArrowheads="1"/>
              </p:cNvSpPr>
              <p:nvPr/>
            </p:nvSpPr>
            <p:spPr bwMode="auto">
              <a:xfrm>
                <a:off x="2590800" y="5867400"/>
                <a:ext cx="219075" cy="45720"/>
              </a:xfrm>
              <a:prstGeom prst="rect">
                <a:avLst/>
              </a:prstGeom>
              <a:solidFill>
                <a:srgbClr val="0000FF"/>
              </a:solidFill>
              <a:ln w="9525">
                <a:noFill/>
                <a:miter lim="800000"/>
                <a:headEnd/>
                <a:tailEnd/>
              </a:ln>
            </p:spPr>
            <p:txBody>
              <a:bodyPr wrap="none" anchor="ctr"/>
              <a:lstStyle/>
              <a:p>
                <a:pPr algn="ctr"/>
                <a:endParaRPr lang="en-US"/>
              </a:p>
            </p:txBody>
          </p:sp>
          <p:sp>
            <p:nvSpPr>
              <p:cNvPr id="52272" name="Oval 90"/>
              <p:cNvSpPr>
                <a:spLocks noChangeArrowheads="1"/>
              </p:cNvSpPr>
              <p:nvPr/>
            </p:nvSpPr>
            <p:spPr bwMode="auto">
              <a:xfrm>
                <a:off x="2590800" y="5852160"/>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73" name="Oval 91"/>
              <p:cNvSpPr>
                <a:spLocks noChangeArrowheads="1"/>
              </p:cNvSpPr>
              <p:nvPr/>
            </p:nvSpPr>
            <p:spPr bwMode="auto">
              <a:xfrm>
                <a:off x="2590800" y="5808345"/>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48" name="Group 282"/>
            <p:cNvGrpSpPr>
              <a:grpSpLocks/>
            </p:cNvGrpSpPr>
            <p:nvPr/>
          </p:nvGrpSpPr>
          <p:grpSpPr bwMode="auto">
            <a:xfrm>
              <a:off x="5676205" y="3949234"/>
              <a:ext cx="219075" cy="231736"/>
              <a:chOff x="2291715" y="6124575"/>
              <a:chExt cx="219075" cy="231736"/>
            </a:xfrm>
          </p:grpSpPr>
          <p:sp>
            <p:nvSpPr>
              <p:cNvPr id="52268" name="Rectangle 89"/>
              <p:cNvSpPr>
                <a:spLocks noChangeArrowheads="1"/>
              </p:cNvSpPr>
              <p:nvPr/>
            </p:nvSpPr>
            <p:spPr bwMode="auto">
              <a:xfrm>
                <a:off x="2291715" y="6179418"/>
                <a:ext cx="219075" cy="128016"/>
              </a:xfrm>
              <a:prstGeom prst="rect">
                <a:avLst/>
              </a:prstGeom>
              <a:solidFill>
                <a:srgbClr val="0000FF"/>
              </a:solidFill>
              <a:ln w="9525">
                <a:noFill/>
                <a:miter lim="800000"/>
                <a:headEnd/>
                <a:tailEnd/>
              </a:ln>
            </p:spPr>
            <p:txBody>
              <a:bodyPr wrap="none" anchor="ctr"/>
              <a:lstStyle/>
              <a:p>
                <a:pPr algn="ctr"/>
                <a:endParaRPr lang="en-US"/>
              </a:p>
            </p:txBody>
          </p:sp>
          <p:sp>
            <p:nvSpPr>
              <p:cNvPr id="52269" name="Oval 90"/>
              <p:cNvSpPr>
                <a:spLocks noChangeArrowheads="1"/>
              </p:cNvSpPr>
              <p:nvPr/>
            </p:nvSpPr>
            <p:spPr bwMode="auto">
              <a:xfrm>
                <a:off x="2291715" y="6254115"/>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70" name="Oval 91"/>
              <p:cNvSpPr>
                <a:spLocks noChangeArrowheads="1"/>
              </p:cNvSpPr>
              <p:nvPr/>
            </p:nvSpPr>
            <p:spPr bwMode="auto">
              <a:xfrm>
                <a:off x="2291715" y="6124575"/>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49" name="Group 283"/>
            <p:cNvGrpSpPr>
              <a:grpSpLocks/>
            </p:cNvGrpSpPr>
            <p:nvPr/>
          </p:nvGrpSpPr>
          <p:grpSpPr bwMode="auto">
            <a:xfrm>
              <a:off x="3050788" y="3949234"/>
              <a:ext cx="219075" cy="231736"/>
              <a:chOff x="2291715" y="6124575"/>
              <a:chExt cx="219075" cy="231736"/>
            </a:xfrm>
          </p:grpSpPr>
          <p:sp>
            <p:nvSpPr>
              <p:cNvPr id="52265" name="Rectangle 89"/>
              <p:cNvSpPr>
                <a:spLocks noChangeArrowheads="1"/>
              </p:cNvSpPr>
              <p:nvPr/>
            </p:nvSpPr>
            <p:spPr bwMode="auto">
              <a:xfrm>
                <a:off x="2291715" y="6179418"/>
                <a:ext cx="219075" cy="128016"/>
              </a:xfrm>
              <a:prstGeom prst="rect">
                <a:avLst/>
              </a:prstGeom>
              <a:solidFill>
                <a:srgbClr val="0000FF"/>
              </a:solidFill>
              <a:ln w="9525">
                <a:noFill/>
                <a:miter lim="800000"/>
                <a:headEnd/>
                <a:tailEnd/>
              </a:ln>
            </p:spPr>
            <p:txBody>
              <a:bodyPr wrap="none" anchor="ctr"/>
              <a:lstStyle/>
              <a:p>
                <a:pPr algn="ctr"/>
                <a:endParaRPr lang="en-US"/>
              </a:p>
            </p:txBody>
          </p:sp>
          <p:sp>
            <p:nvSpPr>
              <p:cNvPr id="52266" name="Oval 90"/>
              <p:cNvSpPr>
                <a:spLocks noChangeArrowheads="1"/>
              </p:cNvSpPr>
              <p:nvPr/>
            </p:nvSpPr>
            <p:spPr bwMode="auto">
              <a:xfrm>
                <a:off x="2291715" y="6254115"/>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67" name="Oval 91"/>
              <p:cNvSpPr>
                <a:spLocks noChangeArrowheads="1"/>
              </p:cNvSpPr>
              <p:nvPr/>
            </p:nvSpPr>
            <p:spPr bwMode="auto">
              <a:xfrm>
                <a:off x="2291715" y="6124575"/>
                <a:ext cx="219075" cy="102196"/>
              </a:xfrm>
              <a:prstGeom prst="ellipse">
                <a:avLst/>
              </a:prstGeom>
              <a:solidFill>
                <a:srgbClr val="66FFFF"/>
              </a:solidFill>
              <a:ln w="9525">
                <a:noFill/>
                <a:round/>
                <a:headEnd/>
                <a:tailEnd/>
              </a:ln>
            </p:spPr>
            <p:txBody>
              <a:bodyPr wrap="none" anchor="ctr"/>
              <a:lstStyle/>
              <a:p>
                <a:pPr algn="ctr"/>
                <a:endParaRPr lang="en-US"/>
              </a:p>
            </p:txBody>
          </p:sp>
        </p:grpSp>
        <p:grpSp>
          <p:nvGrpSpPr>
            <p:cNvPr id="52250" name="Group 288"/>
            <p:cNvGrpSpPr>
              <a:grpSpLocks/>
            </p:cNvGrpSpPr>
            <p:nvPr/>
          </p:nvGrpSpPr>
          <p:grpSpPr bwMode="auto">
            <a:xfrm>
              <a:off x="3926156" y="3855532"/>
              <a:ext cx="219075" cy="325438"/>
              <a:chOff x="2286000" y="5661660"/>
              <a:chExt cx="219075" cy="325438"/>
            </a:xfrm>
          </p:grpSpPr>
          <p:sp>
            <p:nvSpPr>
              <p:cNvPr id="52261" name="Rectangle 89"/>
              <p:cNvSpPr>
                <a:spLocks noChangeArrowheads="1"/>
              </p:cNvSpPr>
              <p:nvPr/>
            </p:nvSpPr>
            <p:spPr bwMode="auto">
              <a:xfrm>
                <a:off x="2286000" y="5715000"/>
                <a:ext cx="219075" cy="219456"/>
              </a:xfrm>
              <a:prstGeom prst="rect">
                <a:avLst/>
              </a:prstGeom>
              <a:solidFill>
                <a:srgbClr val="0000FF"/>
              </a:solidFill>
              <a:ln w="9525">
                <a:noFill/>
                <a:miter lim="800000"/>
                <a:headEnd/>
                <a:tailEnd/>
              </a:ln>
            </p:spPr>
            <p:txBody>
              <a:bodyPr wrap="none" anchor="ctr"/>
              <a:lstStyle/>
              <a:p>
                <a:pPr algn="ctr"/>
                <a:endParaRPr lang="en-US"/>
              </a:p>
            </p:txBody>
          </p:sp>
          <p:grpSp>
            <p:nvGrpSpPr>
              <p:cNvPr id="52262" name="Group 287"/>
              <p:cNvGrpSpPr>
                <a:grpSpLocks/>
              </p:cNvGrpSpPr>
              <p:nvPr/>
            </p:nvGrpSpPr>
            <p:grpSpPr bwMode="auto">
              <a:xfrm>
                <a:off x="2286000" y="5661660"/>
                <a:ext cx="219075" cy="325438"/>
                <a:chOff x="2286000" y="5661660"/>
                <a:chExt cx="219075" cy="325438"/>
              </a:xfrm>
            </p:grpSpPr>
            <p:sp>
              <p:nvSpPr>
                <p:cNvPr id="52263" name="Oval 90"/>
                <p:cNvSpPr>
                  <a:spLocks noChangeArrowheads="1"/>
                </p:cNvSpPr>
                <p:nvPr/>
              </p:nvSpPr>
              <p:spPr bwMode="auto">
                <a:xfrm>
                  <a:off x="2286000" y="5884902"/>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64" name="Oval 91"/>
                <p:cNvSpPr>
                  <a:spLocks noChangeArrowheads="1"/>
                </p:cNvSpPr>
                <p:nvPr/>
              </p:nvSpPr>
              <p:spPr bwMode="auto">
                <a:xfrm>
                  <a:off x="2286000" y="5661660"/>
                  <a:ext cx="219075" cy="102196"/>
                </a:xfrm>
                <a:prstGeom prst="ellipse">
                  <a:avLst/>
                </a:prstGeom>
                <a:solidFill>
                  <a:srgbClr val="66FFFF"/>
                </a:solidFill>
                <a:ln w="9525">
                  <a:noFill/>
                  <a:round/>
                  <a:headEnd/>
                  <a:tailEnd/>
                </a:ln>
              </p:spPr>
              <p:txBody>
                <a:bodyPr wrap="none" anchor="ctr"/>
                <a:lstStyle/>
                <a:p>
                  <a:pPr algn="ctr"/>
                  <a:endParaRPr lang="en-US"/>
                </a:p>
              </p:txBody>
            </p:sp>
          </p:grpSp>
        </p:grpSp>
        <p:grpSp>
          <p:nvGrpSpPr>
            <p:cNvPr id="52251" name="Group 293"/>
            <p:cNvGrpSpPr>
              <a:grpSpLocks/>
            </p:cNvGrpSpPr>
            <p:nvPr/>
          </p:nvGrpSpPr>
          <p:grpSpPr bwMode="auto">
            <a:xfrm>
              <a:off x="4800600" y="3855532"/>
              <a:ext cx="219075" cy="325438"/>
              <a:chOff x="2286000" y="5661660"/>
              <a:chExt cx="219075" cy="325438"/>
            </a:xfrm>
          </p:grpSpPr>
          <p:sp>
            <p:nvSpPr>
              <p:cNvPr id="52257" name="Rectangle 89"/>
              <p:cNvSpPr>
                <a:spLocks noChangeArrowheads="1"/>
              </p:cNvSpPr>
              <p:nvPr/>
            </p:nvSpPr>
            <p:spPr bwMode="auto">
              <a:xfrm>
                <a:off x="2286000" y="5715000"/>
                <a:ext cx="219075" cy="219456"/>
              </a:xfrm>
              <a:prstGeom prst="rect">
                <a:avLst/>
              </a:prstGeom>
              <a:solidFill>
                <a:srgbClr val="0000FF"/>
              </a:solidFill>
              <a:ln w="9525">
                <a:noFill/>
                <a:miter lim="800000"/>
                <a:headEnd/>
                <a:tailEnd/>
              </a:ln>
            </p:spPr>
            <p:txBody>
              <a:bodyPr wrap="none" anchor="ctr"/>
              <a:lstStyle/>
              <a:p>
                <a:pPr algn="ctr"/>
                <a:endParaRPr lang="en-US"/>
              </a:p>
            </p:txBody>
          </p:sp>
          <p:grpSp>
            <p:nvGrpSpPr>
              <p:cNvPr id="52258" name="Group 287"/>
              <p:cNvGrpSpPr>
                <a:grpSpLocks/>
              </p:cNvGrpSpPr>
              <p:nvPr/>
            </p:nvGrpSpPr>
            <p:grpSpPr bwMode="auto">
              <a:xfrm>
                <a:off x="2286000" y="5661660"/>
                <a:ext cx="219075" cy="325438"/>
                <a:chOff x="2286000" y="5661660"/>
                <a:chExt cx="219075" cy="325438"/>
              </a:xfrm>
            </p:grpSpPr>
            <p:sp>
              <p:nvSpPr>
                <p:cNvPr id="52259" name="Oval 90"/>
                <p:cNvSpPr>
                  <a:spLocks noChangeArrowheads="1"/>
                </p:cNvSpPr>
                <p:nvPr/>
              </p:nvSpPr>
              <p:spPr bwMode="auto">
                <a:xfrm>
                  <a:off x="2286000" y="5884902"/>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60" name="Oval 91"/>
                <p:cNvSpPr>
                  <a:spLocks noChangeArrowheads="1"/>
                </p:cNvSpPr>
                <p:nvPr/>
              </p:nvSpPr>
              <p:spPr bwMode="auto">
                <a:xfrm>
                  <a:off x="2286000" y="5661660"/>
                  <a:ext cx="219075" cy="102196"/>
                </a:xfrm>
                <a:prstGeom prst="ellipse">
                  <a:avLst/>
                </a:prstGeom>
                <a:solidFill>
                  <a:srgbClr val="66FFFF"/>
                </a:solidFill>
                <a:ln w="9525">
                  <a:noFill/>
                  <a:round/>
                  <a:headEnd/>
                  <a:tailEnd/>
                </a:ln>
              </p:spPr>
              <p:txBody>
                <a:bodyPr wrap="none" anchor="ctr"/>
                <a:lstStyle/>
                <a:p>
                  <a:pPr algn="ctr"/>
                  <a:endParaRPr lang="en-US"/>
                </a:p>
              </p:txBody>
            </p:sp>
          </p:grpSp>
        </p:grpSp>
        <p:grpSp>
          <p:nvGrpSpPr>
            <p:cNvPr id="52252" name="Group 298"/>
            <p:cNvGrpSpPr>
              <a:grpSpLocks/>
            </p:cNvGrpSpPr>
            <p:nvPr/>
          </p:nvGrpSpPr>
          <p:grpSpPr bwMode="auto">
            <a:xfrm>
              <a:off x="533400" y="5410200"/>
              <a:ext cx="219075" cy="231736"/>
              <a:chOff x="2291715" y="6124575"/>
              <a:chExt cx="219075" cy="231736"/>
            </a:xfrm>
          </p:grpSpPr>
          <p:sp>
            <p:nvSpPr>
              <p:cNvPr id="52254" name="Rectangle 89"/>
              <p:cNvSpPr>
                <a:spLocks noChangeArrowheads="1"/>
              </p:cNvSpPr>
              <p:nvPr/>
            </p:nvSpPr>
            <p:spPr bwMode="auto">
              <a:xfrm>
                <a:off x="2291715" y="6179418"/>
                <a:ext cx="219075" cy="128016"/>
              </a:xfrm>
              <a:prstGeom prst="rect">
                <a:avLst/>
              </a:prstGeom>
              <a:solidFill>
                <a:srgbClr val="0000FF"/>
              </a:solidFill>
              <a:ln w="9525">
                <a:noFill/>
                <a:miter lim="800000"/>
                <a:headEnd/>
                <a:tailEnd/>
              </a:ln>
            </p:spPr>
            <p:txBody>
              <a:bodyPr wrap="none" anchor="ctr"/>
              <a:lstStyle/>
              <a:p>
                <a:pPr algn="ctr"/>
                <a:endParaRPr lang="en-US"/>
              </a:p>
            </p:txBody>
          </p:sp>
          <p:sp>
            <p:nvSpPr>
              <p:cNvPr id="52255" name="Oval 90"/>
              <p:cNvSpPr>
                <a:spLocks noChangeArrowheads="1"/>
              </p:cNvSpPr>
              <p:nvPr/>
            </p:nvSpPr>
            <p:spPr bwMode="auto">
              <a:xfrm>
                <a:off x="2291715" y="6254115"/>
                <a:ext cx="219075" cy="102196"/>
              </a:xfrm>
              <a:prstGeom prst="ellipse">
                <a:avLst/>
              </a:prstGeom>
              <a:solidFill>
                <a:srgbClr val="0000FF"/>
              </a:solidFill>
              <a:ln w="9525">
                <a:noFill/>
                <a:round/>
                <a:headEnd/>
                <a:tailEnd/>
              </a:ln>
            </p:spPr>
            <p:txBody>
              <a:bodyPr wrap="none" anchor="ctr"/>
              <a:lstStyle/>
              <a:p>
                <a:pPr algn="ctr"/>
                <a:endParaRPr lang="en-US"/>
              </a:p>
            </p:txBody>
          </p:sp>
          <p:sp>
            <p:nvSpPr>
              <p:cNvPr id="52256" name="Oval 91"/>
              <p:cNvSpPr>
                <a:spLocks noChangeArrowheads="1"/>
              </p:cNvSpPr>
              <p:nvPr/>
            </p:nvSpPr>
            <p:spPr bwMode="auto">
              <a:xfrm>
                <a:off x="2291715" y="6124575"/>
                <a:ext cx="219075" cy="102196"/>
              </a:xfrm>
              <a:prstGeom prst="ellipse">
                <a:avLst/>
              </a:prstGeom>
              <a:solidFill>
                <a:srgbClr val="66FFFF"/>
              </a:solidFill>
              <a:ln w="9525">
                <a:noFill/>
                <a:round/>
                <a:headEnd/>
                <a:tailEnd/>
              </a:ln>
            </p:spPr>
            <p:txBody>
              <a:bodyPr wrap="none" anchor="ctr"/>
              <a:lstStyle/>
              <a:p>
                <a:pPr algn="ctr"/>
                <a:endParaRPr lang="en-US"/>
              </a:p>
            </p:txBody>
          </p:sp>
        </p:grpSp>
        <p:sp>
          <p:nvSpPr>
            <p:cNvPr id="52253" name="TextBox 302"/>
            <p:cNvSpPr txBox="1">
              <a:spLocks noChangeArrowheads="1"/>
            </p:cNvSpPr>
            <p:nvPr/>
          </p:nvSpPr>
          <p:spPr bwMode="auto">
            <a:xfrm>
              <a:off x="835538" y="5323855"/>
              <a:ext cx="3666388" cy="400110"/>
            </a:xfrm>
            <a:prstGeom prst="rect">
              <a:avLst/>
            </a:prstGeom>
            <a:noFill/>
            <a:ln w="9525">
              <a:noFill/>
              <a:miter lim="800000"/>
              <a:headEnd/>
              <a:tailEnd/>
            </a:ln>
          </p:spPr>
          <p:txBody>
            <a:bodyPr wrap="none">
              <a:spAutoFit/>
            </a:bodyPr>
            <a:lstStyle/>
            <a:p>
              <a:r>
                <a:rPr lang="en-US" sz="2000"/>
                <a:t>Height of linear machine at </a:t>
              </a:r>
              <a:r>
                <a:rPr lang="en-US" sz="2000" i="1"/>
                <a:t>t</a:t>
              </a:r>
              <a:r>
                <a:rPr lang="en-US" sz="2000"/>
                <a:t>=7</a:t>
              </a:r>
            </a:p>
          </p:txBody>
        </p:sp>
      </p:grpSp>
      <p:sp>
        <p:nvSpPr>
          <p:cNvPr id="52243" name="TextBox 304"/>
          <p:cNvSpPr txBox="1">
            <a:spLocks noChangeArrowheads="1"/>
          </p:cNvSpPr>
          <p:nvPr/>
        </p:nvSpPr>
        <p:spPr bwMode="auto">
          <a:xfrm>
            <a:off x="6629400" y="2819400"/>
            <a:ext cx="476250" cy="338138"/>
          </a:xfrm>
          <a:prstGeom prst="rect">
            <a:avLst/>
          </a:prstGeom>
          <a:noFill/>
          <a:ln w="9525">
            <a:noFill/>
            <a:miter lim="800000"/>
            <a:headEnd/>
            <a:tailEnd/>
          </a:ln>
        </p:spPr>
        <p:txBody>
          <a:bodyPr wrap="none">
            <a:spAutoFit/>
          </a:bodyPr>
          <a:lstStyle/>
          <a:p>
            <a:pPr algn="ctr"/>
            <a:r>
              <a:rPr lang="en-US" i="1"/>
              <a:t>t</a:t>
            </a:r>
            <a:r>
              <a:rPr lang="en-US"/>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16"/>
          <p:cNvSpPr>
            <a:spLocks noGrp="1" noChangeArrowheads="1"/>
          </p:cNvSpPr>
          <p:nvPr>
            <p:ph type="title"/>
          </p:nvPr>
        </p:nvSpPr>
        <p:spPr/>
        <p:txBody>
          <a:bodyPr/>
          <a:lstStyle/>
          <a:p>
            <a:pPr eaLnBrk="1" hangingPunct="1"/>
            <a:r>
              <a:rPr lang="en-US" dirty="0" smtClean="0"/>
              <a:t>(6,1)-Liar Game</a:t>
            </a:r>
            <a:endParaRPr lang="en-US" i="1" dirty="0" smtClean="0"/>
          </a:p>
        </p:txBody>
      </p:sp>
      <p:sp>
        <p:nvSpPr>
          <p:cNvPr id="54273" name="Slide Number Placeholder 5"/>
          <p:cNvSpPr>
            <a:spLocks noGrp="1"/>
          </p:cNvSpPr>
          <p:nvPr>
            <p:ph type="sldNum" sz="quarter" idx="12"/>
          </p:nvPr>
        </p:nvSpPr>
        <p:spPr>
          <a:noFill/>
        </p:spPr>
        <p:txBody>
          <a:bodyPr/>
          <a:lstStyle/>
          <a:p>
            <a:fld id="{70C52BD4-6E34-40B7-B6D4-27D6BCB075B9}" type="slidenum">
              <a:rPr lang="en-US" smtClean="0"/>
              <a:pPr/>
              <a:t>26</a:t>
            </a:fld>
            <a:endParaRPr lang="en-US" smtClean="0"/>
          </a:p>
        </p:txBody>
      </p:sp>
      <p:sp>
        <p:nvSpPr>
          <p:cNvPr id="54274"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4276"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54277"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4278"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4279"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4280"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4281"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4282"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4283"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4284"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4285"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=0</a:t>
            </a:r>
          </a:p>
        </p:txBody>
      </p:sp>
      <p:sp>
        <p:nvSpPr>
          <p:cNvPr id="54287"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54288" name="Group 179"/>
          <p:cNvGrpSpPr>
            <a:grpSpLocks/>
          </p:cNvGrpSpPr>
          <p:nvPr/>
        </p:nvGrpSpPr>
        <p:grpSpPr bwMode="auto">
          <a:xfrm>
            <a:off x="5257800" y="4930775"/>
            <a:ext cx="1676400" cy="403225"/>
            <a:chOff x="5257800" y="4842932"/>
            <a:chExt cx="1676400" cy="403016"/>
          </a:xfrm>
        </p:grpSpPr>
        <p:cxnSp>
          <p:nvCxnSpPr>
            <p:cNvPr id="54407"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4408"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4409"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96" name="Group 95"/>
          <p:cNvGrpSpPr>
            <a:grpSpLocks/>
          </p:cNvGrpSpPr>
          <p:nvPr/>
        </p:nvGrpSpPr>
        <p:grpSpPr bwMode="auto">
          <a:xfrm>
            <a:off x="3868738" y="3081338"/>
            <a:ext cx="550862" cy="1071562"/>
            <a:chOff x="3868831" y="3081871"/>
            <a:chExt cx="550769" cy="1070585"/>
          </a:xfrm>
        </p:grpSpPr>
        <p:grpSp>
          <p:nvGrpSpPr>
            <p:cNvPr id="54371" name="Group 80"/>
            <p:cNvGrpSpPr>
              <a:grpSpLocks noChangeAspect="1"/>
            </p:cNvGrpSpPr>
            <p:nvPr/>
          </p:nvGrpSpPr>
          <p:grpSpPr bwMode="auto">
            <a:xfrm>
              <a:off x="3868831" y="3951288"/>
              <a:ext cx="550769" cy="201168"/>
              <a:chOff x="2160" y="3120"/>
              <a:chExt cx="1968" cy="384"/>
            </a:xfrm>
          </p:grpSpPr>
          <p:sp>
            <p:nvSpPr>
              <p:cNvPr id="5440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40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2" name="Group 80"/>
            <p:cNvGrpSpPr>
              <a:grpSpLocks noChangeAspect="1"/>
            </p:cNvGrpSpPr>
            <p:nvPr/>
          </p:nvGrpSpPr>
          <p:grpSpPr bwMode="auto">
            <a:xfrm>
              <a:off x="3868831" y="3847572"/>
              <a:ext cx="550769" cy="201168"/>
              <a:chOff x="2160" y="3120"/>
              <a:chExt cx="1968" cy="384"/>
            </a:xfrm>
          </p:grpSpPr>
          <p:sp>
            <p:nvSpPr>
              <p:cNvPr id="5440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40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3" name="Group 80"/>
            <p:cNvGrpSpPr>
              <a:grpSpLocks noChangeAspect="1"/>
            </p:cNvGrpSpPr>
            <p:nvPr/>
          </p:nvGrpSpPr>
          <p:grpSpPr bwMode="auto">
            <a:xfrm>
              <a:off x="3868831" y="3743325"/>
              <a:ext cx="550769" cy="201168"/>
              <a:chOff x="2160" y="3120"/>
              <a:chExt cx="1968" cy="384"/>
            </a:xfrm>
          </p:grpSpPr>
          <p:sp>
            <p:nvSpPr>
              <p:cNvPr id="5439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4" name="Group 80"/>
            <p:cNvGrpSpPr>
              <a:grpSpLocks noChangeAspect="1"/>
            </p:cNvGrpSpPr>
            <p:nvPr/>
          </p:nvGrpSpPr>
          <p:grpSpPr bwMode="auto">
            <a:xfrm>
              <a:off x="3868831" y="3635906"/>
              <a:ext cx="550769" cy="201168"/>
              <a:chOff x="2160" y="3120"/>
              <a:chExt cx="1968" cy="384"/>
            </a:xfrm>
          </p:grpSpPr>
          <p:sp>
            <p:nvSpPr>
              <p:cNvPr id="5439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5" name="Group 80"/>
            <p:cNvGrpSpPr>
              <a:grpSpLocks noChangeAspect="1"/>
            </p:cNvGrpSpPr>
            <p:nvPr/>
          </p:nvGrpSpPr>
          <p:grpSpPr bwMode="auto">
            <a:xfrm>
              <a:off x="3868831" y="3523192"/>
              <a:ext cx="550769" cy="201168"/>
              <a:chOff x="2160" y="3120"/>
              <a:chExt cx="1968" cy="384"/>
            </a:xfrm>
          </p:grpSpPr>
          <p:sp>
            <p:nvSpPr>
              <p:cNvPr id="5439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6" name="Group 80"/>
            <p:cNvGrpSpPr>
              <a:grpSpLocks noChangeAspect="1"/>
            </p:cNvGrpSpPr>
            <p:nvPr/>
          </p:nvGrpSpPr>
          <p:grpSpPr bwMode="auto">
            <a:xfrm>
              <a:off x="3868831" y="3413124"/>
              <a:ext cx="550769" cy="201168"/>
              <a:chOff x="2160" y="3120"/>
              <a:chExt cx="1968" cy="384"/>
            </a:xfrm>
          </p:grpSpPr>
          <p:sp>
            <p:nvSpPr>
              <p:cNvPr id="5438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7" name="Group 80"/>
            <p:cNvGrpSpPr>
              <a:grpSpLocks noChangeAspect="1"/>
            </p:cNvGrpSpPr>
            <p:nvPr/>
          </p:nvGrpSpPr>
          <p:grpSpPr bwMode="auto">
            <a:xfrm>
              <a:off x="3868831" y="3305705"/>
              <a:ext cx="550769" cy="201168"/>
              <a:chOff x="2160" y="3120"/>
              <a:chExt cx="1968" cy="384"/>
            </a:xfrm>
          </p:grpSpPr>
          <p:sp>
            <p:nvSpPr>
              <p:cNvPr id="5438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8" name="Group 80"/>
            <p:cNvGrpSpPr>
              <a:grpSpLocks noChangeAspect="1"/>
            </p:cNvGrpSpPr>
            <p:nvPr/>
          </p:nvGrpSpPr>
          <p:grpSpPr bwMode="auto">
            <a:xfrm>
              <a:off x="3868831" y="3195637"/>
              <a:ext cx="550769" cy="201168"/>
              <a:chOff x="2160" y="3120"/>
              <a:chExt cx="1968" cy="384"/>
            </a:xfrm>
          </p:grpSpPr>
          <p:sp>
            <p:nvSpPr>
              <p:cNvPr id="5438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4379" name="Group 80"/>
            <p:cNvGrpSpPr>
              <a:grpSpLocks noChangeAspect="1"/>
            </p:cNvGrpSpPr>
            <p:nvPr/>
          </p:nvGrpSpPr>
          <p:grpSpPr bwMode="auto">
            <a:xfrm>
              <a:off x="3868831" y="3081871"/>
              <a:ext cx="550769" cy="201168"/>
              <a:chOff x="2160" y="3120"/>
              <a:chExt cx="1968" cy="384"/>
            </a:xfrm>
          </p:grpSpPr>
          <p:sp>
            <p:nvSpPr>
              <p:cNvPr id="5438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01" name="Group 100"/>
          <p:cNvGrpSpPr>
            <a:grpSpLocks/>
          </p:cNvGrpSpPr>
          <p:nvPr/>
        </p:nvGrpSpPr>
        <p:grpSpPr bwMode="auto">
          <a:xfrm>
            <a:off x="1711325" y="3081338"/>
            <a:ext cx="2708275" cy="1071562"/>
            <a:chOff x="1711004" y="3081871"/>
            <a:chExt cx="2708596" cy="1070585"/>
          </a:xfrm>
        </p:grpSpPr>
        <p:grpSp>
          <p:nvGrpSpPr>
            <p:cNvPr id="54333" name="Group 98"/>
            <p:cNvGrpSpPr>
              <a:grpSpLocks/>
            </p:cNvGrpSpPr>
            <p:nvPr/>
          </p:nvGrpSpPr>
          <p:grpSpPr bwMode="auto">
            <a:xfrm>
              <a:off x="3868828" y="3081871"/>
              <a:ext cx="550772" cy="1070585"/>
              <a:chOff x="3259228" y="3081871"/>
              <a:chExt cx="550772" cy="1070585"/>
            </a:xfrm>
          </p:grpSpPr>
          <p:grpSp>
            <p:nvGrpSpPr>
              <p:cNvPr id="54335" name="Group 171"/>
              <p:cNvGrpSpPr>
                <a:grpSpLocks noChangeAspect="1"/>
              </p:cNvGrpSpPr>
              <p:nvPr/>
            </p:nvGrpSpPr>
            <p:grpSpPr bwMode="auto">
              <a:xfrm>
                <a:off x="3259228" y="3951288"/>
                <a:ext cx="550769" cy="201168"/>
                <a:chOff x="3814763" y="3702050"/>
                <a:chExt cx="447675" cy="163513"/>
              </a:xfrm>
            </p:grpSpPr>
            <p:sp>
              <p:nvSpPr>
                <p:cNvPr id="5436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7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36" name="Group 171"/>
              <p:cNvGrpSpPr>
                <a:grpSpLocks noChangeAspect="1"/>
              </p:cNvGrpSpPr>
              <p:nvPr/>
            </p:nvGrpSpPr>
            <p:grpSpPr bwMode="auto">
              <a:xfrm>
                <a:off x="3259228" y="3843868"/>
                <a:ext cx="550769" cy="201168"/>
                <a:chOff x="3814763" y="3702050"/>
                <a:chExt cx="447675" cy="163513"/>
              </a:xfrm>
            </p:grpSpPr>
            <p:sp>
              <p:nvSpPr>
                <p:cNvPr id="5436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37" name="Group 171"/>
              <p:cNvGrpSpPr>
                <a:grpSpLocks noChangeAspect="1"/>
              </p:cNvGrpSpPr>
              <p:nvPr/>
            </p:nvGrpSpPr>
            <p:grpSpPr bwMode="auto">
              <a:xfrm>
                <a:off x="3259228" y="3735834"/>
                <a:ext cx="550769" cy="201168"/>
                <a:chOff x="3814763" y="3702050"/>
                <a:chExt cx="447675" cy="163513"/>
              </a:xfrm>
            </p:grpSpPr>
            <p:sp>
              <p:nvSpPr>
                <p:cNvPr id="5436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38" name="Group 171"/>
              <p:cNvGrpSpPr>
                <a:grpSpLocks noChangeAspect="1"/>
              </p:cNvGrpSpPr>
              <p:nvPr/>
            </p:nvGrpSpPr>
            <p:grpSpPr bwMode="auto">
              <a:xfrm>
                <a:off x="3259228" y="3627800"/>
                <a:ext cx="550769" cy="201168"/>
                <a:chOff x="3814763" y="3702050"/>
                <a:chExt cx="447675" cy="163513"/>
              </a:xfrm>
            </p:grpSpPr>
            <p:sp>
              <p:nvSpPr>
                <p:cNvPr id="5435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39" name="Group 171"/>
              <p:cNvGrpSpPr>
                <a:grpSpLocks noChangeAspect="1"/>
              </p:cNvGrpSpPr>
              <p:nvPr/>
            </p:nvGrpSpPr>
            <p:grpSpPr bwMode="auto">
              <a:xfrm>
                <a:off x="3259228" y="3519766"/>
                <a:ext cx="550769" cy="201168"/>
                <a:chOff x="3814763" y="3702050"/>
                <a:chExt cx="447675" cy="163513"/>
              </a:xfrm>
            </p:grpSpPr>
            <p:sp>
              <p:nvSpPr>
                <p:cNvPr id="5435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5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5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40" name="Group 172"/>
              <p:cNvGrpSpPr>
                <a:grpSpLocks noChangeAspect="1"/>
              </p:cNvGrpSpPr>
              <p:nvPr/>
            </p:nvGrpSpPr>
            <p:grpSpPr bwMode="auto">
              <a:xfrm>
                <a:off x="3259228" y="3412069"/>
                <a:ext cx="550772" cy="201168"/>
                <a:chOff x="4689475" y="3713163"/>
                <a:chExt cx="447675" cy="163512"/>
              </a:xfrm>
            </p:grpSpPr>
            <p:sp>
              <p:nvSpPr>
                <p:cNvPr id="5435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5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5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341" name="Group 172"/>
              <p:cNvGrpSpPr>
                <a:grpSpLocks noChangeAspect="1"/>
              </p:cNvGrpSpPr>
              <p:nvPr/>
            </p:nvGrpSpPr>
            <p:grpSpPr bwMode="auto">
              <a:xfrm>
                <a:off x="3259228" y="3302004"/>
                <a:ext cx="550772" cy="201168"/>
                <a:chOff x="4689475" y="3713163"/>
                <a:chExt cx="447675" cy="163512"/>
              </a:xfrm>
            </p:grpSpPr>
            <p:sp>
              <p:nvSpPr>
                <p:cNvPr id="5435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5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5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342" name="Group 172"/>
              <p:cNvGrpSpPr>
                <a:grpSpLocks noChangeAspect="1"/>
              </p:cNvGrpSpPr>
              <p:nvPr/>
            </p:nvGrpSpPr>
            <p:grpSpPr bwMode="auto">
              <a:xfrm>
                <a:off x="3259228" y="3191936"/>
                <a:ext cx="550772" cy="201168"/>
                <a:chOff x="4689475" y="3713163"/>
                <a:chExt cx="447675" cy="163512"/>
              </a:xfrm>
            </p:grpSpPr>
            <p:sp>
              <p:nvSpPr>
                <p:cNvPr id="5434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4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4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343" name="Group 172"/>
              <p:cNvGrpSpPr>
                <a:grpSpLocks noChangeAspect="1"/>
              </p:cNvGrpSpPr>
              <p:nvPr/>
            </p:nvGrpSpPr>
            <p:grpSpPr bwMode="auto">
              <a:xfrm>
                <a:off x="3259228" y="3081871"/>
                <a:ext cx="550772" cy="201168"/>
                <a:chOff x="4689475" y="3713163"/>
                <a:chExt cx="447675" cy="163512"/>
              </a:xfrm>
            </p:grpSpPr>
            <p:sp>
              <p:nvSpPr>
                <p:cNvPr id="54344" name="Rectangle 89"/>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45" name="Oval 90"/>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46" name="Oval 91"/>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54334" name="TextBox 99"/>
            <p:cNvSpPr txBox="1">
              <a:spLocks noChangeArrowheads="1"/>
            </p:cNvSpPr>
            <p:nvPr/>
          </p:nvSpPr>
          <p:spPr bwMode="auto">
            <a:xfrm>
              <a:off x="1711004" y="3276600"/>
              <a:ext cx="1641796" cy="338554"/>
            </a:xfrm>
            <a:prstGeom prst="rect">
              <a:avLst/>
            </a:prstGeom>
            <a:noFill/>
            <a:ln w="9525">
              <a:noFill/>
              <a:miter lim="800000"/>
              <a:headEnd/>
              <a:tailEnd/>
            </a:ln>
          </p:spPr>
          <p:txBody>
            <a:bodyPr wrap="none">
              <a:spAutoFit/>
            </a:bodyPr>
            <a:lstStyle/>
            <a:p>
              <a:r>
                <a:rPr lang="en-US"/>
                <a:t>Paul bipartitions</a:t>
              </a:r>
            </a:p>
          </p:txBody>
        </p:sp>
      </p:grpSp>
      <p:grpSp>
        <p:nvGrpSpPr>
          <p:cNvPr id="151" name="Group 150"/>
          <p:cNvGrpSpPr>
            <a:grpSpLocks/>
          </p:cNvGrpSpPr>
          <p:nvPr/>
        </p:nvGrpSpPr>
        <p:grpSpPr bwMode="auto">
          <a:xfrm>
            <a:off x="1709738" y="3276600"/>
            <a:ext cx="3302000" cy="876300"/>
            <a:chOff x="1710268" y="3276600"/>
            <a:chExt cx="3301998" cy="875875"/>
          </a:xfrm>
        </p:grpSpPr>
        <p:grpSp>
          <p:nvGrpSpPr>
            <p:cNvPr id="54294" name="Group 148"/>
            <p:cNvGrpSpPr>
              <a:grpSpLocks/>
            </p:cNvGrpSpPr>
            <p:nvPr/>
          </p:nvGrpSpPr>
          <p:grpSpPr bwMode="auto">
            <a:xfrm>
              <a:off x="3869266" y="3519784"/>
              <a:ext cx="550769" cy="632691"/>
              <a:chOff x="5240428" y="3519784"/>
              <a:chExt cx="550769" cy="632691"/>
            </a:xfrm>
          </p:grpSpPr>
          <p:grpSp>
            <p:nvGrpSpPr>
              <p:cNvPr id="54313" name="Group 171"/>
              <p:cNvGrpSpPr>
                <a:grpSpLocks noChangeAspect="1"/>
              </p:cNvGrpSpPr>
              <p:nvPr/>
            </p:nvGrpSpPr>
            <p:grpSpPr bwMode="auto">
              <a:xfrm>
                <a:off x="5240428" y="3951306"/>
                <a:ext cx="550769" cy="201169"/>
                <a:chOff x="3814763" y="3702050"/>
                <a:chExt cx="447675" cy="163513"/>
              </a:xfrm>
            </p:grpSpPr>
            <p:sp>
              <p:nvSpPr>
                <p:cNvPr id="5433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3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3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14" name="Group 171"/>
              <p:cNvGrpSpPr>
                <a:grpSpLocks noChangeAspect="1"/>
              </p:cNvGrpSpPr>
              <p:nvPr/>
            </p:nvGrpSpPr>
            <p:grpSpPr bwMode="auto">
              <a:xfrm>
                <a:off x="5240428" y="3843886"/>
                <a:ext cx="550769" cy="201169"/>
                <a:chOff x="3814763" y="3702050"/>
                <a:chExt cx="447675" cy="163513"/>
              </a:xfrm>
            </p:grpSpPr>
            <p:sp>
              <p:nvSpPr>
                <p:cNvPr id="54327"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8"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9"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15" name="Group 171"/>
              <p:cNvGrpSpPr>
                <a:grpSpLocks noChangeAspect="1"/>
              </p:cNvGrpSpPr>
              <p:nvPr/>
            </p:nvGrpSpPr>
            <p:grpSpPr bwMode="auto">
              <a:xfrm>
                <a:off x="5240428" y="3735852"/>
                <a:ext cx="550769" cy="201169"/>
                <a:chOff x="3814763" y="3702050"/>
                <a:chExt cx="447675" cy="163513"/>
              </a:xfrm>
            </p:grpSpPr>
            <p:sp>
              <p:nvSpPr>
                <p:cNvPr id="5432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16" name="Group 171"/>
              <p:cNvGrpSpPr>
                <a:grpSpLocks noChangeAspect="1"/>
              </p:cNvGrpSpPr>
              <p:nvPr/>
            </p:nvGrpSpPr>
            <p:grpSpPr bwMode="auto">
              <a:xfrm>
                <a:off x="5240428" y="3627818"/>
                <a:ext cx="550769" cy="201169"/>
                <a:chOff x="3814763" y="3702050"/>
                <a:chExt cx="447675" cy="163513"/>
              </a:xfrm>
            </p:grpSpPr>
            <p:sp>
              <p:nvSpPr>
                <p:cNvPr id="5432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4317" name="Group 171"/>
              <p:cNvGrpSpPr>
                <a:grpSpLocks noChangeAspect="1"/>
              </p:cNvGrpSpPr>
              <p:nvPr/>
            </p:nvGrpSpPr>
            <p:grpSpPr bwMode="auto">
              <a:xfrm>
                <a:off x="5240428" y="3519784"/>
                <a:ext cx="550769" cy="201169"/>
                <a:chOff x="3814763" y="3702050"/>
                <a:chExt cx="447675" cy="163513"/>
              </a:xfrm>
            </p:grpSpPr>
            <p:sp>
              <p:nvSpPr>
                <p:cNvPr id="5431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1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54295" name="Group 147"/>
            <p:cNvGrpSpPr>
              <a:grpSpLocks/>
            </p:cNvGrpSpPr>
            <p:nvPr/>
          </p:nvGrpSpPr>
          <p:grpSpPr bwMode="auto">
            <a:xfrm>
              <a:off x="4461494" y="3621109"/>
              <a:ext cx="550772" cy="531366"/>
              <a:chOff x="6078628" y="3081865"/>
              <a:chExt cx="550772" cy="531366"/>
            </a:xfrm>
          </p:grpSpPr>
          <p:grpSp>
            <p:nvGrpSpPr>
              <p:cNvPr id="54297" name="Group 172"/>
              <p:cNvGrpSpPr>
                <a:grpSpLocks noChangeAspect="1"/>
              </p:cNvGrpSpPr>
              <p:nvPr/>
            </p:nvGrpSpPr>
            <p:grpSpPr bwMode="auto">
              <a:xfrm>
                <a:off x="6078628" y="3412063"/>
                <a:ext cx="550772" cy="201168"/>
                <a:chOff x="4689475" y="3713163"/>
                <a:chExt cx="447675" cy="163512"/>
              </a:xfrm>
            </p:grpSpPr>
            <p:sp>
              <p:nvSpPr>
                <p:cNvPr id="5431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1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1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298" name="Group 172"/>
              <p:cNvGrpSpPr>
                <a:grpSpLocks noChangeAspect="1"/>
              </p:cNvGrpSpPr>
              <p:nvPr/>
            </p:nvGrpSpPr>
            <p:grpSpPr bwMode="auto">
              <a:xfrm>
                <a:off x="6078628" y="3301998"/>
                <a:ext cx="550772" cy="201168"/>
                <a:chOff x="4689475" y="3713163"/>
                <a:chExt cx="447675" cy="163512"/>
              </a:xfrm>
            </p:grpSpPr>
            <p:sp>
              <p:nvSpPr>
                <p:cNvPr id="5430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299" name="Group 172"/>
              <p:cNvGrpSpPr>
                <a:grpSpLocks noChangeAspect="1"/>
              </p:cNvGrpSpPr>
              <p:nvPr/>
            </p:nvGrpSpPr>
            <p:grpSpPr bwMode="auto">
              <a:xfrm>
                <a:off x="6078628" y="3191930"/>
                <a:ext cx="550772" cy="201168"/>
                <a:chOff x="4689475" y="3713163"/>
                <a:chExt cx="447675" cy="163512"/>
              </a:xfrm>
            </p:grpSpPr>
            <p:sp>
              <p:nvSpPr>
                <p:cNvPr id="54304" name="Rectangle 116"/>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5" name="Oval 117"/>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6" name="Oval 118"/>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300" name="Group 172"/>
              <p:cNvGrpSpPr>
                <a:grpSpLocks noChangeAspect="1"/>
              </p:cNvGrpSpPr>
              <p:nvPr/>
            </p:nvGrpSpPr>
            <p:grpSpPr bwMode="auto">
              <a:xfrm>
                <a:off x="6078628" y="3081865"/>
                <a:ext cx="550772" cy="201168"/>
                <a:chOff x="4689475" y="3713163"/>
                <a:chExt cx="447675" cy="163512"/>
              </a:xfrm>
            </p:grpSpPr>
            <p:sp>
              <p:nvSpPr>
                <p:cNvPr id="54301" name="Rectangle 113"/>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2" name="Oval 114"/>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3" name="Oval 115"/>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54296" name="TextBox 149"/>
            <p:cNvSpPr txBox="1">
              <a:spLocks noChangeArrowheads="1"/>
            </p:cNvSpPr>
            <p:nvPr/>
          </p:nvSpPr>
          <p:spPr bwMode="auto">
            <a:xfrm>
              <a:off x="1710268" y="3276600"/>
              <a:ext cx="2076209" cy="338554"/>
            </a:xfrm>
            <a:prstGeom prst="rect">
              <a:avLst/>
            </a:prstGeom>
            <a:noFill/>
            <a:ln w="9525">
              <a:noFill/>
              <a:miter lim="800000"/>
              <a:headEnd/>
              <a:tailEnd/>
            </a:ln>
          </p:spPr>
          <p:txBody>
            <a:bodyPr wrap="none">
              <a:spAutoFit/>
            </a:bodyPr>
            <a:lstStyle/>
            <a:p>
              <a:r>
                <a:rPr lang="en-US"/>
                <a:t>Carole moves purple</a:t>
              </a:r>
            </a:p>
          </p:txBody>
        </p:sp>
      </p:grpSp>
      <p:sp>
        <p:nvSpPr>
          <p:cNvPr id="153" name="TextBox 152"/>
          <p:cNvSpPr txBox="1">
            <a:spLocks noChangeArrowheads="1"/>
          </p:cNvSpPr>
          <p:nvPr/>
        </p:nvSpPr>
        <p:spPr bwMode="auto">
          <a:xfrm>
            <a:off x="4419600" y="3429000"/>
            <a:ext cx="833438" cy="338138"/>
          </a:xfrm>
          <a:prstGeom prst="rect">
            <a:avLst/>
          </a:prstGeom>
          <a:noFill/>
          <a:ln w="9525">
            <a:noFill/>
            <a:miter lim="800000"/>
            <a:headEnd/>
            <a:tailEnd/>
          </a:ln>
        </p:spPr>
        <p:txBody>
          <a:bodyPr wrap="none">
            <a:spAutoFit/>
          </a:bodyPr>
          <a:lstStyle/>
          <a:p>
            <a:pPr algn="ctr"/>
            <a:r>
              <a:rPr lang="en-US"/>
              <a:t>9 chips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P spid="1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16"/>
          <p:cNvSpPr>
            <a:spLocks noGrp="1" noChangeArrowheads="1"/>
          </p:cNvSpPr>
          <p:nvPr>
            <p:ph type="title"/>
          </p:nvPr>
        </p:nvSpPr>
        <p:spPr/>
        <p:txBody>
          <a:bodyPr/>
          <a:lstStyle/>
          <a:p>
            <a:r>
              <a:rPr lang="en-US" dirty="0" smtClean="0"/>
              <a:t>(6,1)-Liar Game</a:t>
            </a:r>
            <a:endParaRPr lang="en-US" i="1" dirty="0" smtClean="0"/>
          </a:p>
        </p:txBody>
      </p:sp>
      <p:sp>
        <p:nvSpPr>
          <p:cNvPr id="56321" name="Slide Number Placeholder 5"/>
          <p:cNvSpPr>
            <a:spLocks noGrp="1"/>
          </p:cNvSpPr>
          <p:nvPr>
            <p:ph type="sldNum" sz="quarter" idx="12"/>
          </p:nvPr>
        </p:nvSpPr>
        <p:spPr>
          <a:noFill/>
        </p:spPr>
        <p:txBody>
          <a:bodyPr/>
          <a:lstStyle/>
          <a:p>
            <a:fld id="{C13D021E-4B4E-4176-A139-9A7001E94206}" type="slidenum">
              <a:rPr lang="en-US" smtClean="0"/>
              <a:pPr/>
              <a:t>27</a:t>
            </a:fld>
            <a:endParaRPr lang="en-US" smtClean="0"/>
          </a:p>
        </p:txBody>
      </p:sp>
      <p:sp>
        <p:nvSpPr>
          <p:cNvPr id="56322"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6324"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56325"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6326"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6327"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6328"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6329"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6330"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6331"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6332"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6333"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=1</a:t>
            </a:r>
          </a:p>
        </p:txBody>
      </p:sp>
      <p:sp>
        <p:nvSpPr>
          <p:cNvPr id="56335"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56336" name="Group 179"/>
          <p:cNvGrpSpPr>
            <a:grpSpLocks/>
          </p:cNvGrpSpPr>
          <p:nvPr/>
        </p:nvGrpSpPr>
        <p:grpSpPr bwMode="auto">
          <a:xfrm>
            <a:off x="5257800" y="4930775"/>
            <a:ext cx="1676400" cy="403225"/>
            <a:chOff x="5257800" y="4842932"/>
            <a:chExt cx="1676400" cy="403016"/>
          </a:xfrm>
        </p:grpSpPr>
        <p:cxnSp>
          <p:nvCxnSpPr>
            <p:cNvPr id="5646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646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646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225" name="Group 224"/>
          <p:cNvGrpSpPr>
            <a:grpSpLocks/>
          </p:cNvGrpSpPr>
          <p:nvPr/>
        </p:nvGrpSpPr>
        <p:grpSpPr bwMode="auto">
          <a:xfrm>
            <a:off x="3868738" y="3522663"/>
            <a:ext cx="1144587" cy="630237"/>
            <a:chOff x="3868831" y="3523192"/>
            <a:chExt cx="1143873" cy="629264"/>
          </a:xfrm>
        </p:grpSpPr>
        <p:grpSp>
          <p:nvGrpSpPr>
            <p:cNvPr id="56422" name="Group 222"/>
            <p:cNvGrpSpPr>
              <a:grpSpLocks/>
            </p:cNvGrpSpPr>
            <p:nvPr/>
          </p:nvGrpSpPr>
          <p:grpSpPr bwMode="auto">
            <a:xfrm>
              <a:off x="3868831" y="3523192"/>
              <a:ext cx="550769" cy="629264"/>
              <a:chOff x="3868831" y="3523192"/>
              <a:chExt cx="550769" cy="629264"/>
            </a:xfrm>
          </p:grpSpPr>
          <p:grpSp>
            <p:nvGrpSpPr>
              <p:cNvPr id="56440" name="Group 80"/>
              <p:cNvGrpSpPr>
                <a:grpSpLocks noChangeAspect="1"/>
              </p:cNvGrpSpPr>
              <p:nvPr/>
            </p:nvGrpSpPr>
            <p:grpSpPr bwMode="auto">
              <a:xfrm>
                <a:off x="3868831" y="3951288"/>
                <a:ext cx="550769" cy="201168"/>
                <a:chOff x="2160" y="3120"/>
                <a:chExt cx="1968" cy="384"/>
              </a:xfrm>
            </p:grpSpPr>
            <p:sp>
              <p:nvSpPr>
                <p:cNvPr id="5645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41" name="Group 80"/>
              <p:cNvGrpSpPr>
                <a:grpSpLocks noChangeAspect="1"/>
              </p:cNvGrpSpPr>
              <p:nvPr/>
            </p:nvGrpSpPr>
            <p:grpSpPr bwMode="auto">
              <a:xfrm>
                <a:off x="3868831" y="3847572"/>
                <a:ext cx="550769" cy="201168"/>
                <a:chOff x="2160" y="3120"/>
                <a:chExt cx="1968" cy="384"/>
              </a:xfrm>
            </p:grpSpPr>
            <p:sp>
              <p:nvSpPr>
                <p:cNvPr id="5645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42" name="Group 80"/>
              <p:cNvGrpSpPr>
                <a:grpSpLocks noChangeAspect="1"/>
              </p:cNvGrpSpPr>
              <p:nvPr/>
            </p:nvGrpSpPr>
            <p:grpSpPr bwMode="auto">
              <a:xfrm>
                <a:off x="3868831" y="3743325"/>
                <a:ext cx="550769" cy="201168"/>
                <a:chOff x="2160" y="3120"/>
                <a:chExt cx="1968" cy="384"/>
              </a:xfrm>
            </p:grpSpPr>
            <p:sp>
              <p:nvSpPr>
                <p:cNvPr id="5645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43" name="Group 80"/>
              <p:cNvGrpSpPr>
                <a:grpSpLocks noChangeAspect="1"/>
              </p:cNvGrpSpPr>
              <p:nvPr/>
            </p:nvGrpSpPr>
            <p:grpSpPr bwMode="auto">
              <a:xfrm>
                <a:off x="3868831" y="3635906"/>
                <a:ext cx="550769" cy="201168"/>
                <a:chOff x="2160" y="3120"/>
                <a:chExt cx="1968" cy="384"/>
              </a:xfrm>
            </p:grpSpPr>
            <p:sp>
              <p:nvSpPr>
                <p:cNvPr id="5644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4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44" name="Group 80"/>
              <p:cNvGrpSpPr>
                <a:grpSpLocks noChangeAspect="1"/>
              </p:cNvGrpSpPr>
              <p:nvPr/>
            </p:nvGrpSpPr>
            <p:grpSpPr bwMode="auto">
              <a:xfrm>
                <a:off x="3868831" y="3523192"/>
                <a:ext cx="550769" cy="201168"/>
                <a:chOff x="2160" y="3120"/>
                <a:chExt cx="1968" cy="384"/>
              </a:xfrm>
            </p:grpSpPr>
            <p:sp>
              <p:nvSpPr>
                <p:cNvPr id="5644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4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4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56423" name="Group 223"/>
            <p:cNvGrpSpPr>
              <a:grpSpLocks/>
            </p:cNvGrpSpPr>
            <p:nvPr/>
          </p:nvGrpSpPr>
          <p:grpSpPr bwMode="auto">
            <a:xfrm>
              <a:off x="4461935" y="3616250"/>
              <a:ext cx="550769" cy="532421"/>
              <a:chOff x="4461935" y="3616250"/>
              <a:chExt cx="550769" cy="532421"/>
            </a:xfrm>
          </p:grpSpPr>
          <p:grpSp>
            <p:nvGrpSpPr>
              <p:cNvPr id="56424" name="Group 80"/>
              <p:cNvGrpSpPr>
                <a:grpSpLocks noChangeAspect="1"/>
              </p:cNvGrpSpPr>
              <p:nvPr/>
            </p:nvGrpSpPr>
            <p:grpSpPr bwMode="auto">
              <a:xfrm>
                <a:off x="4461935" y="3947503"/>
                <a:ext cx="550769" cy="201168"/>
                <a:chOff x="2160" y="3120"/>
                <a:chExt cx="1968" cy="384"/>
              </a:xfrm>
            </p:grpSpPr>
            <p:sp>
              <p:nvSpPr>
                <p:cNvPr id="5643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25" name="Group 80"/>
              <p:cNvGrpSpPr>
                <a:grpSpLocks noChangeAspect="1"/>
              </p:cNvGrpSpPr>
              <p:nvPr/>
            </p:nvGrpSpPr>
            <p:grpSpPr bwMode="auto">
              <a:xfrm>
                <a:off x="4461935" y="3840084"/>
                <a:ext cx="550769" cy="201168"/>
                <a:chOff x="2160" y="3120"/>
                <a:chExt cx="1968" cy="384"/>
              </a:xfrm>
            </p:grpSpPr>
            <p:sp>
              <p:nvSpPr>
                <p:cNvPr id="5643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26" name="Group 80"/>
              <p:cNvGrpSpPr>
                <a:grpSpLocks noChangeAspect="1"/>
              </p:cNvGrpSpPr>
              <p:nvPr/>
            </p:nvGrpSpPr>
            <p:grpSpPr bwMode="auto">
              <a:xfrm>
                <a:off x="4461935" y="3730016"/>
                <a:ext cx="550769" cy="201168"/>
                <a:chOff x="2160" y="3120"/>
                <a:chExt cx="1968" cy="384"/>
              </a:xfrm>
            </p:grpSpPr>
            <p:sp>
              <p:nvSpPr>
                <p:cNvPr id="5643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6427" name="Group 80"/>
              <p:cNvGrpSpPr>
                <a:grpSpLocks noChangeAspect="1"/>
              </p:cNvGrpSpPr>
              <p:nvPr/>
            </p:nvGrpSpPr>
            <p:grpSpPr bwMode="auto">
              <a:xfrm>
                <a:off x="4461935" y="3616250"/>
                <a:ext cx="550769" cy="201168"/>
                <a:chOff x="2160" y="3120"/>
                <a:chExt cx="1968" cy="384"/>
              </a:xfrm>
            </p:grpSpPr>
            <p:sp>
              <p:nvSpPr>
                <p:cNvPr id="5642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2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294" name="Group 293"/>
          <p:cNvGrpSpPr>
            <a:grpSpLocks/>
          </p:cNvGrpSpPr>
          <p:nvPr/>
        </p:nvGrpSpPr>
        <p:grpSpPr bwMode="auto">
          <a:xfrm>
            <a:off x="1711325" y="3273425"/>
            <a:ext cx="3300413" cy="874713"/>
            <a:chOff x="1711004" y="5296323"/>
            <a:chExt cx="3301262" cy="875877"/>
          </a:xfrm>
        </p:grpSpPr>
        <p:grpSp>
          <p:nvGrpSpPr>
            <p:cNvPr id="56382" name="Group 290"/>
            <p:cNvGrpSpPr>
              <a:grpSpLocks/>
            </p:cNvGrpSpPr>
            <p:nvPr/>
          </p:nvGrpSpPr>
          <p:grpSpPr bwMode="auto">
            <a:xfrm>
              <a:off x="3868828" y="5860967"/>
              <a:ext cx="550772" cy="311233"/>
              <a:chOff x="3868828" y="5541857"/>
              <a:chExt cx="550772" cy="311233"/>
            </a:xfrm>
          </p:grpSpPr>
          <p:grpSp>
            <p:nvGrpSpPr>
              <p:cNvPr id="56414" name="Group 172"/>
              <p:cNvGrpSpPr>
                <a:grpSpLocks noChangeAspect="1"/>
              </p:cNvGrpSpPr>
              <p:nvPr/>
            </p:nvGrpSpPr>
            <p:grpSpPr bwMode="auto">
              <a:xfrm>
                <a:off x="3868828" y="5651922"/>
                <a:ext cx="550772" cy="201168"/>
                <a:chOff x="4689475" y="3713163"/>
                <a:chExt cx="447675" cy="163512"/>
              </a:xfrm>
            </p:grpSpPr>
            <p:sp>
              <p:nvSpPr>
                <p:cNvPr id="56419" name="Rectangle 16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20" name="Oval 16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21" name="Oval 16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415" name="Group 172"/>
              <p:cNvGrpSpPr>
                <a:grpSpLocks noChangeAspect="1"/>
              </p:cNvGrpSpPr>
              <p:nvPr/>
            </p:nvGrpSpPr>
            <p:grpSpPr bwMode="auto">
              <a:xfrm>
                <a:off x="3868828" y="5541857"/>
                <a:ext cx="550772" cy="201168"/>
                <a:chOff x="4689475" y="3713163"/>
                <a:chExt cx="447675" cy="163512"/>
              </a:xfrm>
            </p:grpSpPr>
            <p:sp>
              <p:nvSpPr>
                <p:cNvPr id="56416" name="Rectangle 15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17" name="Oval 15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18" name="Oval 160"/>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56383" name="TextBox 99"/>
            <p:cNvSpPr txBox="1">
              <a:spLocks noChangeArrowheads="1"/>
            </p:cNvSpPr>
            <p:nvPr/>
          </p:nvSpPr>
          <p:spPr bwMode="auto">
            <a:xfrm>
              <a:off x="1711004" y="5296323"/>
              <a:ext cx="1641796" cy="338554"/>
            </a:xfrm>
            <a:prstGeom prst="rect">
              <a:avLst/>
            </a:prstGeom>
            <a:noFill/>
            <a:ln w="9525">
              <a:noFill/>
              <a:miter lim="800000"/>
              <a:headEnd/>
              <a:tailEnd/>
            </a:ln>
          </p:spPr>
          <p:txBody>
            <a:bodyPr wrap="none">
              <a:spAutoFit/>
            </a:bodyPr>
            <a:lstStyle/>
            <a:p>
              <a:r>
                <a:rPr lang="en-US"/>
                <a:t>Paul bipartitions</a:t>
              </a:r>
            </a:p>
          </p:txBody>
        </p:sp>
        <p:grpSp>
          <p:nvGrpSpPr>
            <p:cNvPr id="56384" name="Group 221"/>
            <p:cNvGrpSpPr>
              <a:grpSpLocks/>
            </p:cNvGrpSpPr>
            <p:nvPr/>
          </p:nvGrpSpPr>
          <p:grpSpPr bwMode="auto">
            <a:xfrm>
              <a:off x="3868831" y="5543911"/>
              <a:ext cx="550769" cy="416623"/>
              <a:chOff x="3869266" y="3735854"/>
              <a:chExt cx="550769" cy="416623"/>
            </a:xfrm>
          </p:grpSpPr>
          <p:grpSp>
            <p:nvGrpSpPr>
              <p:cNvPr id="56402" name="Group 171"/>
              <p:cNvGrpSpPr>
                <a:grpSpLocks noChangeAspect="1"/>
              </p:cNvGrpSpPr>
              <p:nvPr/>
            </p:nvGrpSpPr>
            <p:grpSpPr bwMode="auto">
              <a:xfrm>
                <a:off x="3869266" y="3951308"/>
                <a:ext cx="550769" cy="201169"/>
                <a:chOff x="3814763" y="3702050"/>
                <a:chExt cx="447675" cy="163513"/>
              </a:xfrm>
            </p:grpSpPr>
            <p:sp>
              <p:nvSpPr>
                <p:cNvPr id="5641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1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1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403" name="Group 171"/>
              <p:cNvGrpSpPr>
                <a:grpSpLocks noChangeAspect="1"/>
              </p:cNvGrpSpPr>
              <p:nvPr/>
            </p:nvGrpSpPr>
            <p:grpSpPr bwMode="auto">
              <a:xfrm>
                <a:off x="3869266" y="3843888"/>
                <a:ext cx="550769" cy="201169"/>
                <a:chOff x="3814763" y="3702050"/>
                <a:chExt cx="447675" cy="163513"/>
              </a:xfrm>
            </p:grpSpPr>
            <p:sp>
              <p:nvSpPr>
                <p:cNvPr id="5640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0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1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404" name="Group 171"/>
              <p:cNvGrpSpPr>
                <a:grpSpLocks noChangeAspect="1"/>
              </p:cNvGrpSpPr>
              <p:nvPr/>
            </p:nvGrpSpPr>
            <p:grpSpPr bwMode="auto">
              <a:xfrm>
                <a:off x="3869266" y="3735854"/>
                <a:ext cx="550769" cy="201169"/>
                <a:chOff x="3814763" y="3702050"/>
                <a:chExt cx="447675" cy="163513"/>
              </a:xfrm>
            </p:grpSpPr>
            <p:sp>
              <p:nvSpPr>
                <p:cNvPr id="5640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0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0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56385" name="Group 234"/>
            <p:cNvGrpSpPr>
              <a:grpSpLocks/>
            </p:cNvGrpSpPr>
            <p:nvPr/>
          </p:nvGrpSpPr>
          <p:grpSpPr bwMode="auto">
            <a:xfrm>
              <a:off x="4461494" y="5634991"/>
              <a:ext cx="550772" cy="537207"/>
              <a:chOff x="4461494" y="3615268"/>
              <a:chExt cx="550772" cy="537207"/>
            </a:xfrm>
          </p:grpSpPr>
          <p:grpSp>
            <p:nvGrpSpPr>
              <p:cNvPr id="56386" name="Group 172"/>
              <p:cNvGrpSpPr>
                <a:grpSpLocks noChangeAspect="1"/>
              </p:cNvGrpSpPr>
              <p:nvPr/>
            </p:nvGrpSpPr>
            <p:grpSpPr bwMode="auto">
              <a:xfrm>
                <a:off x="4461494" y="3951307"/>
                <a:ext cx="550772" cy="201168"/>
                <a:chOff x="4689475" y="3713163"/>
                <a:chExt cx="447675" cy="163512"/>
              </a:xfrm>
            </p:grpSpPr>
            <p:sp>
              <p:nvSpPr>
                <p:cNvPr id="56399"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00"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01"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87" name="Group 172"/>
              <p:cNvGrpSpPr>
                <a:grpSpLocks noChangeAspect="1"/>
              </p:cNvGrpSpPr>
              <p:nvPr/>
            </p:nvGrpSpPr>
            <p:grpSpPr bwMode="auto">
              <a:xfrm>
                <a:off x="4461494" y="3841242"/>
                <a:ext cx="550772" cy="201168"/>
                <a:chOff x="4689475" y="3713163"/>
                <a:chExt cx="447675" cy="163512"/>
              </a:xfrm>
            </p:grpSpPr>
            <p:sp>
              <p:nvSpPr>
                <p:cNvPr id="5639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9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9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88" name="Group 172"/>
              <p:cNvGrpSpPr>
                <a:grpSpLocks noChangeAspect="1"/>
              </p:cNvGrpSpPr>
              <p:nvPr/>
            </p:nvGrpSpPr>
            <p:grpSpPr bwMode="auto">
              <a:xfrm>
                <a:off x="4461494" y="3733800"/>
                <a:ext cx="550772" cy="201168"/>
                <a:chOff x="4689475" y="3713163"/>
                <a:chExt cx="447675" cy="163512"/>
              </a:xfrm>
            </p:grpSpPr>
            <p:sp>
              <p:nvSpPr>
                <p:cNvPr id="5639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9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9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89" name="Group 172"/>
              <p:cNvGrpSpPr>
                <a:grpSpLocks noChangeAspect="1"/>
              </p:cNvGrpSpPr>
              <p:nvPr/>
            </p:nvGrpSpPr>
            <p:grpSpPr bwMode="auto">
              <a:xfrm>
                <a:off x="4461494" y="3615268"/>
                <a:ext cx="550772" cy="201168"/>
                <a:chOff x="4689475" y="3713163"/>
                <a:chExt cx="447675" cy="163512"/>
              </a:xfrm>
            </p:grpSpPr>
            <p:sp>
              <p:nvSpPr>
                <p:cNvPr id="5639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9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9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grpSp>
        <p:nvGrpSpPr>
          <p:cNvPr id="289" name="Group 288"/>
          <p:cNvGrpSpPr>
            <a:grpSpLocks/>
          </p:cNvGrpSpPr>
          <p:nvPr/>
        </p:nvGrpSpPr>
        <p:grpSpPr bwMode="auto">
          <a:xfrm>
            <a:off x="1709738" y="3276600"/>
            <a:ext cx="3302000" cy="876300"/>
            <a:chOff x="1710268" y="3276600"/>
            <a:chExt cx="3301998" cy="875875"/>
          </a:xfrm>
        </p:grpSpPr>
        <p:sp>
          <p:nvSpPr>
            <p:cNvPr id="56341" name="TextBox 149"/>
            <p:cNvSpPr txBox="1">
              <a:spLocks noChangeArrowheads="1"/>
            </p:cNvSpPr>
            <p:nvPr/>
          </p:nvSpPr>
          <p:spPr bwMode="auto">
            <a:xfrm>
              <a:off x="1710268" y="3276600"/>
              <a:ext cx="2031325" cy="338554"/>
            </a:xfrm>
            <a:prstGeom prst="rect">
              <a:avLst/>
            </a:prstGeom>
            <a:noFill/>
            <a:ln w="9525">
              <a:noFill/>
              <a:miter lim="800000"/>
              <a:headEnd/>
              <a:tailEnd/>
            </a:ln>
          </p:spPr>
          <p:txBody>
            <a:bodyPr wrap="none">
              <a:spAutoFit/>
            </a:bodyPr>
            <a:lstStyle/>
            <a:p>
              <a:r>
                <a:rPr lang="en-US"/>
                <a:t>Carole moves green</a:t>
              </a:r>
            </a:p>
          </p:txBody>
        </p:sp>
        <p:grpSp>
          <p:nvGrpSpPr>
            <p:cNvPr id="56342" name="Group 286"/>
            <p:cNvGrpSpPr>
              <a:grpSpLocks/>
            </p:cNvGrpSpPr>
            <p:nvPr/>
          </p:nvGrpSpPr>
          <p:grpSpPr bwMode="auto">
            <a:xfrm>
              <a:off x="3868828" y="3837432"/>
              <a:ext cx="550772" cy="311233"/>
              <a:chOff x="3529424" y="5503334"/>
              <a:chExt cx="550772" cy="311233"/>
            </a:xfrm>
          </p:grpSpPr>
          <p:grpSp>
            <p:nvGrpSpPr>
              <p:cNvPr id="56374" name="Group 172"/>
              <p:cNvGrpSpPr>
                <a:grpSpLocks noChangeAspect="1"/>
              </p:cNvGrpSpPr>
              <p:nvPr/>
            </p:nvGrpSpPr>
            <p:grpSpPr bwMode="auto">
              <a:xfrm>
                <a:off x="3529424" y="5613399"/>
                <a:ext cx="550772" cy="201168"/>
                <a:chOff x="4689475" y="3713163"/>
                <a:chExt cx="447675" cy="163512"/>
              </a:xfrm>
            </p:grpSpPr>
            <p:sp>
              <p:nvSpPr>
                <p:cNvPr id="56379" name="Rectangle 270"/>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80" name="Oval 271"/>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81" name="Oval 272"/>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75" name="Group 172"/>
              <p:cNvGrpSpPr>
                <a:grpSpLocks noChangeAspect="1"/>
              </p:cNvGrpSpPr>
              <p:nvPr/>
            </p:nvGrpSpPr>
            <p:grpSpPr bwMode="auto">
              <a:xfrm>
                <a:off x="3529424" y="5503334"/>
                <a:ext cx="550772" cy="201168"/>
                <a:chOff x="4689475" y="3713163"/>
                <a:chExt cx="447675" cy="163512"/>
              </a:xfrm>
            </p:grpSpPr>
            <p:sp>
              <p:nvSpPr>
                <p:cNvPr id="56376"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77"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8"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56343" name="Group 285"/>
            <p:cNvGrpSpPr>
              <a:grpSpLocks/>
            </p:cNvGrpSpPr>
            <p:nvPr/>
          </p:nvGrpSpPr>
          <p:grpSpPr bwMode="auto">
            <a:xfrm>
              <a:off x="4460320" y="3285067"/>
              <a:ext cx="551946" cy="867408"/>
              <a:chOff x="4122090" y="5266267"/>
              <a:chExt cx="551946" cy="867408"/>
            </a:xfrm>
          </p:grpSpPr>
          <p:grpSp>
            <p:nvGrpSpPr>
              <p:cNvPr id="56344" name="Group 234"/>
              <p:cNvGrpSpPr>
                <a:grpSpLocks/>
              </p:cNvGrpSpPr>
              <p:nvPr/>
            </p:nvGrpSpPr>
            <p:grpSpPr bwMode="auto">
              <a:xfrm>
                <a:off x="4122090" y="5596468"/>
                <a:ext cx="550772" cy="537207"/>
                <a:chOff x="4461494" y="3615268"/>
                <a:chExt cx="550772" cy="537207"/>
              </a:xfrm>
            </p:grpSpPr>
            <p:grpSp>
              <p:nvGrpSpPr>
                <p:cNvPr id="56358" name="Group 172"/>
                <p:cNvGrpSpPr>
                  <a:grpSpLocks noChangeAspect="1"/>
                </p:cNvGrpSpPr>
                <p:nvPr/>
              </p:nvGrpSpPr>
              <p:grpSpPr bwMode="auto">
                <a:xfrm>
                  <a:off x="4461494" y="3951307"/>
                  <a:ext cx="550772" cy="201168"/>
                  <a:chOff x="4689475" y="3713163"/>
                  <a:chExt cx="447675" cy="163512"/>
                </a:xfrm>
              </p:grpSpPr>
              <p:sp>
                <p:nvSpPr>
                  <p:cNvPr id="56371"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72"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3"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59" name="Group 172"/>
                <p:cNvGrpSpPr>
                  <a:grpSpLocks noChangeAspect="1"/>
                </p:cNvGrpSpPr>
                <p:nvPr/>
              </p:nvGrpSpPr>
              <p:grpSpPr bwMode="auto">
                <a:xfrm>
                  <a:off x="4461494" y="3841242"/>
                  <a:ext cx="550772" cy="201168"/>
                  <a:chOff x="4689475" y="3713163"/>
                  <a:chExt cx="447675" cy="163512"/>
                </a:xfrm>
              </p:grpSpPr>
              <p:sp>
                <p:nvSpPr>
                  <p:cNvPr id="5636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6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60" name="Group 172"/>
                <p:cNvGrpSpPr>
                  <a:grpSpLocks noChangeAspect="1"/>
                </p:cNvGrpSpPr>
                <p:nvPr/>
              </p:nvGrpSpPr>
              <p:grpSpPr bwMode="auto">
                <a:xfrm>
                  <a:off x="4461494" y="3733800"/>
                  <a:ext cx="550772" cy="201168"/>
                  <a:chOff x="4689475" y="3713163"/>
                  <a:chExt cx="447675" cy="163512"/>
                </a:xfrm>
              </p:grpSpPr>
              <p:sp>
                <p:nvSpPr>
                  <p:cNvPr id="5636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6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6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361" name="Group 172"/>
                <p:cNvGrpSpPr>
                  <a:grpSpLocks noChangeAspect="1"/>
                </p:cNvGrpSpPr>
                <p:nvPr/>
              </p:nvGrpSpPr>
              <p:grpSpPr bwMode="auto">
                <a:xfrm>
                  <a:off x="4461494" y="3615268"/>
                  <a:ext cx="550772" cy="201168"/>
                  <a:chOff x="4689475" y="3713163"/>
                  <a:chExt cx="447675" cy="163512"/>
                </a:xfrm>
              </p:grpSpPr>
              <p:sp>
                <p:nvSpPr>
                  <p:cNvPr id="56362"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63"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64"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56345" name="Group 221"/>
              <p:cNvGrpSpPr>
                <a:grpSpLocks/>
              </p:cNvGrpSpPr>
              <p:nvPr/>
            </p:nvGrpSpPr>
            <p:grpSpPr bwMode="auto">
              <a:xfrm>
                <a:off x="4123267" y="5266267"/>
                <a:ext cx="550769" cy="416623"/>
                <a:chOff x="3869266" y="3735856"/>
                <a:chExt cx="550769" cy="416623"/>
              </a:xfrm>
            </p:grpSpPr>
            <p:grpSp>
              <p:nvGrpSpPr>
                <p:cNvPr id="56346" name="Group 171"/>
                <p:cNvGrpSpPr>
                  <a:grpSpLocks noChangeAspect="1"/>
                </p:cNvGrpSpPr>
                <p:nvPr/>
              </p:nvGrpSpPr>
              <p:grpSpPr bwMode="auto">
                <a:xfrm>
                  <a:off x="3869266" y="3951310"/>
                  <a:ext cx="550769" cy="201169"/>
                  <a:chOff x="3814763" y="3702050"/>
                  <a:chExt cx="447675" cy="163513"/>
                </a:xfrm>
              </p:grpSpPr>
              <p:sp>
                <p:nvSpPr>
                  <p:cNvPr id="5635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347" name="Group 171"/>
                <p:cNvGrpSpPr>
                  <a:grpSpLocks noChangeAspect="1"/>
                </p:cNvGrpSpPr>
                <p:nvPr/>
              </p:nvGrpSpPr>
              <p:grpSpPr bwMode="auto">
                <a:xfrm>
                  <a:off x="3869266" y="3843890"/>
                  <a:ext cx="550769" cy="201169"/>
                  <a:chOff x="3814763" y="3702050"/>
                  <a:chExt cx="447675" cy="163513"/>
                </a:xfrm>
              </p:grpSpPr>
              <p:sp>
                <p:nvSpPr>
                  <p:cNvPr id="5635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348" name="Group 171"/>
                <p:cNvGrpSpPr>
                  <a:grpSpLocks noChangeAspect="1"/>
                </p:cNvGrpSpPr>
                <p:nvPr/>
              </p:nvGrpSpPr>
              <p:grpSpPr bwMode="auto">
                <a:xfrm>
                  <a:off x="3869266" y="3735856"/>
                  <a:ext cx="550769" cy="201169"/>
                  <a:chOff x="3814763" y="3702050"/>
                  <a:chExt cx="447675" cy="163513"/>
                </a:xfrm>
              </p:grpSpPr>
              <p:sp>
                <p:nvSpPr>
                  <p:cNvPr id="5634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0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16"/>
          <p:cNvSpPr>
            <a:spLocks noGrp="1" noChangeArrowheads="1"/>
          </p:cNvSpPr>
          <p:nvPr>
            <p:ph type="title"/>
          </p:nvPr>
        </p:nvSpPr>
        <p:spPr/>
        <p:txBody>
          <a:bodyPr/>
          <a:lstStyle/>
          <a:p>
            <a:r>
              <a:rPr lang="en-US" dirty="0" smtClean="0"/>
              <a:t>(6,1)-Liar Game</a:t>
            </a:r>
            <a:endParaRPr lang="en-US" i="1" dirty="0" smtClean="0"/>
          </a:p>
        </p:txBody>
      </p:sp>
      <p:sp>
        <p:nvSpPr>
          <p:cNvPr id="58369" name="Slide Number Placeholder 5"/>
          <p:cNvSpPr>
            <a:spLocks noGrp="1"/>
          </p:cNvSpPr>
          <p:nvPr>
            <p:ph type="sldNum" sz="quarter" idx="12"/>
          </p:nvPr>
        </p:nvSpPr>
        <p:spPr>
          <a:noFill/>
        </p:spPr>
        <p:txBody>
          <a:bodyPr/>
          <a:lstStyle/>
          <a:p>
            <a:fld id="{55EFC026-4EB3-4B3E-BC71-798F0AFEB33B}" type="slidenum">
              <a:rPr lang="en-US" smtClean="0"/>
              <a:pPr/>
              <a:t>28</a:t>
            </a:fld>
            <a:endParaRPr lang="en-US" smtClean="0"/>
          </a:p>
        </p:txBody>
      </p:sp>
      <p:sp>
        <p:nvSpPr>
          <p:cNvPr id="58370"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8372"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58373"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8374"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8375"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8376"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8377"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8378"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8379"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8380"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8381"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=2</a:t>
            </a:r>
          </a:p>
        </p:txBody>
      </p:sp>
      <p:sp>
        <p:nvSpPr>
          <p:cNvPr id="58383"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58384" name="Group 179"/>
          <p:cNvGrpSpPr>
            <a:grpSpLocks/>
          </p:cNvGrpSpPr>
          <p:nvPr/>
        </p:nvGrpSpPr>
        <p:grpSpPr bwMode="auto">
          <a:xfrm>
            <a:off x="5257800" y="4930775"/>
            <a:ext cx="1676400" cy="403225"/>
            <a:chOff x="5257800" y="4842932"/>
            <a:chExt cx="1676400" cy="403016"/>
          </a:xfrm>
        </p:grpSpPr>
        <p:cxnSp>
          <p:nvCxnSpPr>
            <p:cNvPr id="58505"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8506"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8507"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243" name="Group 242"/>
          <p:cNvGrpSpPr>
            <a:grpSpLocks/>
          </p:cNvGrpSpPr>
          <p:nvPr/>
        </p:nvGrpSpPr>
        <p:grpSpPr bwMode="auto">
          <a:xfrm>
            <a:off x="3860800" y="3286125"/>
            <a:ext cx="1143000" cy="866775"/>
            <a:chOff x="3869266" y="3286046"/>
            <a:chExt cx="1143438" cy="866410"/>
          </a:xfrm>
        </p:grpSpPr>
        <p:grpSp>
          <p:nvGrpSpPr>
            <p:cNvPr id="58467" name="Group 239"/>
            <p:cNvGrpSpPr>
              <a:grpSpLocks/>
            </p:cNvGrpSpPr>
            <p:nvPr/>
          </p:nvGrpSpPr>
          <p:grpSpPr bwMode="auto">
            <a:xfrm>
              <a:off x="3869266" y="3847572"/>
              <a:ext cx="550769" cy="304884"/>
              <a:chOff x="3869266" y="3847572"/>
              <a:chExt cx="550769" cy="304884"/>
            </a:xfrm>
          </p:grpSpPr>
          <p:grpSp>
            <p:nvGrpSpPr>
              <p:cNvPr id="58497" name="Group 80"/>
              <p:cNvGrpSpPr>
                <a:grpSpLocks noChangeAspect="1"/>
              </p:cNvGrpSpPr>
              <p:nvPr/>
            </p:nvGrpSpPr>
            <p:grpSpPr bwMode="auto">
              <a:xfrm>
                <a:off x="3869266" y="3951288"/>
                <a:ext cx="550769" cy="201168"/>
                <a:chOff x="2160" y="3120"/>
                <a:chExt cx="1968" cy="384"/>
              </a:xfrm>
            </p:grpSpPr>
            <p:sp>
              <p:nvSpPr>
                <p:cNvPr id="5850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50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50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98" name="Group 80"/>
              <p:cNvGrpSpPr>
                <a:grpSpLocks noChangeAspect="1"/>
              </p:cNvGrpSpPr>
              <p:nvPr/>
            </p:nvGrpSpPr>
            <p:grpSpPr bwMode="auto">
              <a:xfrm>
                <a:off x="3869266" y="3847572"/>
                <a:ext cx="550769" cy="201168"/>
                <a:chOff x="2160" y="3120"/>
                <a:chExt cx="1968" cy="384"/>
              </a:xfrm>
            </p:grpSpPr>
            <p:sp>
              <p:nvSpPr>
                <p:cNvPr id="5849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50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50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58468" name="Group 241"/>
            <p:cNvGrpSpPr>
              <a:grpSpLocks/>
            </p:cNvGrpSpPr>
            <p:nvPr/>
          </p:nvGrpSpPr>
          <p:grpSpPr bwMode="auto">
            <a:xfrm>
              <a:off x="4461935" y="3286046"/>
              <a:ext cx="550769" cy="862622"/>
              <a:chOff x="5850031" y="3081871"/>
              <a:chExt cx="550769" cy="862622"/>
            </a:xfrm>
          </p:grpSpPr>
          <p:grpSp>
            <p:nvGrpSpPr>
              <p:cNvPr id="58469" name="Group 80"/>
              <p:cNvGrpSpPr>
                <a:grpSpLocks noChangeAspect="1"/>
              </p:cNvGrpSpPr>
              <p:nvPr/>
            </p:nvGrpSpPr>
            <p:grpSpPr bwMode="auto">
              <a:xfrm>
                <a:off x="5850031" y="3743325"/>
                <a:ext cx="550769" cy="201168"/>
                <a:chOff x="2160" y="3120"/>
                <a:chExt cx="1968" cy="384"/>
              </a:xfrm>
            </p:grpSpPr>
            <p:sp>
              <p:nvSpPr>
                <p:cNvPr id="584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0" name="Group 80"/>
              <p:cNvGrpSpPr>
                <a:grpSpLocks noChangeAspect="1"/>
              </p:cNvGrpSpPr>
              <p:nvPr/>
            </p:nvGrpSpPr>
            <p:grpSpPr bwMode="auto">
              <a:xfrm>
                <a:off x="5850031" y="3635906"/>
                <a:ext cx="550769" cy="201168"/>
                <a:chOff x="2160" y="3120"/>
                <a:chExt cx="1968" cy="384"/>
              </a:xfrm>
            </p:grpSpPr>
            <p:sp>
              <p:nvSpPr>
                <p:cNvPr id="5849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9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1" name="Group 80"/>
              <p:cNvGrpSpPr>
                <a:grpSpLocks noChangeAspect="1"/>
              </p:cNvGrpSpPr>
              <p:nvPr/>
            </p:nvGrpSpPr>
            <p:grpSpPr bwMode="auto">
              <a:xfrm>
                <a:off x="5850031" y="3523192"/>
                <a:ext cx="550769" cy="201168"/>
                <a:chOff x="2160" y="3120"/>
                <a:chExt cx="1968" cy="384"/>
              </a:xfrm>
            </p:grpSpPr>
            <p:sp>
              <p:nvSpPr>
                <p:cNvPr id="5848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2" name="Group 80"/>
              <p:cNvGrpSpPr>
                <a:grpSpLocks noChangeAspect="1"/>
              </p:cNvGrpSpPr>
              <p:nvPr/>
            </p:nvGrpSpPr>
            <p:grpSpPr bwMode="auto">
              <a:xfrm>
                <a:off x="5850031" y="3413124"/>
                <a:ext cx="550769" cy="201168"/>
                <a:chOff x="2160" y="3120"/>
                <a:chExt cx="1968" cy="384"/>
              </a:xfrm>
            </p:grpSpPr>
            <p:sp>
              <p:nvSpPr>
                <p:cNvPr id="584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3" name="Group 80"/>
              <p:cNvGrpSpPr>
                <a:grpSpLocks noChangeAspect="1"/>
              </p:cNvGrpSpPr>
              <p:nvPr/>
            </p:nvGrpSpPr>
            <p:grpSpPr bwMode="auto">
              <a:xfrm>
                <a:off x="5850031" y="3305705"/>
                <a:ext cx="550769" cy="201168"/>
                <a:chOff x="2160" y="3120"/>
                <a:chExt cx="1968" cy="384"/>
              </a:xfrm>
            </p:grpSpPr>
            <p:sp>
              <p:nvSpPr>
                <p:cNvPr id="584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4" name="Group 80"/>
              <p:cNvGrpSpPr>
                <a:grpSpLocks noChangeAspect="1"/>
              </p:cNvGrpSpPr>
              <p:nvPr/>
            </p:nvGrpSpPr>
            <p:grpSpPr bwMode="auto">
              <a:xfrm>
                <a:off x="5850031" y="3195637"/>
                <a:ext cx="550769" cy="201168"/>
                <a:chOff x="2160" y="3120"/>
                <a:chExt cx="1968" cy="384"/>
              </a:xfrm>
            </p:grpSpPr>
            <p:sp>
              <p:nvSpPr>
                <p:cNvPr id="584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8475" name="Group 80"/>
              <p:cNvGrpSpPr>
                <a:grpSpLocks noChangeAspect="1"/>
              </p:cNvGrpSpPr>
              <p:nvPr/>
            </p:nvGrpSpPr>
            <p:grpSpPr bwMode="auto">
              <a:xfrm>
                <a:off x="5850031" y="3081871"/>
                <a:ext cx="550769" cy="201168"/>
                <a:chOff x="2160" y="3120"/>
                <a:chExt cx="1968" cy="384"/>
              </a:xfrm>
            </p:grpSpPr>
            <p:sp>
              <p:nvSpPr>
                <p:cNvPr id="584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323" name="Group 322"/>
          <p:cNvGrpSpPr>
            <a:grpSpLocks/>
          </p:cNvGrpSpPr>
          <p:nvPr/>
        </p:nvGrpSpPr>
        <p:grpSpPr bwMode="auto">
          <a:xfrm>
            <a:off x="1711325" y="3273425"/>
            <a:ext cx="3292475" cy="881063"/>
            <a:chOff x="1711004" y="3272788"/>
            <a:chExt cx="3293230" cy="882313"/>
          </a:xfrm>
        </p:grpSpPr>
        <p:grpSp>
          <p:nvGrpSpPr>
            <p:cNvPr id="58428" name="Group 172"/>
            <p:cNvGrpSpPr>
              <a:grpSpLocks noChangeAspect="1"/>
            </p:cNvGrpSpPr>
            <p:nvPr/>
          </p:nvGrpSpPr>
          <p:grpSpPr bwMode="auto">
            <a:xfrm>
              <a:off x="3860361" y="3953933"/>
              <a:ext cx="550772" cy="201168"/>
              <a:chOff x="4689475" y="3713163"/>
              <a:chExt cx="447675" cy="163512"/>
            </a:xfrm>
          </p:grpSpPr>
          <p:sp>
            <p:nvSpPr>
              <p:cNvPr id="58464"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65"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66"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429" name="Group 171"/>
            <p:cNvGrpSpPr>
              <a:grpSpLocks noChangeAspect="1"/>
            </p:cNvGrpSpPr>
            <p:nvPr/>
          </p:nvGrpSpPr>
          <p:grpSpPr bwMode="auto">
            <a:xfrm>
              <a:off x="3860364" y="3854365"/>
              <a:ext cx="550769" cy="201169"/>
              <a:chOff x="3814763" y="3702050"/>
              <a:chExt cx="447675" cy="163513"/>
            </a:xfrm>
          </p:grpSpPr>
          <p:sp>
            <p:nvSpPr>
              <p:cNvPr id="5846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6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6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30" name="Group 244"/>
            <p:cNvGrpSpPr>
              <a:grpSpLocks/>
            </p:cNvGrpSpPr>
            <p:nvPr/>
          </p:nvGrpSpPr>
          <p:grpSpPr bwMode="auto">
            <a:xfrm>
              <a:off x="4453027" y="3623716"/>
              <a:ext cx="550772" cy="528740"/>
              <a:chOff x="4630828" y="3623716"/>
              <a:chExt cx="550772" cy="528740"/>
            </a:xfrm>
          </p:grpSpPr>
          <p:grpSp>
            <p:nvGrpSpPr>
              <p:cNvPr id="58445" name="Group 172"/>
              <p:cNvGrpSpPr>
                <a:grpSpLocks noChangeAspect="1"/>
              </p:cNvGrpSpPr>
              <p:nvPr/>
            </p:nvGrpSpPr>
            <p:grpSpPr bwMode="auto">
              <a:xfrm>
                <a:off x="4630828" y="3951288"/>
                <a:ext cx="550772" cy="201168"/>
                <a:chOff x="4689475" y="3713163"/>
                <a:chExt cx="447675" cy="163512"/>
              </a:xfrm>
            </p:grpSpPr>
            <p:sp>
              <p:nvSpPr>
                <p:cNvPr id="5845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6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446" name="Group 172"/>
              <p:cNvGrpSpPr>
                <a:grpSpLocks noChangeAspect="1"/>
              </p:cNvGrpSpPr>
              <p:nvPr/>
            </p:nvGrpSpPr>
            <p:grpSpPr bwMode="auto">
              <a:xfrm>
                <a:off x="4630828" y="3849690"/>
                <a:ext cx="550772" cy="201168"/>
                <a:chOff x="4689475" y="3713163"/>
                <a:chExt cx="447675" cy="163512"/>
              </a:xfrm>
            </p:grpSpPr>
            <p:sp>
              <p:nvSpPr>
                <p:cNvPr id="5845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5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447" name="Group 172"/>
              <p:cNvGrpSpPr>
                <a:grpSpLocks noChangeAspect="1"/>
              </p:cNvGrpSpPr>
              <p:nvPr/>
            </p:nvGrpSpPr>
            <p:grpSpPr bwMode="auto">
              <a:xfrm>
                <a:off x="4630828" y="3742248"/>
                <a:ext cx="550772" cy="201168"/>
                <a:chOff x="4689475" y="3713163"/>
                <a:chExt cx="447675" cy="163512"/>
              </a:xfrm>
            </p:grpSpPr>
            <p:sp>
              <p:nvSpPr>
                <p:cNvPr id="58452"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3"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54"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448" name="Group 172"/>
              <p:cNvGrpSpPr>
                <a:grpSpLocks noChangeAspect="1"/>
              </p:cNvGrpSpPr>
              <p:nvPr/>
            </p:nvGrpSpPr>
            <p:grpSpPr bwMode="auto">
              <a:xfrm>
                <a:off x="4630828" y="3623716"/>
                <a:ext cx="550772" cy="201168"/>
                <a:chOff x="4689475" y="3713163"/>
                <a:chExt cx="447675" cy="163512"/>
              </a:xfrm>
            </p:grpSpPr>
            <p:sp>
              <p:nvSpPr>
                <p:cNvPr id="58449"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0"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51"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58431" name="Group 250"/>
            <p:cNvGrpSpPr>
              <a:grpSpLocks/>
            </p:cNvGrpSpPr>
            <p:nvPr/>
          </p:nvGrpSpPr>
          <p:grpSpPr bwMode="auto">
            <a:xfrm>
              <a:off x="4453465" y="3286046"/>
              <a:ext cx="550769" cy="425090"/>
              <a:chOff x="4453465" y="3286046"/>
              <a:chExt cx="550769" cy="425090"/>
            </a:xfrm>
          </p:grpSpPr>
          <p:grpSp>
            <p:nvGrpSpPr>
              <p:cNvPr id="58433" name="Group 171"/>
              <p:cNvGrpSpPr>
                <a:grpSpLocks noChangeAspect="1"/>
              </p:cNvGrpSpPr>
              <p:nvPr/>
            </p:nvGrpSpPr>
            <p:grpSpPr bwMode="auto">
              <a:xfrm>
                <a:off x="4453465" y="3509967"/>
                <a:ext cx="550769" cy="201169"/>
                <a:chOff x="3814763" y="3702050"/>
                <a:chExt cx="447675" cy="163513"/>
              </a:xfrm>
            </p:grpSpPr>
            <p:sp>
              <p:nvSpPr>
                <p:cNvPr id="5844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4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4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34" name="Group 171"/>
              <p:cNvGrpSpPr>
                <a:grpSpLocks noChangeAspect="1"/>
              </p:cNvGrpSpPr>
              <p:nvPr/>
            </p:nvGrpSpPr>
            <p:grpSpPr bwMode="auto">
              <a:xfrm>
                <a:off x="4453465" y="3394080"/>
                <a:ext cx="550769" cy="201169"/>
                <a:chOff x="3814763" y="3702050"/>
                <a:chExt cx="447675" cy="163513"/>
              </a:xfrm>
            </p:grpSpPr>
            <p:sp>
              <p:nvSpPr>
                <p:cNvPr id="5843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4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4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35" name="Group 171"/>
              <p:cNvGrpSpPr>
                <a:grpSpLocks noChangeAspect="1"/>
              </p:cNvGrpSpPr>
              <p:nvPr/>
            </p:nvGrpSpPr>
            <p:grpSpPr bwMode="auto">
              <a:xfrm>
                <a:off x="4453465" y="3286046"/>
                <a:ext cx="550769" cy="201169"/>
                <a:chOff x="3814763" y="3702050"/>
                <a:chExt cx="447675" cy="163513"/>
              </a:xfrm>
            </p:grpSpPr>
            <p:sp>
              <p:nvSpPr>
                <p:cNvPr id="5843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3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3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58432" name="TextBox 265"/>
            <p:cNvSpPr txBox="1">
              <a:spLocks noChangeArrowheads="1"/>
            </p:cNvSpPr>
            <p:nvPr/>
          </p:nvSpPr>
          <p:spPr bwMode="auto">
            <a:xfrm>
              <a:off x="1711004" y="3272788"/>
              <a:ext cx="1641796" cy="338554"/>
            </a:xfrm>
            <a:prstGeom prst="rect">
              <a:avLst/>
            </a:prstGeom>
            <a:noFill/>
            <a:ln w="9525">
              <a:noFill/>
              <a:miter lim="800000"/>
              <a:headEnd/>
              <a:tailEnd/>
            </a:ln>
          </p:spPr>
          <p:txBody>
            <a:bodyPr wrap="none">
              <a:spAutoFit/>
            </a:bodyPr>
            <a:lstStyle/>
            <a:p>
              <a:r>
                <a:rPr lang="en-US"/>
                <a:t>Paul bipartitions</a:t>
              </a:r>
            </a:p>
          </p:txBody>
        </p:sp>
      </p:grpSp>
      <p:grpSp>
        <p:nvGrpSpPr>
          <p:cNvPr id="365" name="Group 364"/>
          <p:cNvGrpSpPr>
            <a:grpSpLocks/>
          </p:cNvGrpSpPr>
          <p:nvPr/>
        </p:nvGrpSpPr>
        <p:grpSpPr bwMode="auto">
          <a:xfrm>
            <a:off x="1709738" y="3276600"/>
            <a:ext cx="4165600" cy="882650"/>
            <a:chOff x="1709830" y="3276600"/>
            <a:chExt cx="4166037" cy="882313"/>
          </a:xfrm>
        </p:grpSpPr>
        <p:grpSp>
          <p:nvGrpSpPr>
            <p:cNvPr id="58389" name="Group 172"/>
            <p:cNvGrpSpPr>
              <a:grpSpLocks noChangeAspect="1"/>
            </p:cNvGrpSpPr>
            <p:nvPr/>
          </p:nvGrpSpPr>
          <p:grpSpPr bwMode="auto">
            <a:xfrm>
              <a:off x="3859187" y="3957745"/>
              <a:ext cx="550772" cy="201168"/>
              <a:chOff x="4689475" y="3713163"/>
              <a:chExt cx="447675" cy="163512"/>
            </a:xfrm>
          </p:grpSpPr>
          <p:sp>
            <p:nvSpPr>
              <p:cNvPr id="58425" name="Rectangle 360"/>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26" name="Oval 361"/>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27" name="Oval 362"/>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390" name="Group 250"/>
            <p:cNvGrpSpPr>
              <a:grpSpLocks/>
            </p:cNvGrpSpPr>
            <p:nvPr/>
          </p:nvGrpSpPr>
          <p:grpSpPr bwMode="auto">
            <a:xfrm>
              <a:off x="5325098" y="3733823"/>
              <a:ext cx="550769" cy="425090"/>
              <a:chOff x="4453465" y="3286048"/>
              <a:chExt cx="550769" cy="425090"/>
            </a:xfrm>
          </p:grpSpPr>
          <p:grpSp>
            <p:nvGrpSpPr>
              <p:cNvPr id="58413" name="Group 171"/>
              <p:cNvGrpSpPr>
                <a:grpSpLocks noChangeAspect="1"/>
              </p:cNvGrpSpPr>
              <p:nvPr/>
            </p:nvGrpSpPr>
            <p:grpSpPr bwMode="auto">
              <a:xfrm>
                <a:off x="4453465" y="3509969"/>
                <a:ext cx="550769" cy="201169"/>
                <a:chOff x="3814763" y="3702050"/>
                <a:chExt cx="447675" cy="163513"/>
              </a:xfrm>
            </p:grpSpPr>
            <p:sp>
              <p:nvSpPr>
                <p:cNvPr id="5842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2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2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14" name="Group 171"/>
              <p:cNvGrpSpPr>
                <a:grpSpLocks noChangeAspect="1"/>
              </p:cNvGrpSpPr>
              <p:nvPr/>
            </p:nvGrpSpPr>
            <p:grpSpPr bwMode="auto">
              <a:xfrm>
                <a:off x="4453465" y="3394082"/>
                <a:ext cx="550769" cy="201169"/>
                <a:chOff x="3814763" y="3702050"/>
                <a:chExt cx="447675" cy="163513"/>
              </a:xfrm>
            </p:grpSpPr>
            <p:sp>
              <p:nvSpPr>
                <p:cNvPr id="5841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2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2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15" name="Group 171"/>
              <p:cNvGrpSpPr>
                <a:grpSpLocks noChangeAspect="1"/>
              </p:cNvGrpSpPr>
              <p:nvPr/>
            </p:nvGrpSpPr>
            <p:grpSpPr bwMode="auto">
              <a:xfrm>
                <a:off x="4453465" y="3286048"/>
                <a:ext cx="550769" cy="201169"/>
                <a:chOff x="3814763" y="3702050"/>
                <a:chExt cx="447675" cy="163513"/>
              </a:xfrm>
            </p:grpSpPr>
            <p:sp>
              <p:nvSpPr>
                <p:cNvPr id="5841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1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1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58391" name="TextBox 328"/>
            <p:cNvSpPr txBox="1">
              <a:spLocks noChangeArrowheads="1"/>
            </p:cNvSpPr>
            <p:nvPr/>
          </p:nvSpPr>
          <p:spPr bwMode="auto">
            <a:xfrm>
              <a:off x="1709830" y="3276600"/>
              <a:ext cx="2031325" cy="338554"/>
            </a:xfrm>
            <a:prstGeom prst="rect">
              <a:avLst/>
            </a:prstGeom>
            <a:noFill/>
            <a:ln w="9525">
              <a:noFill/>
              <a:miter lim="800000"/>
              <a:headEnd/>
              <a:tailEnd/>
            </a:ln>
          </p:spPr>
          <p:txBody>
            <a:bodyPr wrap="none">
              <a:spAutoFit/>
            </a:bodyPr>
            <a:lstStyle/>
            <a:p>
              <a:r>
                <a:rPr lang="en-US"/>
                <a:t>Carole moves green</a:t>
              </a:r>
            </a:p>
          </p:txBody>
        </p:sp>
        <p:grpSp>
          <p:nvGrpSpPr>
            <p:cNvPr id="58392" name="Group 363"/>
            <p:cNvGrpSpPr>
              <a:grpSpLocks/>
            </p:cNvGrpSpPr>
            <p:nvPr/>
          </p:nvGrpSpPr>
          <p:grpSpPr bwMode="auto">
            <a:xfrm>
              <a:off x="4451853" y="3516312"/>
              <a:ext cx="551946" cy="642601"/>
              <a:chOff x="6094823" y="3513667"/>
              <a:chExt cx="551946" cy="642601"/>
            </a:xfrm>
          </p:grpSpPr>
          <p:grpSp>
            <p:nvGrpSpPr>
              <p:cNvPr id="58393" name="Group 172"/>
              <p:cNvGrpSpPr>
                <a:grpSpLocks noChangeAspect="1"/>
              </p:cNvGrpSpPr>
              <p:nvPr/>
            </p:nvGrpSpPr>
            <p:grpSpPr bwMode="auto">
              <a:xfrm>
                <a:off x="6094823" y="3955100"/>
                <a:ext cx="550772" cy="201168"/>
                <a:chOff x="4689475" y="3713163"/>
                <a:chExt cx="447675" cy="163512"/>
              </a:xfrm>
            </p:grpSpPr>
            <p:sp>
              <p:nvSpPr>
                <p:cNvPr id="5841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1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1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394" name="Group 172"/>
              <p:cNvGrpSpPr>
                <a:grpSpLocks noChangeAspect="1"/>
              </p:cNvGrpSpPr>
              <p:nvPr/>
            </p:nvGrpSpPr>
            <p:grpSpPr bwMode="auto">
              <a:xfrm>
                <a:off x="6094823" y="3845035"/>
                <a:ext cx="550772" cy="201168"/>
                <a:chOff x="4689475" y="3713163"/>
                <a:chExt cx="447675" cy="163512"/>
              </a:xfrm>
            </p:grpSpPr>
            <p:sp>
              <p:nvSpPr>
                <p:cNvPr id="5840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0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0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395" name="Group 172"/>
              <p:cNvGrpSpPr>
                <a:grpSpLocks noChangeAspect="1"/>
              </p:cNvGrpSpPr>
              <p:nvPr/>
            </p:nvGrpSpPr>
            <p:grpSpPr bwMode="auto">
              <a:xfrm>
                <a:off x="6094823" y="3737593"/>
                <a:ext cx="550772" cy="201168"/>
                <a:chOff x="4689475" y="3713163"/>
                <a:chExt cx="447675" cy="163512"/>
              </a:xfrm>
            </p:grpSpPr>
            <p:sp>
              <p:nvSpPr>
                <p:cNvPr id="58404"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05"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06"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396" name="Group 172"/>
              <p:cNvGrpSpPr>
                <a:grpSpLocks noChangeAspect="1"/>
              </p:cNvGrpSpPr>
              <p:nvPr/>
            </p:nvGrpSpPr>
            <p:grpSpPr bwMode="auto">
              <a:xfrm>
                <a:off x="6094823" y="3627528"/>
                <a:ext cx="550772" cy="201168"/>
                <a:chOff x="4689475" y="3713163"/>
                <a:chExt cx="447675" cy="163512"/>
              </a:xfrm>
            </p:grpSpPr>
            <p:sp>
              <p:nvSpPr>
                <p:cNvPr id="58401"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02"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03"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8397" name="Group 171"/>
              <p:cNvGrpSpPr>
                <a:grpSpLocks noChangeAspect="1"/>
              </p:cNvGrpSpPr>
              <p:nvPr/>
            </p:nvGrpSpPr>
            <p:grpSpPr bwMode="auto">
              <a:xfrm>
                <a:off x="6096000" y="3513667"/>
                <a:ext cx="550769" cy="201169"/>
                <a:chOff x="3814763" y="3702050"/>
                <a:chExt cx="447675" cy="163513"/>
              </a:xfrm>
            </p:grpSpPr>
            <p:sp>
              <p:nvSpPr>
                <p:cNvPr id="5839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39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0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16"/>
          <p:cNvSpPr>
            <a:spLocks noGrp="1" noChangeArrowheads="1"/>
          </p:cNvSpPr>
          <p:nvPr>
            <p:ph type="title"/>
          </p:nvPr>
        </p:nvSpPr>
        <p:spPr/>
        <p:txBody>
          <a:bodyPr/>
          <a:lstStyle/>
          <a:p>
            <a:r>
              <a:rPr lang="en-US" dirty="0" smtClean="0"/>
              <a:t>(6,1)-Liar Game</a:t>
            </a:r>
            <a:endParaRPr lang="en-US" i="1" dirty="0" smtClean="0"/>
          </a:p>
        </p:txBody>
      </p:sp>
      <p:sp>
        <p:nvSpPr>
          <p:cNvPr id="60417" name="Slide Number Placeholder 5"/>
          <p:cNvSpPr>
            <a:spLocks noGrp="1"/>
          </p:cNvSpPr>
          <p:nvPr>
            <p:ph type="sldNum" sz="quarter" idx="12"/>
          </p:nvPr>
        </p:nvSpPr>
        <p:spPr>
          <a:noFill/>
        </p:spPr>
        <p:txBody>
          <a:bodyPr/>
          <a:lstStyle/>
          <a:p>
            <a:fld id="{6AAA7935-750A-4392-A538-B6D40C9E01EC}" type="slidenum">
              <a:rPr lang="en-US" smtClean="0"/>
              <a:pPr/>
              <a:t>29</a:t>
            </a:fld>
            <a:endParaRPr lang="en-US" smtClean="0"/>
          </a:p>
        </p:txBody>
      </p:sp>
      <p:sp>
        <p:nvSpPr>
          <p:cNvPr id="60418"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0420"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60421"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0422"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0423"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0424"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0425"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0426"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0427"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0428"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0429"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=3</a:t>
            </a:r>
          </a:p>
        </p:txBody>
      </p:sp>
      <p:sp>
        <p:nvSpPr>
          <p:cNvPr id="60431"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60432" name="Group 179"/>
          <p:cNvGrpSpPr>
            <a:grpSpLocks/>
          </p:cNvGrpSpPr>
          <p:nvPr/>
        </p:nvGrpSpPr>
        <p:grpSpPr bwMode="auto">
          <a:xfrm>
            <a:off x="5257800" y="4930775"/>
            <a:ext cx="1676400" cy="403225"/>
            <a:chOff x="5257800" y="4842932"/>
            <a:chExt cx="1676400" cy="403016"/>
          </a:xfrm>
        </p:grpSpPr>
        <p:cxnSp>
          <p:nvCxnSpPr>
            <p:cNvPr id="6054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054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054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288" name="Group 287"/>
          <p:cNvGrpSpPr>
            <a:grpSpLocks/>
          </p:cNvGrpSpPr>
          <p:nvPr/>
        </p:nvGrpSpPr>
        <p:grpSpPr bwMode="auto">
          <a:xfrm>
            <a:off x="3860800" y="3513138"/>
            <a:ext cx="1150938" cy="639762"/>
            <a:chOff x="3860361" y="3513668"/>
            <a:chExt cx="1151905" cy="638788"/>
          </a:xfrm>
        </p:grpSpPr>
        <p:grpSp>
          <p:nvGrpSpPr>
            <p:cNvPr id="60515" name="Group 80"/>
            <p:cNvGrpSpPr>
              <a:grpSpLocks noChangeAspect="1"/>
            </p:cNvGrpSpPr>
            <p:nvPr/>
          </p:nvGrpSpPr>
          <p:grpSpPr bwMode="auto">
            <a:xfrm>
              <a:off x="3860361" y="3951288"/>
              <a:ext cx="550769" cy="201168"/>
              <a:chOff x="2160" y="3120"/>
              <a:chExt cx="1968" cy="384"/>
            </a:xfrm>
          </p:grpSpPr>
          <p:sp>
            <p:nvSpPr>
              <p:cNvPr id="6053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16" name="Group 142"/>
            <p:cNvGrpSpPr>
              <a:grpSpLocks/>
            </p:cNvGrpSpPr>
            <p:nvPr/>
          </p:nvGrpSpPr>
          <p:grpSpPr bwMode="auto">
            <a:xfrm>
              <a:off x="4461497" y="3513668"/>
              <a:ext cx="550769" cy="638788"/>
              <a:chOff x="4453030" y="3509880"/>
              <a:chExt cx="550769" cy="638788"/>
            </a:xfrm>
          </p:grpSpPr>
          <p:grpSp>
            <p:nvGrpSpPr>
              <p:cNvPr id="60517" name="Group 80"/>
              <p:cNvGrpSpPr>
                <a:grpSpLocks noChangeAspect="1"/>
              </p:cNvGrpSpPr>
              <p:nvPr/>
            </p:nvGrpSpPr>
            <p:grpSpPr bwMode="auto">
              <a:xfrm>
                <a:off x="4453030" y="3947500"/>
                <a:ext cx="550769" cy="201168"/>
                <a:chOff x="2160" y="3120"/>
                <a:chExt cx="1968" cy="384"/>
              </a:xfrm>
            </p:grpSpPr>
            <p:sp>
              <p:nvSpPr>
                <p:cNvPr id="6053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18" name="Group 80"/>
              <p:cNvGrpSpPr>
                <a:grpSpLocks noChangeAspect="1"/>
              </p:cNvGrpSpPr>
              <p:nvPr/>
            </p:nvGrpSpPr>
            <p:grpSpPr bwMode="auto">
              <a:xfrm>
                <a:off x="4453030" y="3840081"/>
                <a:ext cx="550769" cy="201168"/>
                <a:chOff x="2160" y="3120"/>
                <a:chExt cx="1968" cy="384"/>
              </a:xfrm>
            </p:grpSpPr>
            <p:sp>
              <p:nvSpPr>
                <p:cNvPr id="6053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19" name="Group 80"/>
              <p:cNvGrpSpPr>
                <a:grpSpLocks noChangeAspect="1"/>
              </p:cNvGrpSpPr>
              <p:nvPr/>
            </p:nvGrpSpPr>
            <p:grpSpPr bwMode="auto">
              <a:xfrm>
                <a:off x="4453030" y="3727367"/>
                <a:ext cx="550769" cy="201168"/>
                <a:chOff x="2160" y="3120"/>
                <a:chExt cx="1968" cy="384"/>
              </a:xfrm>
            </p:grpSpPr>
            <p:sp>
              <p:nvSpPr>
                <p:cNvPr id="6052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20" name="Group 80"/>
              <p:cNvGrpSpPr>
                <a:grpSpLocks noChangeAspect="1"/>
              </p:cNvGrpSpPr>
              <p:nvPr/>
            </p:nvGrpSpPr>
            <p:grpSpPr bwMode="auto">
              <a:xfrm>
                <a:off x="4453030" y="3617299"/>
                <a:ext cx="550769" cy="201168"/>
                <a:chOff x="2160" y="3120"/>
                <a:chExt cx="1968" cy="384"/>
              </a:xfrm>
            </p:grpSpPr>
            <p:sp>
              <p:nvSpPr>
                <p:cNvPr id="6052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2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21" name="Group 80"/>
              <p:cNvGrpSpPr>
                <a:grpSpLocks noChangeAspect="1"/>
              </p:cNvGrpSpPr>
              <p:nvPr/>
            </p:nvGrpSpPr>
            <p:grpSpPr bwMode="auto">
              <a:xfrm>
                <a:off x="4453030" y="3509880"/>
                <a:ext cx="550769" cy="201168"/>
                <a:chOff x="2160" y="3120"/>
                <a:chExt cx="1968" cy="384"/>
              </a:xfrm>
            </p:grpSpPr>
            <p:sp>
              <p:nvSpPr>
                <p:cNvPr id="6052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2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141" name="Group 140"/>
          <p:cNvGrpSpPr>
            <a:grpSpLocks/>
          </p:cNvGrpSpPr>
          <p:nvPr/>
        </p:nvGrpSpPr>
        <p:grpSpPr bwMode="auto">
          <a:xfrm>
            <a:off x="5324475" y="3732213"/>
            <a:ext cx="550863" cy="420687"/>
            <a:chOff x="5164231" y="3286046"/>
            <a:chExt cx="550769" cy="420322"/>
          </a:xfrm>
        </p:grpSpPr>
        <p:grpSp>
          <p:nvGrpSpPr>
            <p:cNvPr id="60503" name="Group 80"/>
            <p:cNvGrpSpPr>
              <a:grpSpLocks noChangeAspect="1"/>
            </p:cNvGrpSpPr>
            <p:nvPr/>
          </p:nvGrpSpPr>
          <p:grpSpPr bwMode="auto">
            <a:xfrm>
              <a:off x="5164231" y="3505200"/>
              <a:ext cx="550769" cy="201168"/>
              <a:chOff x="2160" y="3120"/>
              <a:chExt cx="1968" cy="384"/>
            </a:xfrm>
          </p:grpSpPr>
          <p:sp>
            <p:nvSpPr>
              <p:cNvPr id="6051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1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1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04" name="Group 80"/>
            <p:cNvGrpSpPr>
              <a:grpSpLocks noChangeAspect="1"/>
            </p:cNvGrpSpPr>
            <p:nvPr/>
          </p:nvGrpSpPr>
          <p:grpSpPr bwMode="auto">
            <a:xfrm>
              <a:off x="5164231" y="3399812"/>
              <a:ext cx="550769" cy="201168"/>
              <a:chOff x="2160" y="3120"/>
              <a:chExt cx="1968" cy="384"/>
            </a:xfrm>
          </p:grpSpPr>
          <p:sp>
            <p:nvSpPr>
              <p:cNvPr id="6050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1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1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505" name="Group 80"/>
            <p:cNvGrpSpPr>
              <a:grpSpLocks noChangeAspect="1"/>
            </p:cNvGrpSpPr>
            <p:nvPr/>
          </p:nvGrpSpPr>
          <p:grpSpPr bwMode="auto">
            <a:xfrm>
              <a:off x="5164231" y="3286046"/>
              <a:ext cx="550769" cy="201168"/>
              <a:chOff x="2160" y="3120"/>
              <a:chExt cx="1968" cy="384"/>
            </a:xfrm>
          </p:grpSpPr>
          <p:sp>
            <p:nvSpPr>
              <p:cNvPr id="6050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0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0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286" name="Group 285"/>
          <p:cNvGrpSpPr>
            <a:grpSpLocks/>
          </p:cNvGrpSpPr>
          <p:nvPr/>
        </p:nvGrpSpPr>
        <p:grpSpPr bwMode="auto">
          <a:xfrm>
            <a:off x="1711325" y="3273425"/>
            <a:ext cx="3300413" cy="881063"/>
            <a:chOff x="1711004" y="3272788"/>
            <a:chExt cx="3301262" cy="882313"/>
          </a:xfrm>
        </p:grpSpPr>
        <p:grpSp>
          <p:nvGrpSpPr>
            <p:cNvPr id="60477" name="Group 172"/>
            <p:cNvGrpSpPr>
              <a:grpSpLocks noChangeAspect="1"/>
            </p:cNvGrpSpPr>
            <p:nvPr/>
          </p:nvGrpSpPr>
          <p:grpSpPr bwMode="auto">
            <a:xfrm>
              <a:off x="3860361" y="3953933"/>
              <a:ext cx="550772" cy="201168"/>
              <a:chOff x="4689475" y="3713163"/>
              <a:chExt cx="447675" cy="163512"/>
            </a:xfrm>
          </p:grpSpPr>
          <p:sp>
            <p:nvSpPr>
              <p:cNvPr id="60500" name="Rectangle 27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501" name="Oval 27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502" name="Oval 27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sp>
          <p:nvSpPr>
            <p:cNvPr id="60478" name="TextBox 211"/>
            <p:cNvSpPr txBox="1">
              <a:spLocks noChangeArrowheads="1"/>
            </p:cNvSpPr>
            <p:nvPr/>
          </p:nvSpPr>
          <p:spPr bwMode="auto">
            <a:xfrm>
              <a:off x="1711004" y="3272788"/>
              <a:ext cx="1641796" cy="338554"/>
            </a:xfrm>
            <a:prstGeom prst="rect">
              <a:avLst/>
            </a:prstGeom>
            <a:noFill/>
            <a:ln w="9525">
              <a:noFill/>
              <a:miter lim="800000"/>
              <a:headEnd/>
              <a:tailEnd/>
            </a:ln>
          </p:spPr>
          <p:txBody>
            <a:bodyPr wrap="none">
              <a:spAutoFit/>
            </a:bodyPr>
            <a:lstStyle/>
            <a:p>
              <a:r>
                <a:rPr lang="en-US"/>
                <a:t>Paul bipartitions</a:t>
              </a:r>
            </a:p>
          </p:txBody>
        </p:sp>
        <p:grpSp>
          <p:nvGrpSpPr>
            <p:cNvPr id="60479" name="Group 275"/>
            <p:cNvGrpSpPr>
              <a:grpSpLocks/>
            </p:cNvGrpSpPr>
            <p:nvPr/>
          </p:nvGrpSpPr>
          <p:grpSpPr bwMode="auto">
            <a:xfrm>
              <a:off x="4461494" y="3511909"/>
              <a:ext cx="550772" cy="640547"/>
              <a:chOff x="6053230" y="3511909"/>
              <a:chExt cx="550772" cy="640547"/>
            </a:xfrm>
          </p:grpSpPr>
          <p:grpSp>
            <p:nvGrpSpPr>
              <p:cNvPr id="60480" name="Group 172"/>
              <p:cNvGrpSpPr>
                <a:grpSpLocks noChangeAspect="1"/>
              </p:cNvGrpSpPr>
              <p:nvPr/>
            </p:nvGrpSpPr>
            <p:grpSpPr bwMode="auto">
              <a:xfrm>
                <a:off x="6053230" y="3951288"/>
                <a:ext cx="550772" cy="201168"/>
                <a:chOff x="4689475" y="3713163"/>
                <a:chExt cx="447675" cy="163512"/>
              </a:xfrm>
            </p:grpSpPr>
            <p:sp>
              <p:nvSpPr>
                <p:cNvPr id="6049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49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49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0481" name="Group 171"/>
              <p:cNvGrpSpPr>
                <a:grpSpLocks noChangeAspect="1"/>
              </p:cNvGrpSpPr>
              <p:nvPr/>
            </p:nvGrpSpPr>
            <p:grpSpPr bwMode="auto">
              <a:xfrm>
                <a:off x="6053230" y="3845900"/>
                <a:ext cx="550769" cy="201169"/>
                <a:chOff x="3814763" y="3702050"/>
                <a:chExt cx="447675" cy="163513"/>
              </a:xfrm>
            </p:grpSpPr>
            <p:sp>
              <p:nvSpPr>
                <p:cNvPr id="6049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9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9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82" name="Group 171"/>
              <p:cNvGrpSpPr>
                <a:grpSpLocks noChangeAspect="1"/>
              </p:cNvGrpSpPr>
              <p:nvPr/>
            </p:nvGrpSpPr>
            <p:grpSpPr bwMode="auto">
              <a:xfrm>
                <a:off x="6053230" y="3735830"/>
                <a:ext cx="550769" cy="201169"/>
                <a:chOff x="3814763" y="3702050"/>
                <a:chExt cx="447675" cy="163513"/>
              </a:xfrm>
            </p:grpSpPr>
            <p:sp>
              <p:nvSpPr>
                <p:cNvPr id="6049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9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9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83" name="Group 171"/>
              <p:cNvGrpSpPr>
                <a:grpSpLocks noChangeAspect="1"/>
              </p:cNvGrpSpPr>
              <p:nvPr/>
            </p:nvGrpSpPr>
            <p:grpSpPr bwMode="auto">
              <a:xfrm>
                <a:off x="6053230" y="3628410"/>
                <a:ext cx="550769" cy="201169"/>
                <a:chOff x="3814763" y="3702050"/>
                <a:chExt cx="447675" cy="163513"/>
              </a:xfrm>
            </p:grpSpPr>
            <p:sp>
              <p:nvSpPr>
                <p:cNvPr id="6048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8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9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84" name="Group 171"/>
              <p:cNvGrpSpPr>
                <a:grpSpLocks noChangeAspect="1"/>
              </p:cNvGrpSpPr>
              <p:nvPr/>
            </p:nvGrpSpPr>
            <p:grpSpPr bwMode="auto">
              <a:xfrm>
                <a:off x="6053230" y="3511909"/>
                <a:ext cx="550769" cy="201169"/>
                <a:chOff x="3814763" y="3702050"/>
                <a:chExt cx="447675" cy="163513"/>
              </a:xfrm>
            </p:grpSpPr>
            <p:sp>
              <p:nvSpPr>
                <p:cNvPr id="6048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8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8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345" name="Group 344"/>
          <p:cNvGrpSpPr>
            <a:grpSpLocks/>
          </p:cNvGrpSpPr>
          <p:nvPr/>
        </p:nvGrpSpPr>
        <p:grpSpPr bwMode="auto">
          <a:xfrm>
            <a:off x="1709738" y="3276600"/>
            <a:ext cx="4165600" cy="882650"/>
            <a:chOff x="1710265" y="3276600"/>
            <a:chExt cx="4166475" cy="882313"/>
          </a:xfrm>
        </p:grpSpPr>
        <p:sp>
          <p:nvSpPr>
            <p:cNvPr id="60438" name="TextBox 290"/>
            <p:cNvSpPr txBox="1">
              <a:spLocks noChangeArrowheads="1"/>
            </p:cNvSpPr>
            <p:nvPr/>
          </p:nvSpPr>
          <p:spPr bwMode="auto">
            <a:xfrm>
              <a:off x="1710265" y="3276600"/>
              <a:ext cx="2076209" cy="338554"/>
            </a:xfrm>
            <a:prstGeom prst="rect">
              <a:avLst/>
            </a:prstGeom>
            <a:noFill/>
            <a:ln w="9525">
              <a:noFill/>
              <a:miter lim="800000"/>
              <a:headEnd/>
              <a:tailEnd/>
            </a:ln>
          </p:spPr>
          <p:txBody>
            <a:bodyPr wrap="none">
              <a:spAutoFit/>
            </a:bodyPr>
            <a:lstStyle/>
            <a:p>
              <a:r>
                <a:rPr lang="en-US"/>
                <a:t>Carole moves purple</a:t>
              </a:r>
            </a:p>
          </p:txBody>
        </p:sp>
        <p:grpSp>
          <p:nvGrpSpPr>
            <p:cNvPr id="60439" name="Group 275"/>
            <p:cNvGrpSpPr>
              <a:grpSpLocks/>
            </p:cNvGrpSpPr>
            <p:nvPr/>
          </p:nvGrpSpPr>
          <p:grpSpPr bwMode="auto">
            <a:xfrm>
              <a:off x="4460755" y="3515723"/>
              <a:ext cx="550772" cy="640545"/>
              <a:chOff x="6053230" y="3511911"/>
              <a:chExt cx="550772" cy="640545"/>
            </a:xfrm>
          </p:grpSpPr>
          <p:grpSp>
            <p:nvGrpSpPr>
              <p:cNvPr id="60457" name="Group 172"/>
              <p:cNvGrpSpPr>
                <a:grpSpLocks noChangeAspect="1"/>
              </p:cNvGrpSpPr>
              <p:nvPr/>
            </p:nvGrpSpPr>
            <p:grpSpPr bwMode="auto">
              <a:xfrm>
                <a:off x="6053230" y="3951288"/>
                <a:ext cx="550772" cy="201168"/>
                <a:chOff x="4689475" y="3713163"/>
                <a:chExt cx="447675" cy="163512"/>
              </a:xfrm>
            </p:grpSpPr>
            <p:sp>
              <p:nvSpPr>
                <p:cNvPr id="60474"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475"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476"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0458" name="Group 171"/>
              <p:cNvGrpSpPr>
                <a:grpSpLocks noChangeAspect="1"/>
              </p:cNvGrpSpPr>
              <p:nvPr/>
            </p:nvGrpSpPr>
            <p:grpSpPr bwMode="auto">
              <a:xfrm>
                <a:off x="6053230" y="3845902"/>
                <a:ext cx="550769" cy="201169"/>
                <a:chOff x="3814763" y="3702050"/>
                <a:chExt cx="447675" cy="163513"/>
              </a:xfrm>
            </p:grpSpPr>
            <p:sp>
              <p:nvSpPr>
                <p:cNvPr id="6047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7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7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59" name="Group 171"/>
              <p:cNvGrpSpPr>
                <a:grpSpLocks noChangeAspect="1"/>
              </p:cNvGrpSpPr>
              <p:nvPr/>
            </p:nvGrpSpPr>
            <p:grpSpPr bwMode="auto">
              <a:xfrm>
                <a:off x="6053230" y="3735832"/>
                <a:ext cx="550769" cy="201169"/>
                <a:chOff x="3814763" y="3702050"/>
                <a:chExt cx="447675" cy="163513"/>
              </a:xfrm>
            </p:grpSpPr>
            <p:sp>
              <p:nvSpPr>
                <p:cNvPr id="6046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6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7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60" name="Group 171"/>
              <p:cNvGrpSpPr>
                <a:grpSpLocks noChangeAspect="1"/>
              </p:cNvGrpSpPr>
              <p:nvPr/>
            </p:nvGrpSpPr>
            <p:grpSpPr bwMode="auto">
              <a:xfrm>
                <a:off x="6053230" y="3628412"/>
                <a:ext cx="550769" cy="201169"/>
                <a:chOff x="3814763" y="3702050"/>
                <a:chExt cx="447675" cy="163513"/>
              </a:xfrm>
            </p:grpSpPr>
            <p:sp>
              <p:nvSpPr>
                <p:cNvPr id="6046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6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6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0461" name="Group 171"/>
              <p:cNvGrpSpPr>
                <a:grpSpLocks noChangeAspect="1"/>
              </p:cNvGrpSpPr>
              <p:nvPr/>
            </p:nvGrpSpPr>
            <p:grpSpPr bwMode="auto">
              <a:xfrm>
                <a:off x="6053230" y="3511911"/>
                <a:ext cx="550769" cy="201169"/>
                <a:chOff x="3814763" y="3702050"/>
                <a:chExt cx="447675" cy="163513"/>
              </a:xfrm>
            </p:grpSpPr>
            <p:sp>
              <p:nvSpPr>
                <p:cNvPr id="6046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6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6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60440" name="Group 343"/>
            <p:cNvGrpSpPr>
              <a:grpSpLocks/>
            </p:cNvGrpSpPr>
            <p:nvPr/>
          </p:nvGrpSpPr>
          <p:grpSpPr bwMode="auto">
            <a:xfrm>
              <a:off x="5325533" y="3626743"/>
              <a:ext cx="551207" cy="532170"/>
              <a:chOff x="5773393" y="3626743"/>
              <a:chExt cx="551207" cy="532170"/>
            </a:xfrm>
          </p:grpSpPr>
          <p:grpSp>
            <p:nvGrpSpPr>
              <p:cNvPr id="60441" name="Group 172"/>
              <p:cNvGrpSpPr>
                <a:grpSpLocks noChangeAspect="1"/>
              </p:cNvGrpSpPr>
              <p:nvPr/>
            </p:nvGrpSpPr>
            <p:grpSpPr bwMode="auto">
              <a:xfrm>
                <a:off x="5773828" y="3957745"/>
                <a:ext cx="550772" cy="201168"/>
                <a:chOff x="4689475" y="3713163"/>
                <a:chExt cx="447675" cy="163512"/>
              </a:xfrm>
            </p:grpSpPr>
            <p:sp>
              <p:nvSpPr>
                <p:cNvPr id="60454" name="Rectangle 313"/>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455" name="Oval 314"/>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456" name="Oval 315"/>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0442" name="Group 80"/>
              <p:cNvGrpSpPr>
                <a:grpSpLocks noChangeAspect="1"/>
              </p:cNvGrpSpPr>
              <p:nvPr/>
            </p:nvGrpSpPr>
            <p:grpSpPr bwMode="auto">
              <a:xfrm>
                <a:off x="5773393" y="3845897"/>
                <a:ext cx="550769" cy="201168"/>
                <a:chOff x="2160" y="3120"/>
                <a:chExt cx="1968" cy="384"/>
              </a:xfrm>
            </p:grpSpPr>
            <p:sp>
              <p:nvSpPr>
                <p:cNvPr id="6045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45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45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443" name="Group 80"/>
              <p:cNvGrpSpPr>
                <a:grpSpLocks noChangeAspect="1"/>
              </p:cNvGrpSpPr>
              <p:nvPr/>
            </p:nvGrpSpPr>
            <p:grpSpPr bwMode="auto">
              <a:xfrm>
                <a:off x="5773393" y="3732042"/>
                <a:ext cx="550769" cy="201168"/>
                <a:chOff x="2160" y="3120"/>
                <a:chExt cx="1968" cy="384"/>
              </a:xfrm>
            </p:grpSpPr>
            <p:sp>
              <p:nvSpPr>
                <p:cNvPr id="6044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44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45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0444" name="Group 80"/>
              <p:cNvGrpSpPr>
                <a:grpSpLocks noChangeAspect="1"/>
              </p:cNvGrpSpPr>
              <p:nvPr/>
            </p:nvGrpSpPr>
            <p:grpSpPr bwMode="auto">
              <a:xfrm>
                <a:off x="5773393" y="3626743"/>
                <a:ext cx="550769" cy="201168"/>
                <a:chOff x="2160" y="3120"/>
                <a:chExt cx="1968" cy="384"/>
              </a:xfrm>
            </p:grpSpPr>
            <p:sp>
              <p:nvSpPr>
                <p:cNvPr id="6044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44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44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8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8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0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Coding Theory Overview</a:t>
            </a:r>
          </a:p>
        </p:txBody>
      </p:sp>
      <p:sp>
        <p:nvSpPr>
          <p:cNvPr id="75779" name="Rectangle 3"/>
          <p:cNvSpPr>
            <a:spLocks noGrp="1" noChangeArrowheads="1"/>
          </p:cNvSpPr>
          <p:nvPr>
            <p:ph idx="1"/>
          </p:nvPr>
        </p:nvSpPr>
        <p:spPr>
          <a:xfrm>
            <a:off x="457200" y="1295400"/>
            <a:ext cx="8229600" cy="5105400"/>
          </a:xfrm>
        </p:spPr>
        <p:txBody>
          <a:bodyPr/>
          <a:lstStyle/>
          <a:p>
            <a:r>
              <a:rPr lang="en-US" sz="2200" dirty="0" err="1" smtClean="0"/>
              <a:t>Codewords</a:t>
            </a:r>
            <a:r>
              <a:rPr lang="en-US" sz="2200" dirty="0" smtClean="0"/>
              <a:t>:</a:t>
            </a:r>
            <a:br>
              <a:rPr lang="en-US" sz="2200" dirty="0" smtClean="0"/>
            </a:br>
            <a:r>
              <a:rPr lang="en-US" sz="2200" dirty="0" smtClean="0"/>
              <a:t>fixed-length strings from a finite alphabet</a:t>
            </a:r>
          </a:p>
          <a:p>
            <a:endParaRPr lang="en-US" sz="2200" dirty="0" smtClean="0"/>
          </a:p>
          <a:p>
            <a:r>
              <a:rPr lang="en-US" sz="2200" dirty="0" smtClean="0"/>
              <a:t>Primary uses: </a:t>
            </a:r>
            <a:br>
              <a:rPr lang="en-US" sz="2200" dirty="0" smtClean="0"/>
            </a:br>
            <a:r>
              <a:rPr lang="en-US" sz="2200" dirty="0" smtClean="0"/>
              <a:t>Error-correction for transmission in the presence of noise</a:t>
            </a:r>
            <a:br>
              <a:rPr lang="en-US" sz="2200" dirty="0" smtClean="0"/>
            </a:br>
            <a:r>
              <a:rPr lang="en-US" sz="2200" dirty="0" smtClean="0"/>
              <a:t>Compression of data with or without loss</a:t>
            </a:r>
          </a:p>
          <a:p>
            <a:endParaRPr lang="en-US" sz="2200" dirty="0" smtClean="0"/>
          </a:p>
          <a:p>
            <a:r>
              <a:rPr lang="en-US" sz="2200" dirty="0" smtClean="0"/>
              <a:t>Viewpoints:</a:t>
            </a:r>
            <a:br>
              <a:rPr lang="en-US" sz="2200" dirty="0" smtClean="0"/>
            </a:br>
            <a:r>
              <a:rPr lang="en-US" sz="2200" dirty="0" err="1" smtClean="0"/>
              <a:t>Packings</a:t>
            </a:r>
            <a:r>
              <a:rPr lang="en-US" sz="2200" dirty="0" smtClean="0"/>
              <a:t> and coverings of Hamming balls in the 	hypercube</a:t>
            </a:r>
            <a:br>
              <a:rPr lang="en-US" sz="2200" dirty="0" smtClean="0"/>
            </a:br>
            <a:r>
              <a:rPr lang="en-US" sz="2200" dirty="0" smtClean="0"/>
              <a:t>2-player perfect information games</a:t>
            </a:r>
          </a:p>
          <a:p>
            <a:endParaRPr lang="en-US" sz="2200" dirty="0" smtClean="0"/>
          </a:p>
          <a:p>
            <a:r>
              <a:rPr lang="en-US" sz="2200" dirty="0" smtClean="0"/>
              <a:t>Applications:</a:t>
            </a:r>
            <a:br>
              <a:rPr lang="en-US" sz="2200" dirty="0" smtClean="0"/>
            </a:br>
            <a:r>
              <a:rPr lang="en-US" sz="2200" dirty="0" smtClean="0"/>
              <a:t>Cell phones, compact disks, Mars Reconnaissance Orbiter </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3</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59"/>
          <p:cNvSpPr txBox="1">
            <a:spLocks noChangeArrowheads="1"/>
          </p:cNvSpPr>
          <p:nvPr/>
        </p:nvSpPr>
        <p:spPr bwMode="auto">
          <a:xfrm>
            <a:off x="6840538" y="3243263"/>
            <a:ext cx="476250" cy="338137"/>
          </a:xfrm>
          <a:prstGeom prst="rect">
            <a:avLst/>
          </a:prstGeom>
          <a:noFill/>
          <a:ln w="9525">
            <a:noFill/>
            <a:miter lim="800000"/>
            <a:headEnd/>
            <a:tailEnd/>
          </a:ln>
        </p:spPr>
        <p:txBody>
          <a:bodyPr wrap="none">
            <a:spAutoFit/>
          </a:bodyPr>
          <a:lstStyle/>
          <a:p>
            <a:pPr algn="ctr"/>
            <a:r>
              <a:rPr lang="en-US" i="1" dirty="0"/>
              <a:t>t</a:t>
            </a:r>
            <a:r>
              <a:rPr lang="en-US" dirty="0"/>
              <a:t>=4</a:t>
            </a:r>
          </a:p>
        </p:txBody>
      </p:sp>
      <p:sp>
        <p:nvSpPr>
          <p:cNvPr id="62467" name="Rectangle 216"/>
          <p:cNvSpPr>
            <a:spLocks noGrp="1" noChangeArrowheads="1"/>
          </p:cNvSpPr>
          <p:nvPr>
            <p:ph type="title"/>
          </p:nvPr>
        </p:nvSpPr>
        <p:spPr/>
        <p:txBody>
          <a:bodyPr/>
          <a:lstStyle/>
          <a:p>
            <a:r>
              <a:rPr lang="en-US" dirty="0" smtClean="0"/>
              <a:t>(6,1)-Liar Game</a:t>
            </a:r>
            <a:endParaRPr lang="en-US" i="1" dirty="0" smtClean="0"/>
          </a:p>
        </p:txBody>
      </p:sp>
      <p:sp>
        <p:nvSpPr>
          <p:cNvPr id="62465" name="Slide Number Placeholder 5"/>
          <p:cNvSpPr>
            <a:spLocks noGrp="1"/>
          </p:cNvSpPr>
          <p:nvPr>
            <p:ph type="sldNum" sz="quarter" idx="12"/>
          </p:nvPr>
        </p:nvSpPr>
        <p:spPr>
          <a:noFill/>
        </p:spPr>
        <p:txBody>
          <a:bodyPr/>
          <a:lstStyle/>
          <a:p>
            <a:fld id="{BC371119-64F9-4121-A391-7113D1444339}" type="slidenum">
              <a:rPr lang="en-US" smtClean="0"/>
              <a:pPr/>
              <a:t>30</a:t>
            </a:fld>
            <a:endParaRPr lang="en-US" smtClean="0"/>
          </a:p>
        </p:txBody>
      </p:sp>
      <p:sp>
        <p:nvSpPr>
          <p:cNvPr id="62466"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2468"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62469"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2470"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2471"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2472"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2473"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2474"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2475"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2476"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2477"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62479"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62480" name="Group 179"/>
          <p:cNvGrpSpPr>
            <a:grpSpLocks/>
          </p:cNvGrpSpPr>
          <p:nvPr/>
        </p:nvGrpSpPr>
        <p:grpSpPr bwMode="auto">
          <a:xfrm>
            <a:off x="5257800" y="4930775"/>
            <a:ext cx="1676400" cy="403225"/>
            <a:chOff x="5257800" y="4842932"/>
            <a:chExt cx="1676400" cy="403016"/>
          </a:xfrm>
        </p:grpSpPr>
        <p:cxnSp>
          <p:nvCxnSpPr>
            <p:cNvPr id="62567"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2568"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2569"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62481" name="Group 166"/>
          <p:cNvGrpSpPr>
            <a:grpSpLocks/>
          </p:cNvGrpSpPr>
          <p:nvPr/>
        </p:nvGrpSpPr>
        <p:grpSpPr bwMode="auto">
          <a:xfrm>
            <a:off x="5334000" y="3627438"/>
            <a:ext cx="550863" cy="528637"/>
            <a:chOff x="5334000" y="3627910"/>
            <a:chExt cx="550769" cy="528358"/>
          </a:xfrm>
        </p:grpSpPr>
        <p:grpSp>
          <p:nvGrpSpPr>
            <p:cNvPr id="62551" name="Group 80"/>
            <p:cNvGrpSpPr>
              <a:grpSpLocks noChangeAspect="1"/>
            </p:cNvGrpSpPr>
            <p:nvPr/>
          </p:nvGrpSpPr>
          <p:grpSpPr bwMode="auto">
            <a:xfrm>
              <a:off x="5334000" y="3955100"/>
              <a:ext cx="550769" cy="201168"/>
              <a:chOff x="2160" y="3120"/>
              <a:chExt cx="1968" cy="384"/>
            </a:xfrm>
          </p:grpSpPr>
          <p:sp>
            <p:nvSpPr>
              <p:cNvPr id="6256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6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52" name="Group 80"/>
            <p:cNvGrpSpPr>
              <a:grpSpLocks noChangeAspect="1"/>
            </p:cNvGrpSpPr>
            <p:nvPr/>
          </p:nvGrpSpPr>
          <p:grpSpPr bwMode="auto">
            <a:xfrm>
              <a:off x="5334000" y="3847064"/>
              <a:ext cx="550769" cy="201168"/>
              <a:chOff x="2160" y="3120"/>
              <a:chExt cx="1968" cy="384"/>
            </a:xfrm>
          </p:grpSpPr>
          <p:sp>
            <p:nvSpPr>
              <p:cNvPr id="6256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6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53" name="Group 80"/>
            <p:cNvGrpSpPr>
              <a:grpSpLocks noChangeAspect="1"/>
            </p:cNvGrpSpPr>
            <p:nvPr/>
          </p:nvGrpSpPr>
          <p:grpSpPr bwMode="auto">
            <a:xfrm>
              <a:off x="5334000" y="3733209"/>
              <a:ext cx="550769" cy="201168"/>
              <a:chOff x="2160" y="3120"/>
              <a:chExt cx="1968" cy="384"/>
            </a:xfrm>
          </p:grpSpPr>
          <p:sp>
            <p:nvSpPr>
              <p:cNvPr id="6255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5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54" name="Group 80"/>
            <p:cNvGrpSpPr>
              <a:grpSpLocks noChangeAspect="1"/>
            </p:cNvGrpSpPr>
            <p:nvPr/>
          </p:nvGrpSpPr>
          <p:grpSpPr bwMode="auto">
            <a:xfrm>
              <a:off x="5334000" y="3627910"/>
              <a:ext cx="550769" cy="201168"/>
              <a:chOff x="2160" y="3120"/>
              <a:chExt cx="1968" cy="384"/>
            </a:xfrm>
          </p:grpSpPr>
          <p:sp>
            <p:nvSpPr>
              <p:cNvPr id="6255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5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5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66" name="Group 165"/>
          <p:cNvGrpSpPr>
            <a:grpSpLocks/>
          </p:cNvGrpSpPr>
          <p:nvPr/>
        </p:nvGrpSpPr>
        <p:grpSpPr bwMode="auto">
          <a:xfrm>
            <a:off x="4460875" y="3513138"/>
            <a:ext cx="550863" cy="644525"/>
            <a:chOff x="4461497" y="3513664"/>
            <a:chExt cx="550769" cy="643468"/>
          </a:xfrm>
        </p:grpSpPr>
        <p:grpSp>
          <p:nvGrpSpPr>
            <p:cNvPr id="62531" name="Group 80"/>
            <p:cNvGrpSpPr>
              <a:grpSpLocks noChangeAspect="1"/>
            </p:cNvGrpSpPr>
            <p:nvPr/>
          </p:nvGrpSpPr>
          <p:grpSpPr bwMode="auto">
            <a:xfrm>
              <a:off x="4461497" y="3955964"/>
              <a:ext cx="550769" cy="201168"/>
              <a:chOff x="2160" y="3120"/>
              <a:chExt cx="1968" cy="384"/>
            </a:xfrm>
          </p:grpSpPr>
          <p:sp>
            <p:nvSpPr>
              <p:cNvPr id="6254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5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32" name="Group 80"/>
            <p:cNvGrpSpPr>
              <a:grpSpLocks noChangeAspect="1"/>
            </p:cNvGrpSpPr>
            <p:nvPr/>
          </p:nvGrpSpPr>
          <p:grpSpPr bwMode="auto">
            <a:xfrm>
              <a:off x="4461497" y="3847928"/>
              <a:ext cx="550769" cy="201168"/>
              <a:chOff x="2160" y="3120"/>
              <a:chExt cx="1968" cy="384"/>
            </a:xfrm>
          </p:grpSpPr>
          <p:sp>
            <p:nvSpPr>
              <p:cNvPr id="6254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4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33" name="Group 80"/>
            <p:cNvGrpSpPr>
              <a:grpSpLocks noChangeAspect="1"/>
            </p:cNvGrpSpPr>
            <p:nvPr/>
          </p:nvGrpSpPr>
          <p:grpSpPr bwMode="auto">
            <a:xfrm>
              <a:off x="4461497" y="3734073"/>
              <a:ext cx="550769" cy="201168"/>
              <a:chOff x="2160" y="3120"/>
              <a:chExt cx="1968" cy="384"/>
            </a:xfrm>
          </p:grpSpPr>
          <p:sp>
            <p:nvSpPr>
              <p:cNvPr id="6254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4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34" name="Group 80"/>
            <p:cNvGrpSpPr>
              <a:grpSpLocks noChangeAspect="1"/>
            </p:cNvGrpSpPr>
            <p:nvPr/>
          </p:nvGrpSpPr>
          <p:grpSpPr bwMode="auto">
            <a:xfrm>
              <a:off x="4461497" y="3628774"/>
              <a:ext cx="550769" cy="201168"/>
              <a:chOff x="2160" y="3120"/>
              <a:chExt cx="1968" cy="384"/>
            </a:xfrm>
          </p:grpSpPr>
          <p:sp>
            <p:nvSpPr>
              <p:cNvPr id="6253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4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2535" name="Group 80"/>
            <p:cNvGrpSpPr>
              <a:grpSpLocks noChangeAspect="1"/>
            </p:cNvGrpSpPr>
            <p:nvPr/>
          </p:nvGrpSpPr>
          <p:grpSpPr bwMode="auto">
            <a:xfrm>
              <a:off x="4461497" y="3513664"/>
              <a:ext cx="550769" cy="201168"/>
              <a:chOff x="2160" y="3120"/>
              <a:chExt cx="1968" cy="384"/>
            </a:xfrm>
          </p:grpSpPr>
          <p:sp>
            <p:nvSpPr>
              <p:cNvPr id="6253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3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3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211" name="Group 210"/>
          <p:cNvGrpSpPr>
            <a:grpSpLocks/>
          </p:cNvGrpSpPr>
          <p:nvPr/>
        </p:nvGrpSpPr>
        <p:grpSpPr bwMode="auto">
          <a:xfrm>
            <a:off x="1709738" y="3276600"/>
            <a:ext cx="3302000" cy="879475"/>
            <a:chOff x="1709392" y="3276600"/>
            <a:chExt cx="3302874" cy="879668"/>
          </a:xfrm>
        </p:grpSpPr>
        <p:sp>
          <p:nvSpPr>
            <p:cNvPr id="62509" name="TextBox 290"/>
            <p:cNvSpPr txBox="1">
              <a:spLocks noChangeArrowheads="1"/>
            </p:cNvSpPr>
            <p:nvPr/>
          </p:nvSpPr>
          <p:spPr bwMode="auto">
            <a:xfrm>
              <a:off x="1709392" y="3276600"/>
              <a:ext cx="1641796" cy="338554"/>
            </a:xfrm>
            <a:prstGeom prst="rect">
              <a:avLst/>
            </a:prstGeom>
            <a:noFill/>
            <a:ln w="9525">
              <a:noFill/>
              <a:miter lim="800000"/>
              <a:headEnd/>
              <a:tailEnd/>
            </a:ln>
          </p:spPr>
          <p:txBody>
            <a:bodyPr wrap="none">
              <a:spAutoFit/>
            </a:bodyPr>
            <a:lstStyle/>
            <a:p>
              <a:r>
                <a:rPr lang="en-US"/>
                <a:t>Paul bipartitions</a:t>
              </a:r>
            </a:p>
          </p:txBody>
        </p:sp>
        <p:grpSp>
          <p:nvGrpSpPr>
            <p:cNvPr id="62510" name="Group 209"/>
            <p:cNvGrpSpPr>
              <a:grpSpLocks/>
            </p:cNvGrpSpPr>
            <p:nvPr/>
          </p:nvGrpSpPr>
          <p:grpSpPr bwMode="auto">
            <a:xfrm>
              <a:off x="4461494" y="3515723"/>
              <a:ext cx="550772" cy="640545"/>
              <a:chOff x="6002428" y="3515723"/>
              <a:chExt cx="550772" cy="640545"/>
            </a:xfrm>
          </p:grpSpPr>
          <p:grpSp>
            <p:nvGrpSpPr>
              <p:cNvPr id="62511" name="Group 172"/>
              <p:cNvGrpSpPr>
                <a:grpSpLocks noChangeAspect="1"/>
              </p:cNvGrpSpPr>
              <p:nvPr/>
            </p:nvGrpSpPr>
            <p:grpSpPr bwMode="auto">
              <a:xfrm>
                <a:off x="6002428" y="3955100"/>
                <a:ext cx="550772" cy="201168"/>
                <a:chOff x="4689475" y="3713163"/>
                <a:chExt cx="447675" cy="163512"/>
              </a:xfrm>
            </p:grpSpPr>
            <p:sp>
              <p:nvSpPr>
                <p:cNvPr id="6252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2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3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2512" name="Group 172"/>
              <p:cNvGrpSpPr>
                <a:grpSpLocks noChangeAspect="1"/>
              </p:cNvGrpSpPr>
              <p:nvPr/>
            </p:nvGrpSpPr>
            <p:grpSpPr bwMode="auto">
              <a:xfrm>
                <a:off x="6002428" y="3843865"/>
                <a:ext cx="550772" cy="201168"/>
                <a:chOff x="4689475" y="3713163"/>
                <a:chExt cx="447675" cy="163512"/>
              </a:xfrm>
            </p:grpSpPr>
            <p:sp>
              <p:nvSpPr>
                <p:cNvPr id="6252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2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2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2513" name="Group 171"/>
              <p:cNvGrpSpPr>
                <a:grpSpLocks noChangeAspect="1"/>
              </p:cNvGrpSpPr>
              <p:nvPr/>
            </p:nvGrpSpPr>
            <p:grpSpPr bwMode="auto">
              <a:xfrm>
                <a:off x="6002431" y="3739644"/>
                <a:ext cx="550769" cy="201169"/>
                <a:chOff x="3814763" y="3702050"/>
                <a:chExt cx="447675" cy="163513"/>
              </a:xfrm>
            </p:grpSpPr>
            <p:sp>
              <p:nvSpPr>
                <p:cNvPr id="6252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52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2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2514" name="Group 171"/>
              <p:cNvGrpSpPr>
                <a:grpSpLocks noChangeAspect="1"/>
              </p:cNvGrpSpPr>
              <p:nvPr/>
            </p:nvGrpSpPr>
            <p:grpSpPr bwMode="auto">
              <a:xfrm>
                <a:off x="6002431" y="3632224"/>
                <a:ext cx="550769" cy="201169"/>
                <a:chOff x="3814763" y="3702050"/>
                <a:chExt cx="447675" cy="163513"/>
              </a:xfrm>
            </p:grpSpPr>
            <p:sp>
              <p:nvSpPr>
                <p:cNvPr id="6251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52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2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2515" name="Group 171"/>
              <p:cNvGrpSpPr>
                <a:grpSpLocks noChangeAspect="1"/>
              </p:cNvGrpSpPr>
              <p:nvPr/>
            </p:nvGrpSpPr>
            <p:grpSpPr bwMode="auto">
              <a:xfrm>
                <a:off x="6002431" y="3515723"/>
                <a:ext cx="550769" cy="201169"/>
                <a:chOff x="3814763" y="3702050"/>
                <a:chExt cx="447675" cy="163513"/>
              </a:xfrm>
            </p:grpSpPr>
            <p:sp>
              <p:nvSpPr>
                <p:cNvPr id="6251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51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1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259" name="Group 258"/>
          <p:cNvGrpSpPr>
            <a:grpSpLocks/>
          </p:cNvGrpSpPr>
          <p:nvPr/>
        </p:nvGrpSpPr>
        <p:grpSpPr bwMode="auto">
          <a:xfrm>
            <a:off x="1709738" y="3276600"/>
            <a:ext cx="4175125" cy="882650"/>
            <a:chOff x="1709392" y="3276600"/>
            <a:chExt cx="4175380" cy="882293"/>
          </a:xfrm>
        </p:grpSpPr>
        <p:sp>
          <p:nvSpPr>
            <p:cNvPr id="62486" name="TextBox 213"/>
            <p:cNvSpPr txBox="1">
              <a:spLocks noChangeArrowheads="1"/>
            </p:cNvSpPr>
            <p:nvPr/>
          </p:nvSpPr>
          <p:spPr bwMode="auto">
            <a:xfrm>
              <a:off x="1709392" y="3276600"/>
              <a:ext cx="2076209" cy="338554"/>
            </a:xfrm>
            <a:prstGeom prst="rect">
              <a:avLst/>
            </a:prstGeom>
            <a:noFill/>
            <a:ln w="9525">
              <a:noFill/>
              <a:miter lim="800000"/>
              <a:headEnd/>
              <a:tailEnd/>
            </a:ln>
          </p:spPr>
          <p:txBody>
            <a:bodyPr wrap="none">
              <a:spAutoFit/>
            </a:bodyPr>
            <a:lstStyle/>
            <a:p>
              <a:r>
                <a:rPr lang="en-US"/>
                <a:t>Carole moves purple</a:t>
              </a:r>
            </a:p>
          </p:txBody>
        </p:sp>
        <p:grpSp>
          <p:nvGrpSpPr>
            <p:cNvPr id="62487" name="Group 256"/>
            <p:cNvGrpSpPr>
              <a:grpSpLocks/>
            </p:cNvGrpSpPr>
            <p:nvPr/>
          </p:nvGrpSpPr>
          <p:grpSpPr bwMode="auto">
            <a:xfrm>
              <a:off x="5334000" y="3403602"/>
              <a:ext cx="550772" cy="312403"/>
              <a:chOff x="5334000" y="3403602"/>
              <a:chExt cx="550772" cy="312403"/>
            </a:xfrm>
          </p:grpSpPr>
          <p:grpSp>
            <p:nvGrpSpPr>
              <p:cNvPr id="62501" name="Group 172"/>
              <p:cNvGrpSpPr>
                <a:grpSpLocks noChangeAspect="1"/>
              </p:cNvGrpSpPr>
              <p:nvPr/>
            </p:nvGrpSpPr>
            <p:grpSpPr bwMode="auto">
              <a:xfrm>
                <a:off x="5334000" y="3514837"/>
                <a:ext cx="550772" cy="201168"/>
                <a:chOff x="4689475" y="3713163"/>
                <a:chExt cx="447675" cy="163512"/>
              </a:xfrm>
            </p:grpSpPr>
            <p:sp>
              <p:nvSpPr>
                <p:cNvPr id="6250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0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0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62502" name="Group 172"/>
              <p:cNvGrpSpPr>
                <a:grpSpLocks noChangeAspect="1"/>
              </p:cNvGrpSpPr>
              <p:nvPr/>
            </p:nvGrpSpPr>
            <p:grpSpPr bwMode="auto">
              <a:xfrm>
                <a:off x="5334000" y="3403602"/>
                <a:ext cx="550772" cy="201168"/>
                <a:chOff x="4689475" y="3713163"/>
                <a:chExt cx="447675" cy="163512"/>
              </a:xfrm>
            </p:grpSpPr>
            <p:sp>
              <p:nvSpPr>
                <p:cNvPr id="6250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0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0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62488" name="Group 257"/>
            <p:cNvGrpSpPr>
              <a:grpSpLocks/>
            </p:cNvGrpSpPr>
            <p:nvPr/>
          </p:nvGrpSpPr>
          <p:grpSpPr bwMode="auto">
            <a:xfrm>
              <a:off x="4461497" y="3733803"/>
              <a:ext cx="550769" cy="425090"/>
              <a:chOff x="7069231" y="3515725"/>
              <a:chExt cx="550769" cy="425090"/>
            </a:xfrm>
          </p:grpSpPr>
          <p:grpSp>
            <p:nvGrpSpPr>
              <p:cNvPr id="62489" name="Group 171"/>
              <p:cNvGrpSpPr>
                <a:grpSpLocks noChangeAspect="1"/>
              </p:cNvGrpSpPr>
              <p:nvPr/>
            </p:nvGrpSpPr>
            <p:grpSpPr bwMode="auto">
              <a:xfrm>
                <a:off x="7069231" y="3739646"/>
                <a:ext cx="550769" cy="201169"/>
                <a:chOff x="3814763" y="3702050"/>
                <a:chExt cx="447675" cy="163513"/>
              </a:xfrm>
            </p:grpSpPr>
            <p:sp>
              <p:nvSpPr>
                <p:cNvPr id="6249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49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0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2490" name="Group 171"/>
              <p:cNvGrpSpPr>
                <a:grpSpLocks noChangeAspect="1"/>
              </p:cNvGrpSpPr>
              <p:nvPr/>
            </p:nvGrpSpPr>
            <p:grpSpPr bwMode="auto">
              <a:xfrm>
                <a:off x="7069231" y="3632226"/>
                <a:ext cx="550769" cy="201169"/>
                <a:chOff x="3814763" y="3702050"/>
                <a:chExt cx="447675" cy="163513"/>
              </a:xfrm>
            </p:grpSpPr>
            <p:sp>
              <p:nvSpPr>
                <p:cNvPr id="6249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49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49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62491" name="Group 171"/>
              <p:cNvGrpSpPr>
                <a:grpSpLocks noChangeAspect="1"/>
              </p:cNvGrpSpPr>
              <p:nvPr/>
            </p:nvGrpSpPr>
            <p:grpSpPr bwMode="auto">
              <a:xfrm>
                <a:off x="7069231" y="3515725"/>
                <a:ext cx="550769" cy="201169"/>
                <a:chOff x="3814763" y="3702050"/>
                <a:chExt cx="447675" cy="163513"/>
              </a:xfrm>
            </p:grpSpPr>
            <p:sp>
              <p:nvSpPr>
                <p:cNvPr id="6249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49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49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59"/>
          <p:cNvSpPr txBox="1">
            <a:spLocks noChangeArrowheads="1"/>
          </p:cNvSpPr>
          <p:nvPr/>
        </p:nvSpPr>
        <p:spPr bwMode="auto">
          <a:xfrm>
            <a:off x="6840538" y="3243263"/>
            <a:ext cx="476250" cy="338137"/>
          </a:xfrm>
          <a:prstGeom prst="rect">
            <a:avLst/>
          </a:prstGeom>
          <a:noFill/>
          <a:ln w="9525">
            <a:noFill/>
            <a:miter lim="800000"/>
            <a:headEnd/>
            <a:tailEnd/>
          </a:ln>
        </p:spPr>
        <p:txBody>
          <a:bodyPr wrap="none">
            <a:spAutoFit/>
          </a:bodyPr>
          <a:lstStyle/>
          <a:p>
            <a:pPr algn="ctr"/>
            <a:r>
              <a:rPr lang="en-US" i="1"/>
              <a:t>t</a:t>
            </a:r>
            <a:r>
              <a:rPr lang="en-US"/>
              <a:t>=5</a:t>
            </a:r>
          </a:p>
        </p:txBody>
      </p:sp>
      <p:sp>
        <p:nvSpPr>
          <p:cNvPr id="64516" name="Rectangle 216"/>
          <p:cNvSpPr>
            <a:spLocks noGrp="1" noChangeArrowheads="1"/>
          </p:cNvSpPr>
          <p:nvPr>
            <p:ph type="title"/>
          </p:nvPr>
        </p:nvSpPr>
        <p:spPr/>
        <p:txBody>
          <a:bodyPr/>
          <a:lstStyle/>
          <a:p>
            <a:r>
              <a:rPr lang="en-US" dirty="0" smtClean="0"/>
              <a:t>(6,1)-Liar Game</a:t>
            </a:r>
            <a:endParaRPr lang="en-US" i="1" dirty="0" smtClean="0"/>
          </a:p>
        </p:txBody>
      </p:sp>
      <p:sp>
        <p:nvSpPr>
          <p:cNvPr id="64514" name="Slide Number Placeholder 5"/>
          <p:cNvSpPr>
            <a:spLocks noGrp="1"/>
          </p:cNvSpPr>
          <p:nvPr>
            <p:ph type="sldNum" sz="quarter" idx="12"/>
          </p:nvPr>
        </p:nvSpPr>
        <p:spPr>
          <a:noFill/>
        </p:spPr>
        <p:txBody>
          <a:bodyPr/>
          <a:lstStyle/>
          <a:p>
            <a:fld id="{A3B4A320-562F-46D7-9992-B3F370467758}" type="slidenum">
              <a:rPr lang="en-US" smtClean="0"/>
              <a:pPr/>
              <a:t>31</a:t>
            </a:fld>
            <a:endParaRPr lang="en-US" smtClean="0"/>
          </a:p>
        </p:txBody>
      </p:sp>
      <p:sp>
        <p:nvSpPr>
          <p:cNvPr id="64515"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4517"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a:t>Liar game time step</a:t>
            </a:r>
          </a:p>
          <a:p>
            <a:r>
              <a:rPr lang="en-US" sz="2000"/>
              <a:t>Paul bipartitions chips: green, purple</a:t>
            </a:r>
          </a:p>
          <a:p>
            <a:r>
              <a:rPr lang="en-US" sz="2000"/>
              <a:t>Carole moves one color to right</a:t>
            </a:r>
          </a:p>
          <a:p>
            <a:endParaRPr lang="en-US" sz="2000"/>
          </a:p>
          <a:p>
            <a:r>
              <a:rPr lang="en-US" sz="2000"/>
              <a:t>Paul’s goal: disqualify all but ≤1 chip after </a:t>
            </a:r>
            <a:r>
              <a:rPr lang="en-US" sz="2000" i="1"/>
              <a:t>t</a:t>
            </a:r>
            <a:r>
              <a:rPr lang="en-US" sz="2000"/>
              <a:t>=6 time steps</a:t>
            </a:r>
          </a:p>
        </p:txBody>
      </p:sp>
      <p:sp>
        <p:nvSpPr>
          <p:cNvPr id="64518"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4519"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4520"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4521"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4522"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4523"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4524"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4525"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4526"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64528"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6460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460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460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3" name="Group 182"/>
          <p:cNvGrpSpPr>
            <a:grpSpLocks/>
          </p:cNvGrpSpPr>
          <p:nvPr/>
        </p:nvGrpSpPr>
        <p:grpSpPr bwMode="auto">
          <a:xfrm>
            <a:off x="4460875" y="3738563"/>
            <a:ext cx="550863" cy="419100"/>
            <a:chOff x="4461497" y="3737981"/>
            <a:chExt cx="550769" cy="420322"/>
          </a:xfrm>
        </p:grpSpPr>
        <p:grpSp>
          <p:nvGrpSpPr>
            <p:cNvPr id="4" name="Group 80"/>
            <p:cNvGrpSpPr>
              <a:grpSpLocks noChangeAspect="1"/>
            </p:cNvGrpSpPr>
            <p:nvPr/>
          </p:nvGrpSpPr>
          <p:grpSpPr bwMode="auto">
            <a:xfrm>
              <a:off x="4461497" y="3957135"/>
              <a:ext cx="550769" cy="201168"/>
              <a:chOff x="2160" y="3120"/>
              <a:chExt cx="1968" cy="384"/>
            </a:xfrm>
          </p:grpSpPr>
          <p:sp>
            <p:nvSpPr>
              <p:cNvPr id="6459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 name="Group 80"/>
            <p:cNvGrpSpPr>
              <a:grpSpLocks noChangeAspect="1"/>
            </p:cNvGrpSpPr>
            <p:nvPr/>
          </p:nvGrpSpPr>
          <p:grpSpPr bwMode="auto">
            <a:xfrm>
              <a:off x="4461497" y="3843280"/>
              <a:ext cx="550769" cy="201168"/>
              <a:chOff x="2160" y="3120"/>
              <a:chExt cx="1968" cy="384"/>
            </a:xfrm>
          </p:grpSpPr>
          <p:sp>
            <p:nvSpPr>
              <p:cNvPr id="645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4461497" y="3737981"/>
              <a:ext cx="550769" cy="201168"/>
              <a:chOff x="2160" y="3120"/>
              <a:chExt cx="1968" cy="384"/>
            </a:xfrm>
          </p:grpSpPr>
          <p:sp>
            <p:nvSpPr>
              <p:cNvPr id="6459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7" name="Group 183"/>
          <p:cNvGrpSpPr>
            <a:grpSpLocks/>
          </p:cNvGrpSpPr>
          <p:nvPr/>
        </p:nvGrpSpPr>
        <p:grpSpPr bwMode="auto">
          <a:xfrm>
            <a:off x="5324475" y="3405188"/>
            <a:ext cx="552450" cy="750887"/>
            <a:chOff x="5325098" y="3405630"/>
            <a:chExt cx="551204" cy="750638"/>
          </a:xfrm>
        </p:grpSpPr>
        <p:grpSp>
          <p:nvGrpSpPr>
            <p:cNvPr id="8" name="Group 144"/>
            <p:cNvGrpSpPr>
              <a:grpSpLocks/>
            </p:cNvGrpSpPr>
            <p:nvPr/>
          </p:nvGrpSpPr>
          <p:grpSpPr bwMode="auto">
            <a:xfrm>
              <a:off x="5325098" y="3627910"/>
              <a:ext cx="550769" cy="528358"/>
              <a:chOff x="5334000" y="3627910"/>
              <a:chExt cx="550769" cy="528358"/>
            </a:xfrm>
          </p:grpSpPr>
          <p:grpSp>
            <p:nvGrpSpPr>
              <p:cNvPr id="9" name="Group 80"/>
              <p:cNvGrpSpPr>
                <a:grpSpLocks noChangeAspect="1"/>
              </p:cNvGrpSpPr>
              <p:nvPr/>
            </p:nvGrpSpPr>
            <p:grpSpPr bwMode="auto">
              <a:xfrm>
                <a:off x="5334000" y="3955098"/>
                <a:ext cx="550769" cy="201168"/>
                <a:chOff x="2160" y="3120"/>
                <a:chExt cx="1968" cy="384"/>
              </a:xfrm>
            </p:grpSpPr>
            <p:sp>
              <p:nvSpPr>
                <p:cNvPr id="645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5334000" y="3847062"/>
                <a:ext cx="550769" cy="201168"/>
                <a:chOff x="2160" y="3120"/>
                <a:chExt cx="1968" cy="384"/>
              </a:xfrm>
            </p:grpSpPr>
            <p:sp>
              <p:nvSpPr>
                <p:cNvPr id="645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5334000" y="3733207"/>
                <a:ext cx="550769" cy="201168"/>
                <a:chOff x="2160" y="3120"/>
                <a:chExt cx="1968" cy="384"/>
              </a:xfrm>
            </p:grpSpPr>
            <p:sp>
              <p:nvSpPr>
                <p:cNvPr id="645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 name="Group 80"/>
              <p:cNvGrpSpPr>
                <a:grpSpLocks noChangeAspect="1"/>
              </p:cNvGrpSpPr>
              <p:nvPr/>
            </p:nvGrpSpPr>
            <p:grpSpPr bwMode="auto">
              <a:xfrm>
                <a:off x="5334000" y="3627908"/>
                <a:ext cx="550769" cy="201168"/>
                <a:chOff x="2160" y="3120"/>
                <a:chExt cx="1968" cy="384"/>
              </a:xfrm>
            </p:grpSpPr>
            <p:sp>
              <p:nvSpPr>
                <p:cNvPr id="645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3" name="Group 80"/>
            <p:cNvGrpSpPr>
              <a:grpSpLocks noChangeAspect="1"/>
            </p:cNvGrpSpPr>
            <p:nvPr/>
          </p:nvGrpSpPr>
          <p:grpSpPr bwMode="auto">
            <a:xfrm>
              <a:off x="5325098" y="3513667"/>
              <a:ext cx="550769" cy="201168"/>
              <a:chOff x="2160" y="3120"/>
              <a:chExt cx="1968" cy="384"/>
            </a:xfrm>
          </p:grpSpPr>
          <p:sp>
            <p:nvSpPr>
              <p:cNvPr id="6456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80"/>
            <p:cNvGrpSpPr>
              <a:grpSpLocks noChangeAspect="1"/>
            </p:cNvGrpSpPr>
            <p:nvPr/>
          </p:nvGrpSpPr>
          <p:grpSpPr bwMode="auto">
            <a:xfrm>
              <a:off x="5325533" y="3405630"/>
              <a:ext cx="550769" cy="201168"/>
              <a:chOff x="2160" y="3120"/>
              <a:chExt cx="1968" cy="384"/>
            </a:xfrm>
          </p:grpSpPr>
          <p:sp>
            <p:nvSpPr>
              <p:cNvPr id="6456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6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6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5" name="Group 186"/>
          <p:cNvGrpSpPr>
            <a:grpSpLocks/>
          </p:cNvGrpSpPr>
          <p:nvPr/>
        </p:nvGrpSpPr>
        <p:grpSpPr bwMode="auto">
          <a:xfrm>
            <a:off x="1709738" y="3276600"/>
            <a:ext cx="3302000" cy="881063"/>
            <a:chOff x="1709392" y="3276600"/>
            <a:chExt cx="3302874" cy="880532"/>
          </a:xfrm>
        </p:grpSpPr>
        <p:sp>
          <p:nvSpPr>
            <p:cNvPr id="64549" name="TextBox 213"/>
            <p:cNvSpPr txBox="1">
              <a:spLocks noChangeArrowheads="1"/>
            </p:cNvSpPr>
            <p:nvPr/>
          </p:nvSpPr>
          <p:spPr bwMode="auto">
            <a:xfrm>
              <a:off x="1709392" y="3276600"/>
              <a:ext cx="1641796" cy="338554"/>
            </a:xfrm>
            <a:prstGeom prst="rect">
              <a:avLst/>
            </a:prstGeom>
            <a:noFill/>
            <a:ln w="9525">
              <a:noFill/>
              <a:miter lim="800000"/>
              <a:headEnd/>
              <a:tailEnd/>
            </a:ln>
          </p:spPr>
          <p:txBody>
            <a:bodyPr wrap="none">
              <a:spAutoFit/>
            </a:bodyPr>
            <a:lstStyle/>
            <a:p>
              <a:r>
                <a:rPr lang="en-US"/>
                <a:t>Paul bipartitions</a:t>
              </a:r>
            </a:p>
          </p:txBody>
        </p:sp>
        <p:grpSp>
          <p:nvGrpSpPr>
            <p:cNvPr id="16" name="Group 185"/>
            <p:cNvGrpSpPr>
              <a:grpSpLocks/>
            </p:cNvGrpSpPr>
            <p:nvPr/>
          </p:nvGrpSpPr>
          <p:grpSpPr bwMode="auto">
            <a:xfrm>
              <a:off x="4461494" y="3733802"/>
              <a:ext cx="550772" cy="423330"/>
              <a:chOff x="4461494" y="3733802"/>
              <a:chExt cx="550772" cy="423330"/>
            </a:xfrm>
          </p:grpSpPr>
          <p:grpSp>
            <p:nvGrpSpPr>
              <p:cNvPr id="17" name="Group 172"/>
              <p:cNvGrpSpPr>
                <a:grpSpLocks noChangeAspect="1"/>
              </p:cNvGrpSpPr>
              <p:nvPr/>
            </p:nvGrpSpPr>
            <p:grpSpPr bwMode="auto">
              <a:xfrm>
                <a:off x="4461494" y="3955964"/>
                <a:ext cx="550772" cy="201168"/>
                <a:chOff x="4689475" y="3713163"/>
                <a:chExt cx="447675" cy="163512"/>
              </a:xfrm>
            </p:grpSpPr>
            <p:sp>
              <p:nvSpPr>
                <p:cNvPr id="6456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456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456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8" name="Group 172"/>
              <p:cNvGrpSpPr>
                <a:grpSpLocks noChangeAspect="1"/>
              </p:cNvGrpSpPr>
              <p:nvPr/>
            </p:nvGrpSpPr>
            <p:grpSpPr bwMode="auto">
              <a:xfrm>
                <a:off x="4461494" y="3845899"/>
                <a:ext cx="550772" cy="201168"/>
                <a:chOff x="4689475" y="3713163"/>
                <a:chExt cx="447675" cy="163512"/>
              </a:xfrm>
            </p:grpSpPr>
            <p:sp>
              <p:nvSpPr>
                <p:cNvPr id="6455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455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455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9" name="Group 171"/>
              <p:cNvGrpSpPr>
                <a:grpSpLocks noChangeAspect="1"/>
              </p:cNvGrpSpPr>
              <p:nvPr/>
            </p:nvGrpSpPr>
            <p:grpSpPr bwMode="auto">
              <a:xfrm>
                <a:off x="4461497" y="3733802"/>
                <a:ext cx="550769" cy="201169"/>
                <a:chOff x="3814763" y="3702050"/>
                <a:chExt cx="447675" cy="163513"/>
              </a:xfrm>
            </p:grpSpPr>
            <p:sp>
              <p:nvSpPr>
                <p:cNvPr id="6455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455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455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20" name="Group 203"/>
          <p:cNvGrpSpPr>
            <a:grpSpLocks/>
          </p:cNvGrpSpPr>
          <p:nvPr/>
        </p:nvGrpSpPr>
        <p:grpSpPr bwMode="auto">
          <a:xfrm>
            <a:off x="1709738" y="3276600"/>
            <a:ext cx="4167187" cy="881063"/>
            <a:chOff x="1710268" y="3276600"/>
            <a:chExt cx="4166034" cy="880532"/>
          </a:xfrm>
        </p:grpSpPr>
        <p:sp>
          <p:nvSpPr>
            <p:cNvPr id="64535" name="TextBox 188"/>
            <p:cNvSpPr txBox="1">
              <a:spLocks noChangeArrowheads="1"/>
            </p:cNvSpPr>
            <p:nvPr/>
          </p:nvSpPr>
          <p:spPr bwMode="auto">
            <a:xfrm>
              <a:off x="1710268" y="3276600"/>
              <a:ext cx="2031325" cy="338554"/>
            </a:xfrm>
            <a:prstGeom prst="rect">
              <a:avLst/>
            </a:prstGeom>
            <a:noFill/>
            <a:ln w="9525">
              <a:noFill/>
              <a:miter lim="800000"/>
              <a:headEnd/>
              <a:tailEnd/>
            </a:ln>
          </p:spPr>
          <p:txBody>
            <a:bodyPr wrap="none">
              <a:spAutoFit/>
            </a:bodyPr>
            <a:lstStyle/>
            <a:p>
              <a:r>
                <a:rPr lang="en-US"/>
                <a:t>Carole moves green</a:t>
              </a:r>
            </a:p>
          </p:txBody>
        </p:sp>
        <p:grpSp>
          <p:nvGrpSpPr>
            <p:cNvPr id="21" name="Group 202"/>
            <p:cNvGrpSpPr>
              <a:grpSpLocks/>
            </p:cNvGrpSpPr>
            <p:nvPr/>
          </p:nvGrpSpPr>
          <p:grpSpPr bwMode="auto">
            <a:xfrm>
              <a:off x="4461494" y="3845899"/>
              <a:ext cx="550772" cy="311233"/>
              <a:chOff x="4461494" y="3845899"/>
              <a:chExt cx="550772" cy="311233"/>
            </a:xfrm>
          </p:grpSpPr>
          <p:grpSp>
            <p:nvGrpSpPr>
              <p:cNvPr id="22" name="Group 172"/>
              <p:cNvGrpSpPr>
                <a:grpSpLocks noChangeAspect="1"/>
              </p:cNvGrpSpPr>
              <p:nvPr/>
            </p:nvGrpSpPr>
            <p:grpSpPr bwMode="auto">
              <a:xfrm>
                <a:off x="4461494" y="3955964"/>
                <a:ext cx="550772" cy="201168"/>
                <a:chOff x="4689475" y="3713163"/>
                <a:chExt cx="447675" cy="163512"/>
              </a:xfrm>
            </p:grpSpPr>
            <p:sp>
              <p:nvSpPr>
                <p:cNvPr id="6454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454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454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3" name="Group 172"/>
              <p:cNvGrpSpPr>
                <a:grpSpLocks noChangeAspect="1"/>
              </p:cNvGrpSpPr>
              <p:nvPr/>
            </p:nvGrpSpPr>
            <p:grpSpPr bwMode="auto">
              <a:xfrm>
                <a:off x="4461494" y="3845899"/>
                <a:ext cx="550772" cy="201168"/>
                <a:chOff x="4689475" y="3713163"/>
                <a:chExt cx="447675" cy="163512"/>
              </a:xfrm>
            </p:grpSpPr>
            <p:sp>
              <p:nvSpPr>
                <p:cNvPr id="6454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454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454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24" name="Group 171"/>
            <p:cNvGrpSpPr>
              <a:grpSpLocks noChangeAspect="1"/>
            </p:cNvGrpSpPr>
            <p:nvPr/>
          </p:nvGrpSpPr>
          <p:grpSpPr bwMode="auto">
            <a:xfrm>
              <a:off x="5325533" y="3301998"/>
              <a:ext cx="550769" cy="201169"/>
              <a:chOff x="3814763" y="3702050"/>
              <a:chExt cx="447675" cy="163513"/>
            </a:xfrm>
          </p:grpSpPr>
          <p:sp>
            <p:nvSpPr>
              <p:cNvPr id="6453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453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454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dirty="0"/>
              <a:t>t</a:t>
            </a:r>
            <a:r>
              <a:rPr lang="en-US" dirty="0"/>
              <a:t>=6</a:t>
            </a:r>
          </a:p>
        </p:txBody>
      </p:sp>
      <p:sp>
        <p:nvSpPr>
          <p:cNvPr id="64516" name="Rectangle 216"/>
          <p:cNvSpPr>
            <a:spLocks noGrp="1" noChangeArrowheads="1"/>
          </p:cNvSpPr>
          <p:nvPr>
            <p:ph type="title"/>
          </p:nvPr>
        </p:nvSpPr>
        <p:spPr/>
        <p:txBody>
          <a:bodyPr/>
          <a:lstStyle/>
          <a:p>
            <a:r>
              <a:rPr lang="en-US" dirty="0" smtClean="0"/>
              <a:t>(6,1)-Liar Game</a:t>
            </a:r>
            <a:endParaRPr lang="en-US" i="1" dirty="0" smtClean="0"/>
          </a:p>
        </p:txBody>
      </p:sp>
      <p:sp>
        <p:nvSpPr>
          <p:cNvPr id="64514" name="Slide Number Placeholder 5"/>
          <p:cNvSpPr>
            <a:spLocks noGrp="1"/>
          </p:cNvSpPr>
          <p:nvPr>
            <p:ph type="sldNum" sz="quarter" idx="12"/>
          </p:nvPr>
        </p:nvSpPr>
        <p:spPr>
          <a:noFill/>
        </p:spPr>
        <p:txBody>
          <a:bodyPr/>
          <a:lstStyle/>
          <a:p>
            <a:fld id="{A3B4A320-562F-46D7-9992-B3F370467758}" type="slidenum">
              <a:rPr lang="en-US" smtClean="0"/>
              <a:pPr/>
              <a:t>32</a:t>
            </a:fld>
            <a:endParaRPr lang="en-US" smtClean="0"/>
          </a:p>
        </p:txBody>
      </p:sp>
      <p:sp>
        <p:nvSpPr>
          <p:cNvPr id="64515"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4517" name="TextBox 159"/>
          <p:cNvSpPr txBox="1">
            <a:spLocks noChangeArrowheads="1"/>
          </p:cNvSpPr>
          <p:nvPr/>
        </p:nvSpPr>
        <p:spPr bwMode="auto">
          <a:xfrm>
            <a:off x="457200" y="1295400"/>
            <a:ext cx="6565900" cy="1631950"/>
          </a:xfrm>
          <a:prstGeom prst="rect">
            <a:avLst/>
          </a:prstGeom>
          <a:noFill/>
          <a:ln w="9525">
            <a:noFill/>
            <a:miter lim="800000"/>
            <a:headEnd/>
            <a:tailEnd/>
          </a:ln>
        </p:spPr>
        <p:txBody>
          <a:bodyPr wrap="none">
            <a:spAutoFit/>
          </a:bodyPr>
          <a:lstStyle/>
          <a:p>
            <a:r>
              <a:rPr lang="en-US" sz="2000" u="sng" dirty="0"/>
              <a:t>Liar game time step</a:t>
            </a:r>
          </a:p>
          <a:p>
            <a:r>
              <a:rPr lang="en-US" sz="2000" dirty="0"/>
              <a:t>Paul bipartitions chips: green, purple</a:t>
            </a:r>
          </a:p>
          <a:p>
            <a:r>
              <a:rPr lang="en-US" sz="2000" dirty="0"/>
              <a:t>Carole moves one color to right</a:t>
            </a:r>
          </a:p>
          <a:p>
            <a:endParaRPr lang="en-US" sz="2000" dirty="0"/>
          </a:p>
          <a:p>
            <a:r>
              <a:rPr lang="en-US" sz="2000" dirty="0"/>
              <a:t>Paul’s goal: disqualify all but ≤1 chip after </a:t>
            </a:r>
            <a:r>
              <a:rPr lang="en-US" sz="2000" i="1" dirty="0"/>
              <a:t>t</a:t>
            </a:r>
            <a:r>
              <a:rPr lang="en-US" sz="2000" dirty="0"/>
              <a:t>=6 time steps</a:t>
            </a:r>
          </a:p>
        </p:txBody>
      </p:sp>
      <p:sp>
        <p:nvSpPr>
          <p:cNvPr id="64518"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4519"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4520"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4521"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4522"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4523"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4524"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4525"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4526"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64528"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64529" name="Group 179"/>
          <p:cNvGrpSpPr>
            <a:grpSpLocks/>
          </p:cNvGrpSpPr>
          <p:nvPr/>
        </p:nvGrpSpPr>
        <p:grpSpPr bwMode="auto">
          <a:xfrm>
            <a:off x="5257800" y="4930775"/>
            <a:ext cx="1676400" cy="403225"/>
            <a:chOff x="5257800" y="4842932"/>
            <a:chExt cx="1676400" cy="403016"/>
          </a:xfrm>
        </p:grpSpPr>
        <p:cxnSp>
          <p:nvCxnSpPr>
            <p:cNvPr id="6460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460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460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64588" name="Group 80"/>
          <p:cNvGrpSpPr>
            <a:grpSpLocks noChangeAspect="1"/>
          </p:cNvGrpSpPr>
          <p:nvPr/>
        </p:nvGrpSpPr>
        <p:grpSpPr bwMode="auto">
          <a:xfrm>
            <a:off x="4460875" y="3957080"/>
            <a:ext cx="550863" cy="200583"/>
            <a:chOff x="2160" y="3120"/>
            <a:chExt cx="1968" cy="384"/>
          </a:xfrm>
        </p:grpSpPr>
        <p:sp>
          <p:nvSpPr>
            <p:cNvPr id="6459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89" name="Group 80"/>
          <p:cNvGrpSpPr>
            <a:grpSpLocks noChangeAspect="1"/>
          </p:cNvGrpSpPr>
          <p:nvPr/>
        </p:nvGrpSpPr>
        <p:grpSpPr bwMode="auto">
          <a:xfrm>
            <a:off x="4460875" y="3843556"/>
            <a:ext cx="550863" cy="200583"/>
            <a:chOff x="2160" y="3120"/>
            <a:chExt cx="1968" cy="384"/>
          </a:xfrm>
        </p:grpSpPr>
        <p:sp>
          <p:nvSpPr>
            <p:cNvPr id="645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63" name="Group 144"/>
          <p:cNvGrpSpPr>
            <a:grpSpLocks/>
          </p:cNvGrpSpPr>
          <p:nvPr/>
        </p:nvGrpSpPr>
        <p:grpSpPr bwMode="auto">
          <a:xfrm>
            <a:off x="5324475" y="3627542"/>
            <a:ext cx="552014" cy="528533"/>
            <a:chOff x="5334000" y="3627910"/>
            <a:chExt cx="550769" cy="528358"/>
          </a:xfrm>
        </p:grpSpPr>
        <p:grpSp>
          <p:nvGrpSpPr>
            <p:cNvPr id="64572" name="Group 80"/>
            <p:cNvGrpSpPr>
              <a:grpSpLocks noChangeAspect="1"/>
            </p:cNvGrpSpPr>
            <p:nvPr/>
          </p:nvGrpSpPr>
          <p:grpSpPr bwMode="auto">
            <a:xfrm>
              <a:off x="5334000" y="3955098"/>
              <a:ext cx="550769" cy="201168"/>
              <a:chOff x="2160" y="3120"/>
              <a:chExt cx="1968" cy="384"/>
            </a:xfrm>
          </p:grpSpPr>
          <p:sp>
            <p:nvSpPr>
              <p:cNvPr id="645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73" name="Group 80"/>
            <p:cNvGrpSpPr>
              <a:grpSpLocks noChangeAspect="1"/>
            </p:cNvGrpSpPr>
            <p:nvPr/>
          </p:nvGrpSpPr>
          <p:grpSpPr bwMode="auto">
            <a:xfrm>
              <a:off x="5334000" y="3847062"/>
              <a:ext cx="550769" cy="201168"/>
              <a:chOff x="2160" y="3120"/>
              <a:chExt cx="1968" cy="384"/>
            </a:xfrm>
          </p:grpSpPr>
          <p:sp>
            <p:nvSpPr>
              <p:cNvPr id="645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74" name="Group 80"/>
            <p:cNvGrpSpPr>
              <a:grpSpLocks noChangeAspect="1"/>
            </p:cNvGrpSpPr>
            <p:nvPr/>
          </p:nvGrpSpPr>
          <p:grpSpPr bwMode="auto">
            <a:xfrm>
              <a:off x="5334000" y="3733207"/>
              <a:ext cx="550769" cy="201168"/>
              <a:chOff x="2160" y="3120"/>
              <a:chExt cx="1968" cy="384"/>
            </a:xfrm>
          </p:grpSpPr>
          <p:sp>
            <p:nvSpPr>
              <p:cNvPr id="645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75" name="Group 80"/>
            <p:cNvGrpSpPr>
              <a:grpSpLocks noChangeAspect="1"/>
            </p:cNvGrpSpPr>
            <p:nvPr/>
          </p:nvGrpSpPr>
          <p:grpSpPr bwMode="auto">
            <a:xfrm>
              <a:off x="5334000" y="3627908"/>
              <a:ext cx="550769" cy="201168"/>
              <a:chOff x="2160" y="3120"/>
              <a:chExt cx="1968" cy="384"/>
            </a:xfrm>
          </p:grpSpPr>
          <p:sp>
            <p:nvSpPr>
              <p:cNvPr id="645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64564" name="Group 80"/>
          <p:cNvGrpSpPr>
            <a:grpSpLocks noChangeAspect="1"/>
          </p:cNvGrpSpPr>
          <p:nvPr/>
        </p:nvGrpSpPr>
        <p:grpSpPr bwMode="auto">
          <a:xfrm>
            <a:off x="5324475" y="3513261"/>
            <a:ext cx="552014" cy="201235"/>
            <a:chOff x="2160" y="3120"/>
            <a:chExt cx="1968" cy="384"/>
          </a:xfrm>
        </p:grpSpPr>
        <p:sp>
          <p:nvSpPr>
            <p:cNvPr id="6456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4565" name="Group 80"/>
          <p:cNvGrpSpPr>
            <a:grpSpLocks noChangeAspect="1"/>
          </p:cNvGrpSpPr>
          <p:nvPr/>
        </p:nvGrpSpPr>
        <p:grpSpPr bwMode="auto">
          <a:xfrm>
            <a:off x="5324911" y="3405188"/>
            <a:ext cx="552014" cy="201235"/>
            <a:chOff x="2160" y="3120"/>
            <a:chExt cx="1968" cy="384"/>
          </a:xfrm>
        </p:grpSpPr>
        <p:sp>
          <p:nvSpPr>
            <p:cNvPr id="6456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6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6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208" name="TextBox 207"/>
          <p:cNvSpPr txBox="1">
            <a:spLocks noChangeArrowheads="1"/>
          </p:cNvSpPr>
          <p:nvPr/>
        </p:nvSpPr>
        <p:spPr bwMode="auto">
          <a:xfrm>
            <a:off x="1600200" y="5715000"/>
            <a:ext cx="3811588" cy="400050"/>
          </a:xfrm>
          <a:prstGeom prst="rect">
            <a:avLst/>
          </a:prstGeom>
          <a:noFill/>
          <a:ln w="9525">
            <a:noFill/>
            <a:miter lim="800000"/>
            <a:headEnd/>
            <a:tailEnd/>
          </a:ln>
        </p:spPr>
        <p:txBody>
          <a:bodyPr wrap="none">
            <a:spAutoFit/>
          </a:bodyPr>
          <a:lstStyle/>
          <a:p>
            <a:r>
              <a:rPr lang="en-US" sz="2000" b="1"/>
              <a:t>Two chips survive: Paul loses</a:t>
            </a:r>
          </a:p>
        </p:txBody>
      </p:sp>
      <p:grpSp>
        <p:nvGrpSpPr>
          <p:cNvPr id="92" name="Group 80"/>
          <p:cNvGrpSpPr>
            <a:grpSpLocks noChangeAspect="1"/>
          </p:cNvGrpSpPr>
          <p:nvPr/>
        </p:nvGrpSpPr>
        <p:grpSpPr bwMode="auto">
          <a:xfrm>
            <a:off x="5324475" y="3299460"/>
            <a:ext cx="550863" cy="200583"/>
            <a:chOff x="2160" y="3120"/>
            <a:chExt cx="1968" cy="384"/>
          </a:xfrm>
        </p:grpSpPr>
        <p:sp>
          <p:nvSpPr>
            <p:cNvPr id="9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9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9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A Liar Game Strategy for Carole</a:t>
            </a:r>
          </a:p>
        </p:txBody>
      </p:sp>
      <p:sp>
        <p:nvSpPr>
          <p:cNvPr id="75779" name="Rectangle 3"/>
          <p:cNvSpPr>
            <a:spLocks noGrp="1" noChangeArrowheads="1"/>
          </p:cNvSpPr>
          <p:nvPr>
            <p:ph idx="1"/>
          </p:nvPr>
        </p:nvSpPr>
        <p:spPr>
          <a:xfrm>
            <a:off x="457200" y="1295400"/>
            <a:ext cx="8229600" cy="5105400"/>
          </a:xfrm>
        </p:spPr>
        <p:txBody>
          <a:bodyPr/>
          <a:lstStyle/>
          <a:p>
            <a:r>
              <a:rPr lang="en-US" sz="2200" dirty="0" smtClean="0"/>
              <a:t>Weight function for</a:t>
            </a:r>
            <a:r>
              <a:rPr lang="en-US" sz="2200" i="1" dirty="0" smtClean="0"/>
              <a:t> n </a:t>
            </a:r>
            <a:r>
              <a:rPr lang="en-US" sz="2200" dirty="0" smtClean="0"/>
              <a:t>rounds left; </a:t>
            </a:r>
            <a:r>
              <a:rPr lang="en-US" sz="2200" i="1" dirty="0" smtClean="0"/>
              <a:t>x</a:t>
            </a:r>
            <a:r>
              <a:rPr lang="en-US" sz="2200" i="1" baseline="-25000" dirty="0" smtClean="0"/>
              <a:t>i</a:t>
            </a:r>
            <a:r>
              <a:rPr lang="en-US" sz="2200" dirty="0" smtClean="0"/>
              <a:t> = #chips with </a:t>
            </a:r>
            <a:r>
              <a:rPr lang="en-US" sz="2200" i="1" dirty="0" err="1" smtClean="0"/>
              <a:t>i</a:t>
            </a:r>
            <a:r>
              <a:rPr lang="en-US" sz="2200" dirty="0" smtClean="0"/>
              <a:t> lies:</a:t>
            </a:r>
            <a:endParaRPr lang="en-US" sz="2200" i="1" dirty="0" smtClean="0"/>
          </a:p>
          <a:p>
            <a:endParaRPr lang="en-US" sz="2200" i="1" dirty="0" smtClean="0"/>
          </a:p>
          <a:p>
            <a:endParaRPr lang="en-US" sz="2200" i="1" dirty="0" smtClean="0"/>
          </a:p>
          <a:p>
            <a:endParaRPr lang="en-US" sz="2200" i="1" dirty="0" smtClean="0"/>
          </a:p>
          <a:p>
            <a:r>
              <a:rPr lang="en-US" sz="2200" dirty="0" smtClean="0"/>
              <a:t>Lemma (</a:t>
            </a:r>
            <a:r>
              <a:rPr lang="en-US" sz="2200" dirty="0" err="1" smtClean="0"/>
              <a:t>Berlekamp</a:t>
            </a:r>
            <a:r>
              <a:rPr lang="en-US" sz="2200" dirty="0" smtClean="0"/>
              <a:t>)  </a:t>
            </a:r>
          </a:p>
          <a:p>
            <a:endParaRPr lang="en-US" sz="2200" dirty="0" smtClean="0"/>
          </a:p>
          <a:p>
            <a:pPr>
              <a:buNone/>
            </a:pPr>
            <a:endParaRPr lang="en-US" sz="2200" dirty="0" smtClean="0"/>
          </a:p>
          <a:p>
            <a:r>
              <a:rPr lang="en-US" sz="2200" u="sng" dirty="0" smtClean="0"/>
              <a:t>Refined sphere bound</a:t>
            </a:r>
            <a:r>
              <a:rPr lang="en-US" sz="2200" dirty="0" smtClean="0"/>
              <a:t/>
            </a:r>
            <a:br>
              <a:rPr lang="en-US" sz="2200" dirty="0" smtClean="0"/>
            </a:br>
            <a:r>
              <a:rPr lang="en-US" sz="2200" dirty="0" smtClean="0"/>
              <a:t>Liar game.  Carole keeps half of weight every step.</a:t>
            </a:r>
            <a:br>
              <a:rPr lang="en-US" sz="2200" dirty="0" smtClean="0"/>
            </a:br>
            <a:r>
              <a:rPr lang="en-US" sz="2200" dirty="0" smtClean="0"/>
              <a:t>Initial weight &gt; 2</a:t>
            </a:r>
            <a:r>
              <a:rPr lang="en-US" sz="2200" baseline="30000" dirty="0" smtClean="0"/>
              <a:t>n</a:t>
            </a:r>
            <a:r>
              <a:rPr lang="en-US" sz="2200" dirty="0" smtClean="0"/>
              <a:t> </a:t>
            </a:r>
            <a:r>
              <a:rPr lang="en-US" sz="2200" dirty="0" smtClean="0">
                <a:latin typeface="cmsy10"/>
              </a:rPr>
              <a:t>)</a:t>
            </a:r>
            <a:r>
              <a:rPr lang="en-US" sz="2200" dirty="0" smtClean="0"/>
              <a:t> Final weight &gt;1 </a:t>
            </a:r>
            <a:r>
              <a:rPr lang="en-US" sz="2200" dirty="0" smtClean="0">
                <a:latin typeface="cmsy10"/>
              </a:rPr>
              <a:t>) </a:t>
            </a:r>
            <a:r>
              <a:rPr lang="en-US" sz="2200" dirty="0" smtClean="0"/>
              <a:t>Carole wins.</a:t>
            </a:r>
            <a:br>
              <a:rPr lang="en-US" sz="2200" dirty="0" smtClean="0"/>
            </a:br>
            <a:r>
              <a:rPr lang="en-US" sz="2200" dirty="0" smtClean="0"/>
              <a:t/>
            </a:r>
            <a:br>
              <a:rPr lang="en-US" sz="2200" dirty="0" smtClean="0"/>
            </a:br>
            <a:r>
              <a:rPr lang="en-US" sz="2200" dirty="0" smtClean="0"/>
              <a:t>Pathological variant. Carole reduces half of weight every step.</a:t>
            </a:r>
            <a:br>
              <a:rPr lang="en-US" sz="2200" dirty="0" smtClean="0"/>
            </a:br>
            <a:r>
              <a:rPr lang="en-US" sz="2200" dirty="0" smtClean="0"/>
              <a:t>Initial weight &lt; 2</a:t>
            </a:r>
            <a:r>
              <a:rPr lang="en-US" sz="2200" baseline="30000" dirty="0" smtClean="0"/>
              <a:t>n</a:t>
            </a:r>
            <a:r>
              <a:rPr lang="en-US" sz="2200" dirty="0" smtClean="0"/>
              <a:t> </a:t>
            </a:r>
            <a:r>
              <a:rPr lang="en-US" sz="2200" dirty="0" smtClean="0">
                <a:latin typeface="cmsy10"/>
              </a:rPr>
              <a:t>)</a:t>
            </a:r>
            <a:r>
              <a:rPr lang="en-US" sz="2200" dirty="0" smtClean="0"/>
              <a:t> Final weight &lt;1 </a:t>
            </a:r>
            <a:r>
              <a:rPr lang="en-US" sz="2200" dirty="0" smtClean="0">
                <a:latin typeface="cmsy10"/>
              </a:rPr>
              <a:t>) </a:t>
            </a:r>
            <a:r>
              <a:rPr lang="en-US" sz="2200" dirty="0" smtClean="0"/>
              <a:t>Carole wins.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33</a:t>
            </a:fld>
            <a:endParaRPr lang="en-US" sz="1200">
              <a:solidFill>
                <a:schemeClr val="bg1"/>
              </a:solidFill>
            </a:endParaRPr>
          </a:p>
        </p:txBody>
      </p:sp>
      <p:pic>
        <p:nvPicPr>
          <p:cNvPr id="9" name="Picture 8" descr="txp_fig.png"/>
          <p:cNvPicPr>
            <a:picLocks noChangeAspect="1"/>
          </p:cNvPicPr>
          <p:nvPr>
            <p:custDataLst>
              <p:tags r:id="rId1"/>
            </p:custDataLst>
          </p:nvPr>
        </p:nvPicPr>
        <p:blipFill>
          <a:blip r:embed="rId5" cstate="print">
            <a:clrChange>
              <a:clrFrom>
                <a:srgbClr val="FFFFFF"/>
              </a:clrFrom>
              <a:clrTo>
                <a:srgbClr val="FFFFFF">
                  <a:alpha val="0"/>
                </a:srgbClr>
              </a:clrTo>
            </a:clrChange>
            <a:lum/>
          </a:blip>
          <a:stretch>
            <a:fillRect/>
          </a:stretch>
        </p:blipFill>
        <p:spPr>
          <a:xfrm>
            <a:off x="763008" y="3429000"/>
            <a:ext cx="7668782" cy="265177"/>
          </a:xfrm>
          <a:prstGeom prst="rect">
            <a:avLst/>
          </a:prstGeom>
          <a:noFill/>
        </p:spPr>
      </p:pic>
      <p:pic>
        <p:nvPicPr>
          <p:cNvPr id="7" name="Picture 6" descr="txp_fig.png"/>
          <p:cNvPicPr>
            <a:picLocks noChangeAspect="1"/>
          </p:cNvPicPr>
          <p:nvPr>
            <p:custDataLst>
              <p:tags r:id="rId2"/>
            </p:custDataLst>
          </p:nvPr>
        </p:nvPicPr>
        <p:blipFill>
          <a:blip r:embed="rId6" cstate="print">
            <a:clrChange>
              <a:clrFrom>
                <a:srgbClr val="FFFFFF"/>
              </a:clrFrom>
              <a:clrTo>
                <a:srgbClr val="FFFFFF">
                  <a:alpha val="0"/>
                </a:srgbClr>
              </a:clrTo>
            </a:clrChange>
            <a:lum/>
          </a:blip>
          <a:stretch>
            <a:fillRect/>
          </a:stretch>
        </p:blipFill>
        <p:spPr>
          <a:xfrm>
            <a:off x="1951727" y="1823719"/>
            <a:ext cx="4392176" cy="67056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16"/>
          <p:cNvSpPr>
            <a:spLocks noGrp="1" noChangeArrowheads="1"/>
          </p:cNvSpPr>
          <p:nvPr>
            <p:ph type="title"/>
          </p:nvPr>
        </p:nvSpPr>
        <p:spPr/>
        <p:txBody>
          <a:bodyPr/>
          <a:lstStyle/>
          <a:p>
            <a:pPr eaLnBrk="1" hangingPunct="1"/>
            <a:r>
              <a:rPr lang="en-US" dirty="0" smtClean="0"/>
              <a:t>(6,1)-Pathological Liar Game</a:t>
            </a:r>
            <a:endParaRPr lang="en-US" i="1" dirty="0" smtClean="0"/>
          </a:p>
        </p:txBody>
      </p:sp>
      <p:sp>
        <p:nvSpPr>
          <p:cNvPr id="54273" name="Slide Number Placeholder 5"/>
          <p:cNvSpPr>
            <a:spLocks noGrp="1"/>
          </p:cNvSpPr>
          <p:nvPr>
            <p:ph type="sldNum" sz="quarter" idx="12"/>
          </p:nvPr>
        </p:nvSpPr>
        <p:spPr>
          <a:noFill/>
        </p:spPr>
        <p:txBody>
          <a:bodyPr/>
          <a:lstStyle/>
          <a:p>
            <a:fld id="{70C52BD4-6E34-40B7-B6D4-27D6BCB075B9}" type="slidenum">
              <a:rPr lang="en-US" smtClean="0"/>
              <a:pPr/>
              <a:t>34</a:t>
            </a:fld>
            <a:endParaRPr lang="en-US" smtClean="0"/>
          </a:p>
        </p:txBody>
      </p:sp>
      <p:sp>
        <p:nvSpPr>
          <p:cNvPr id="54274"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4276"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
        <p:nvSpPr>
          <p:cNvPr id="54277"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4278"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4279"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4280"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4281"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4282"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4283"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4284"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54285"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dirty="0"/>
              <a:t>t</a:t>
            </a:r>
            <a:r>
              <a:rPr lang="en-US" dirty="0"/>
              <a:t>=0</a:t>
            </a:r>
          </a:p>
        </p:txBody>
      </p:sp>
      <p:sp>
        <p:nvSpPr>
          <p:cNvPr id="54287"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54407"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4408"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4409"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3" name="Group 95"/>
          <p:cNvGrpSpPr>
            <a:grpSpLocks/>
          </p:cNvGrpSpPr>
          <p:nvPr/>
        </p:nvGrpSpPr>
        <p:grpSpPr bwMode="auto">
          <a:xfrm>
            <a:off x="3868738" y="3081338"/>
            <a:ext cx="550862" cy="1071562"/>
            <a:chOff x="3868831" y="3081871"/>
            <a:chExt cx="550769" cy="1070585"/>
          </a:xfrm>
        </p:grpSpPr>
        <p:grpSp>
          <p:nvGrpSpPr>
            <p:cNvPr id="4" name="Group 80"/>
            <p:cNvGrpSpPr>
              <a:grpSpLocks noChangeAspect="1"/>
            </p:cNvGrpSpPr>
            <p:nvPr/>
          </p:nvGrpSpPr>
          <p:grpSpPr bwMode="auto">
            <a:xfrm>
              <a:off x="3868831" y="3951288"/>
              <a:ext cx="550769" cy="201168"/>
              <a:chOff x="2160" y="3120"/>
              <a:chExt cx="1968" cy="384"/>
            </a:xfrm>
          </p:grpSpPr>
          <p:sp>
            <p:nvSpPr>
              <p:cNvPr id="5440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40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 name="Group 80"/>
            <p:cNvGrpSpPr>
              <a:grpSpLocks noChangeAspect="1"/>
            </p:cNvGrpSpPr>
            <p:nvPr/>
          </p:nvGrpSpPr>
          <p:grpSpPr bwMode="auto">
            <a:xfrm>
              <a:off x="3868831" y="3847572"/>
              <a:ext cx="550769" cy="201168"/>
              <a:chOff x="2160" y="3120"/>
              <a:chExt cx="1968" cy="384"/>
            </a:xfrm>
          </p:grpSpPr>
          <p:sp>
            <p:nvSpPr>
              <p:cNvPr id="5440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40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3868831" y="3743325"/>
              <a:ext cx="550769" cy="201168"/>
              <a:chOff x="2160" y="3120"/>
              <a:chExt cx="1968" cy="384"/>
            </a:xfrm>
          </p:grpSpPr>
          <p:sp>
            <p:nvSpPr>
              <p:cNvPr id="5439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40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7" name="Group 80"/>
            <p:cNvGrpSpPr>
              <a:grpSpLocks noChangeAspect="1"/>
            </p:cNvGrpSpPr>
            <p:nvPr/>
          </p:nvGrpSpPr>
          <p:grpSpPr bwMode="auto">
            <a:xfrm>
              <a:off x="3868831" y="3635906"/>
              <a:ext cx="550769" cy="201168"/>
              <a:chOff x="2160" y="3120"/>
              <a:chExt cx="1968" cy="384"/>
            </a:xfrm>
          </p:grpSpPr>
          <p:sp>
            <p:nvSpPr>
              <p:cNvPr id="5439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8" name="Group 80"/>
            <p:cNvGrpSpPr>
              <a:grpSpLocks noChangeAspect="1"/>
            </p:cNvGrpSpPr>
            <p:nvPr/>
          </p:nvGrpSpPr>
          <p:grpSpPr bwMode="auto">
            <a:xfrm>
              <a:off x="3868831" y="3523192"/>
              <a:ext cx="550769" cy="201168"/>
              <a:chOff x="2160" y="3120"/>
              <a:chExt cx="1968" cy="384"/>
            </a:xfrm>
          </p:grpSpPr>
          <p:sp>
            <p:nvSpPr>
              <p:cNvPr id="5439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 name="Group 80"/>
            <p:cNvGrpSpPr>
              <a:grpSpLocks noChangeAspect="1"/>
            </p:cNvGrpSpPr>
            <p:nvPr/>
          </p:nvGrpSpPr>
          <p:grpSpPr bwMode="auto">
            <a:xfrm>
              <a:off x="3868831" y="3413124"/>
              <a:ext cx="550769" cy="201168"/>
              <a:chOff x="2160" y="3120"/>
              <a:chExt cx="1968" cy="384"/>
            </a:xfrm>
          </p:grpSpPr>
          <p:sp>
            <p:nvSpPr>
              <p:cNvPr id="5438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9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9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3868831" y="3305705"/>
              <a:ext cx="550769" cy="201168"/>
              <a:chOff x="2160" y="3120"/>
              <a:chExt cx="1968" cy="384"/>
            </a:xfrm>
          </p:grpSpPr>
          <p:sp>
            <p:nvSpPr>
              <p:cNvPr id="5438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3868831" y="3195637"/>
              <a:ext cx="550769" cy="201168"/>
              <a:chOff x="2160" y="3120"/>
              <a:chExt cx="1968" cy="384"/>
            </a:xfrm>
          </p:grpSpPr>
          <p:sp>
            <p:nvSpPr>
              <p:cNvPr id="5438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 name="Group 80"/>
            <p:cNvGrpSpPr>
              <a:grpSpLocks noChangeAspect="1"/>
            </p:cNvGrpSpPr>
            <p:nvPr/>
          </p:nvGrpSpPr>
          <p:grpSpPr bwMode="auto">
            <a:xfrm>
              <a:off x="3868831" y="3081871"/>
              <a:ext cx="550769" cy="201168"/>
              <a:chOff x="2160" y="3120"/>
              <a:chExt cx="1968" cy="384"/>
            </a:xfrm>
          </p:grpSpPr>
          <p:sp>
            <p:nvSpPr>
              <p:cNvPr id="5438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38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438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3" name="Group 100"/>
          <p:cNvGrpSpPr>
            <a:grpSpLocks/>
          </p:cNvGrpSpPr>
          <p:nvPr/>
        </p:nvGrpSpPr>
        <p:grpSpPr bwMode="auto">
          <a:xfrm>
            <a:off x="1711325" y="3081338"/>
            <a:ext cx="2708275" cy="1071562"/>
            <a:chOff x="1711004" y="3081871"/>
            <a:chExt cx="2708596" cy="1070585"/>
          </a:xfrm>
        </p:grpSpPr>
        <p:grpSp>
          <p:nvGrpSpPr>
            <p:cNvPr id="14" name="Group 98"/>
            <p:cNvGrpSpPr>
              <a:grpSpLocks/>
            </p:cNvGrpSpPr>
            <p:nvPr/>
          </p:nvGrpSpPr>
          <p:grpSpPr bwMode="auto">
            <a:xfrm>
              <a:off x="3868828" y="3081871"/>
              <a:ext cx="550772" cy="1070585"/>
              <a:chOff x="3259228" y="3081871"/>
              <a:chExt cx="550772" cy="1070585"/>
            </a:xfrm>
          </p:grpSpPr>
          <p:grpSp>
            <p:nvGrpSpPr>
              <p:cNvPr id="15" name="Group 171"/>
              <p:cNvGrpSpPr>
                <a:grpSpLocks noChangeAspect="1"/>
              </p:cNvGrpSpPr>
              <p:nvPr/>
            </p:nvGrpSpPr>
            <p:grpSpPr bwMode="auto">
              <a:xfrm>
                <a:off x="3259228" y="3951288"/>
                <a:ext cx="550769" cy="201168"/>
                <a:chOff x="3814763" y="3702050"/>
                <a:chExt cx="447675" cy="163513"/>
              </a:xfrm>
            </p:grpSpPr>
            <p:sp>
              <p:nvSpPr>
                <p:cNvPr id="5436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7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6" name="Group 171"/>
              <p:cNvGrpSpPr>
                <a:grpSpLocks noChangeAspect="1"/>
              </p:cNvGrpSpPr>
              <p:nvPr/>
            </p:nvGrpSpPr>
            <p:grpSpPr bwMode="auto">
              <a:xfrm>
                <a:off x="3259228" y="3843868"/>
                <a:ext cx="550769" cy="201168"/>
                <a:chOff x="3814763" y="3702050"/>
                <a:chExt cx="447675" cy="163513"/>
              </a:xfrm>
            </p:grpSpPr>
            <p:sp>
              <p:nvSpPr>
                <p:cNvPr id="5436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7" name="Group 171"/>
              <p:cNvGrpSpPr>
                <a:grpSpLocks noChangeAspect="1"/>
              </p:cNvGrpSpPr>
              <p:nvPr/>
            </p:nvGrpSpPr>
            <p:grpSpPr bwMode="auto">
              <a:xfrm>
                <a:off x="3259228" y="3735834"/>
                <a:ext cx="550769" cy="201168"/>
                <a:chOff x="3814763" y="3702050"/>
                <a:chExt cx="447675" cy="163513"/>
              </a:xfrm>
            </p:grpSpPr>
            <p:sp>
              <p:nvSpPr>
                <p:cNvPr id="5436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8" name="Group 171"/>
              <p:cNvGrpSpPr>
                <a:grpSpLocks noChangeAspect="1"/>
              </p:cNvGrpSpPr>
              <p:nvPr/>
            </p:nvGrpSpPr>
            <p:grpSpPr bwMode="auto">
              <a:xfrm>
                <a:off x="3259228" y="3627800"/>
                <a:ext cx="550769" cy="201168"/>
                <a:chOff x="3814763" y="3702050"/>
                <a:chExt cx="447675" cy="163513"/>
              </a:xfrm>
            </p:grpSpPr>
            <p:sp>
              <p:nvSpPr>
                <p:cNvPr id="5435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6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6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9" name="Group 171"/>
              <p:cNvGrpSpPr>
                <a:grpSpLocks noChangeAspect="1"/>
              </p:cNvGrpSpPr>
              <p:nvPr/>
            </p:nvGrpSpPr>
            <p:grpSpPr bwMode="auto">
              <a:xfrm>
                <a:off x="3259228" y="3519766"/>
                <a:ext cx="550769" cy="201168"/>
                <a:chOff x="3814763" y="3702050"/>
                <a:chExt cx="447675" cy="163513"/>
              </a:xfrm>
            </p:grpSpPr>
            <p:sp>
              <p:nvSpPr>
                <p:cNvPr id="5435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5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5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0" name="Group 172"/>
              <p:cNvGrpSpPr>
                <a:grpSpLocks noChangeAspect="1"/>
              </p:cNvGrpSpPr>
              <p:nvPr/>
            </p:nvGrpSpPr>
            <p:grpSpPr bwMode="auto">
              <a:xfrm>
                <a:off x="3259228" y="3412069"/>
                <a:ext cx="550772" cy="201168"/>
                <a:chOff x="4689475" y="3713163"/>
                <a:chExt cx="447675" cy="163512"/>
              </a:xfrm>
            </p:grpSpPr>
            <p:sp>
              <p:nvSpPr>
                <p:cNvPr id="5435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5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5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1" name="Group 172"/>
              <p:cNvGrpSpPr>
                <a:grpSpLocks noChangeAspect="1"/>
              </p:cNvGrpSpPr>
              <p:nvPr/>
            </p:nvGrpSpPr>
            <p:grpSpPr bwMode="auto">
              <a:xfrm>
                <a:off x="3259228" y="3302004"/>
                <a:ext cx="550772" cy="201168"/>
                <a:chOff x="4689475" y="3713163"/>
                <a:chExt cx="447675" cy="163512"/>
              </a:xfrm>
            </p:grpSpPr>
            <p:sp>
              <p:nvSpPr>
                <p:cNvPr id="5435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5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5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2" name="Group 172"/>
              <p:cNvGrpSpPr>
                <a:grpSpLocks noChangeAspect="1"/>
              </p:cNvGrpSpPr>
              <p:nvPr/>
            </p:nvGrpSpPr>
            <p:grpSpPr bwMode="auto">
              <a:xfrm>
                <a:off x="3259228" y="3191936"/>
                <a:ext cx="550772" cy="201168"/>
                <a:chOff x="4689475" y="3713163"/>
                <a:chExt cx="447675" cy="163512"/>
              </a:xfrm>
            </p:grpSpPr>
            <p:sp>
              <p:nvSpPr>
                <p:cNvPr id="5434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4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4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3" name="Group 172"/>
              <p:cNvGrpSpPr>
                <a:grpSpLocks noChangeAspect="1"/>
              </p:cNvGrpSpPr>
              <p:nvPr/>
            </p:nvGrpSpPr>
            <p:grpSpPr bwMode="auto">
              <a:xfrm>
                <a:off x="3259228" y="3081871"/>
                <a:ext cx="550772" cy="201168"/>
                <a:chOff x="4689475" y="3713163"/>
                <a:chExt cx="447675" cy="163512"/>
              </a:xfrm>
            </p:grpSpPr>
            <p:sp>
              <p:nvSpPr>
                <p:cNvPr id="54344" name="Rectangle 89"/>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45" name="Oval 90"/>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46" name="Oval 91"/>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54334" name="TextBox 99"/>
            <p:cNvSpPr txBox="1">
              <a:spLocks noChangeArrowheads="1"/>
            </p:cNvSpPr>
            <p:nvPr/>
          </p:nvSpPr>
          <p:spPr bwMode="auto">
            <a:xfrm>
              <a:off x="1711004" y="3276600"/>
              <a:ext cx="1641796" cy="338554"/>
            </a:xfrm>
            <a:prstGeom prst="rect">
              <a:avLst/>
            </a:prstGeom>
            <a:noFill/>
            <a:ln w="9525">
              <a:noFill/>
              <a:miter lim="800000"/>
              <a:headEnd/>
              <a:tailEnd/>
            </a:ln>
          </p:spPr>
          <p:txBody>
            <a:bodyPr wrap="none">
              <a:spAutoFit/>
            </a:bodyPr>
            <a:lstStyle/>
            <a:p>
              <a:r>
                <a:rPr lang="en-US"/>
                <a:t>Paul bipartitions</a:t>
              </a:r>
            </a:p>
          </p:txBody>
        </p:sp>
      </p:grpSp>
      <p:grpSp>
        <p:nvGrpSpPr>
          <p:cNvPr id="140" name="Group 139"/>
          <p:cNvGrpSpPr/>
          <p:nvPr/>
        </p:nvGrpSpPr>
        <p:grpSpPr>
          <a:xfrm>
            <a:off x="1709738" y="3276600"/>
            <a:ext cx="3301706" cy="876300"/>
            <a:chOff x="1709738" y="3276600"/>
            <a:chExt cx="3301706" cy="876300"/>
          </a:xfrm>
        </p:grpSpPr>
        <p:grpSp>
          <p:nvGrpSpPr>
            <p:cNvPr id="25" name="Group 148"/>
            <p:cNvGrpSpPr>
              <a:grpSpLocks/>
            </p:cNvGrpSpPr>
            <p:nvPr/>
          </p:nvGrpSpPr>
          <p:grpSpPr bwMode="auto">
            <a:xfrm>
              <a:off x="4460675" y="3519902"/>
              <a:ext cx="550769" cy="632998"/>
              <a:chOff x="5240428" y="3519784"/>
              <a:chExt cx="550769" cy="632691"/>
            </a:xfrm>
          </p:grpSpPr>
          <p:grpSp>
            <p:nvGrpSpPr>
              <p:cNvPr id="26" name="Group 171"/>
              <p:cNvGrpSpPr>
                <a:grpSpLocks noChangeAspect="1"/>
              </p:cNvGrpSpPr>
              <p:nvPr/>
            </p:nvGrpSpPr>
            <p:grpSpPr bwMode="auto">
              <a:xfrm>
                <a:off x="5240428" y="3951306"/>
                <a:ext cx="550769" cy="201169"/>
                <a:chOff x="3814763" y="3702050"/>
                <a:chExt cx="447675" cy="163513"/>
              </a:xfrm>
            </p:grpSpPr>
            <p:sp>
              <p:nvSpPr>
                <p:cNvPr id="5433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3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3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7" name="Group 171"/>
              <p:cNvGrpSpPr>
                <a:grpSpLocks noChangeAspect="1"/>
              </p:cNvGrpSpPr>
              <p:nvPr/>
            </p:nvGrpSpPr>
            <p:grpSpPr bwMode="auto">
              <a:xfrm>
                <a:off x="5240428" y="3843886"/>
                <a:ext cx="550769" cy="201169"/>
                <a:chOff x="3814763" y="3702050"/>
                <a:chExt cx="447675" cy="163513"/>
              </a:xfrm>
            </p:grpSpPr>
            <p:sp>
              <p:nvSpPr>
                <p:cNvPr id="54327"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8"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9"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8" name="Group 171"/>
              <p:cNvGrpSpPr>
                <a:grpSpLocks noChangeAspect="1"/>
              </p:cNvGrpSpPr>
              <p:nvPr/>
            </p:nvGrpSpPr>
            <p:grpSpPr bwMode="auto">
              <a:xfrm>
                <a:off x="5240428" y="3735852"/>
                <a:ext cx="550769" cy="201169"/>
                <a:chOff x="3814763" y="3702050"/>
                <a:chExt cx="447675" cy="163513"/>
              </a:xfrm>
            </p:grpSpPr>
            <p:sp>
              <p:nvSpPr>
                <p:cNvPr id="5432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9" name="Group 171"/>
              <p:cNvGrpSpPr>
                <a:grpSpLocks noChangeAspect="1"/>
              </p:cNvGrpSpPr>
              <p:nvPr/>
            </p:nvGrpSpPr>
            <p:grpSpPr bwMode="auto">
              <a:xfrm>
                <a:off x="5240428" y="3627818"/>
                <a:ext cx="550769" cy="201169"/>
                <a:chOff x="3814763" y="3702050"/>
                <a:chExt cx="447675" cy="163513"/>
              </a:xfrm>
            </p:grpSpPr>
            <p:sp>
              <p:nvSpPr>
                <p:cNvPr id="5432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2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30" name="Group 171"/>
              <p:cNvGrpSpPr>
                <a:grpSpLocks noChangeAspect="1"/>
              </p:cNvGrpSpPr>
              <p:nvPr/>
            </p:nvGrpSpPr>
            <p:grpSpPr bwMode="auto">
              <a:xfrm>
                <a:off x="5240428" y="3519784"/>
                <a:ext cx="550769" cy="201169"/>
                <a:chOff x="3814763" y="3702050"/>
                <a:chExt cx="447675" cy="163513"/>
              </a:xfrm>
            </p:grpSpPr>
            <p:sp>
              <p:nvSpPr>
                <p:cNvPr id="5431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431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432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31" name="Group 147"/>
            <p:cNvGrpSpPr>
              <a:grpSpLocks/>
            </p:cNvGrpSpPr>
            <p:nvPr/>
          </p:nvGrpSpPr>
          <p:grpSpPr bwMode="auto">
            <a:xfrm>
              <a:off x="3872883" y="3621276"/>
              <a:ext cx="550772" cy="531624"/>
              <a:chOff x="6078628" y="3081865"/>
              <a:chExt cx="550772" cy="531366"/>
            </a:xfrm>
          </p:grpSpPr>
          <p:grpSp>
            <p:nvGrpSpPr>
              <p:cNvPr id="54272" name="Group 172"/>
              <p:cNvGrpSpPr>
                <a:grpSpLocks noChangeAspect="1"/>
              </p:cNvGrpSpPr>
              <p:nvPr/>
            </p:nvGrpSpPr>
            <p:grpSpPr bwMode="auto">
              <a:xfrm>
                <a:off x="6078628" y="3412063"/>
                <a:ext cx="550772" cy="201168"/>
                <a:chOff x="4689475" y="3713163"/>
                <a:chExt cx="447675" cy="163512"/>
              </a:xfrm>
            </p:grpSpPr>
            <p:sp>
              <p:nvSpPr>
                <p:cNvPr id="54310"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11"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12"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286" name="Group 172"/>
              <p:cNvGrpSpPr>
                <a:grpSpLocks noChangeAspect="1"/>
              </p:cNvGrpSpPr>
              <p:nvPr/>
            </p:nvGrpSpPr>
            <p:grpSpPr bwMode="auto">
              <a:xfrm>
                <a:off x="6078628" y="3301998"/>
                <a:ext cx="550772" cy="201168"/>
                <a:chOff x="4689475" y="3713163"/>
                <a:chExt cx="447675" cy="163512"/>
              </a:xfrm>
            </p:grpSpPr>
            <p:sp>
              <p:nvSpPr>
                <p:cNvPr id="5430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288" name="Group 172"/>
              <p:cNvGrpSpPr>
                <a:grpSpLocks noChangeAspect="1"/>
              </p:cNvGrpSpPr>
              <p:nvPr/>
            </p:nvGrpSpPr>
            <p:grpSpPr bwMode="auto">
              <a:xfrm>
                <a:off x="6078628" y="3191930"/>
                <a:ext cx="550772" cy="201168"/>
                <a:chOff x="4689475" y="3713163"/>
                <a:chExt cx="447675" cy="163512"/>
              </a:xfrm>
            </p:grpSpPr>
            <p:sp>
              <p:nvSpPr>
                <p:cNvPr id="54304" name="Rectangle 116"/>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5" name="Oval 117"/>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6" name="Oval 118"/>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4289" name="Group 172"/>
              <p:cNvGrpSpPr>
                <a:grpSpLocks noChangeAspect="1"/>
              </p:cNvGrpSpPr>
              <p:nvPr/>
            </p:nvGrpSpPr>
            <p:grpSpPr bwMode="auto">
              <a:xfrm>
                <a:off x="6078628" y="3081865"/>
                <a:ext cx="550772" cy="201168"/>
                <a:chOff x="4689475" y="3713163"/>
                <a:chExt cx="447675" cy="163512"/>
              </a:xfrm>
            </p:grpSpPr>
            <p:sp>
              <p:nvSpPr>
                <p:cNvPr id="54301" name="Rectangle 113"/>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4302" name="Oval 114"/>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4303" name="Oval 115"/>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54296" name="TextBox 149"/>
            <p:cNvSpPr txBox="1">
              <a:spLocks noChangeArrowheads="1"/>
            </p:cNvSpPr>
            <p:nvPr/>
          </p:nvSpPr>
          <p:spPr bwMode="auto">
            <a:xfrm>
              <a:off x="1709738" y="3276600"/>
              <a:ext cx="2031325" cy="338554"/>
            </a:xfrm>
            <a:prstGeom prst="rect">
              <a:avLst/>
            </a:prstGeom>
            <a:noFill/>
            <a:ln w="9525">
              <a:noFill/>
              <a:miter lim="800000"/>
              <a:headEnd/>
              <a:tailEnd/>
            </a:ln>
          </p:spPr>
          <p:txBody>
            <a:bodyPr wrap="none">
              <a:spAutoFit/>
            </a:bodyPr>
            <a:lstStyle/>
            <a:p>
              <a:r>
                <a:rPr lang="en-US" dirty="0"/>
                <a:t>Carole moves </a:t>
              </a:r>
              <a:r>
                <a:rPr lang="en-US" dirty="0" smtClean="0"/>
                <a:t>green</a:t>
              </a:r>
              <a:endParaRPr lang="en-US" dirty="0"/>
            </a:p>
          </p:txBody>
        </p:sp>
      </p:grpSp>
      <p:sp>
        <p:nvSpPr>
          <p:cNvPr id="153" name="TextBox 152"/>
          <p:cNvSpPr txBox="1">
            <a:spLocks noChangeArrowheads="1"/>
          </p:cNvSpPr>
          <p:nvPr/>
        </p:nvSpPr>
        <p:spPr bwMode="auto">
          <a:xfrm>
            <a:off x="4419600" y="3429000"/>
            <a:ext cx="833438" cy="338138"/>
          </a:xfrm>
          <a:prstGeom prst="rect">
            <a:avLst/>
          </a:prstGeom>
          <a:noFill/>
          <a:ln w="9525">
            <a:noFill/>
            <a:miter lim="800000"/>
            <a:headEnd/>
            <a:tailEnd/>
          </a:ln>
        </p:spPr>
        <p:txBody>
          <a:bodyPr wrap="none">
            <a:spAutoFit/>
          </a:bodyPr>
          <a:lstStyle/>
          <a:p>
            <a:pPr algn="ctr"/>
            <a:r>
              <a:rPr lang="en-US" dirty="0"/>
              <a:t>9 chips</a:t>
            </a:r>
          </a:p>
        </p:txBody>
      </p:sp>
      <p:sp>
        <p:nvSpPr>
          <p:cNvPr id="141" name="TextBox 140"/>
          <p:cNvSpPr txBox="1"/>
          <p:nvPr/>
        </p:nvSpPr>
        <p:spPr>
          <a:xfrm>
            <a:off x="2877806" y="2514600"/>
            <a:ext cx="2351926" cy="400110"/>
          </a:xfrm>
          <a:prstGeom prst="rect">
            <a:avLst/>
          </a:prstGeom>
          <a:noFill/>
        </p:spPr>
        <p:txBody>
          <a:bodyPr wrap="none" rtlCol="0">
            <a:spAutoFit/>
          </a:bodyPr>
          <a:lstStyle/>
          <a:p>
            <a:pPr algn="r"/>
            <a:r>
              <a:rPr lang="en-US" sz="2000" dirty="0" smtClean="0">
                <a:latin typeface="Arial"/>
              </a:rPr>
              <a:t>wt</a:t>
            </a:r>
            <a:r>
              <a:rPr lang="en-US" sz="2000" baseline="-25000" dirty="0" smtClean="0">
                <a:latin typeface="Arial"/>
              </a:rPr>
              <a:t>6-t</a:t>
            </a:r>
            <a:r>
              <a:rPr lang="en-US" sz="2000" dirty="0" smtClean="0">
                <a:latin typeface="Arial"/>
              </a:rPr>
              <a:t>(x)=wt</a:t>
            </a:r>
            <a:r>
              <a:rPr lang="en-US" sz="2000" baseline="-25000" dirty="0" smtClean="0">
                <a:latin typeface="Arial"/>
              </a:rPr>
              <a:t>6</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6</a:t>
            </a:r>
            <a:r>
              <a:rPr lang="en-US" sz="2000" dirty="0" smtClean="0">
                <a:latin typeface="Arial"/>
              </a:rPr>
              <a:t>-1</a:t>
            </a:r>
            <a:endParaRPr lang="en-US" sz="2000"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nvGrpSpPr>
          <p:cNvPr id="179" name="Group 178"/>
          <p:cNvGrpSpPr/>
          <p:nvPr/>
        </p:nvGrpSpPr>
        <p:grpSpPr>
          <a:xfrm>
            <a:off x="1709738" y="3276600"/>
            <a:ext cx="4168054" cy="876300"/>
            <a:chOff x="1709738" y="3276600"/>
            <a:chExt cx="4168054" cy="876300"/>
          </a:xfrm>
        </p:grpSpPr>
        <p:sp>
          <p:nvSpPr>
            <p:cNvPr id="56341" name="TextBox 149"/>
            <p:cNvSpPr txBox="1">
              <a:spLocks noChangeArrowheads="1"/>
            </p:cNvSpPr>
            <p:nvPr/>
          </p:nvSpPr>
          <p:spPr bwMode="auto">
            <a:xfrm>
              <a:off x="1709738" y="3276600"/>
              <a:ext cx="2031326" cy="338718"/>
            </a:xfrm>
            <a:prstGeom prst="rect">
              <a:avLst/>
            </a:prstGeom>
            <a:noFill/>
            <a:ln w="9525">
              <a:noFill/>
              <a:miter lim="800000"/>
              <a:headEnd/>
              <a:tailEnd/>
            </a:ln>
          </p:spPr>
          <p:txBody>
            <a:bodyPr wrap="none">
              <a:spAutoFit/>
            </a:bodyPr>
            <a:lstStyle/>
            <a:p>
              <a:r>
                <a:rPr lang="en-US" dirty="0"/>
                <a:t>Carole moves green</a:t>
              </a:r>
            </a:p>
          </p:txBody>
        </p:sp>
        <p:grpSp>
          <p:nvGrpSpPr>
            <p:cNvPr id="29" name="Group 286"/>
            <p:cNvGrpSpPr>
              <a:grpSpLocks/>
            </p:cNvGrpSpPr>
            <p:nvPr/>
          </p:nvGrpSpPr>
          <p:grpSpPr bwMode="auto">
            <a:xfrm>
              <a:off x="3868299" y="3841168"/>
              <a:ext cx="550772" cy="311384"/>
              <a:chOff x="3529424" y="5503334"/>
              <a:chExt cx="550772" cy="311233"/>
            </a:xfrm>
          </p:grpSpPr>
          <p:grpSp>
            <p:nvGrpSpPr>
              <p:cNvPr id="30" name="Group 172"/>
              <p:cNvGrpSpPr>
                <a:grpSpLocks noChangeAspect="1"/>
              </p:cNvGrpSpPr>
              <p:nvPr/>
            </p:nvGrpSpPr>
            <p:grpSpPr bwMode="auto">
              <a:xfrm>
                <a:off x="3529424" y="5613399"/>
                <a:ext cx="550772" cy="201168"/>
                <a:chOff x="4689475" y="3713163"/>
                <a:chExt cx="447675" cy="163512"/>
              </a:xfrm>
            </p:grpSpPr>
            <p:sp>
              <p:nvSpPr>
                <p:cNvPr id="56379" name="Rectangle 270"/>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80" name="Oval 271"/>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81" name="Oval 272"/>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31" name="Group 172"/>
              <p:cNvGrpSpPr>
                <a:grpSpLocks noChangeAspect="1"/>
              </p:cNvGrpSpPr>
              <p:nvPr/>
            </p:nvGrpSpPr>
            <p:grpSpPr bwMode="auto">
              <a:xfrm>
                <a:off x="3529424" y="5503334"/>
                <a:ext cx="550772" cy="201168"/>
                <a:chOff x="4689475" y="3713163"/>
                <a:chExt cx="447675" cy="163512"/>
              </a:xfrm>
            </p:grpSpPr>
            <p:sp>
              <p:nvSpPr>
                <p:cNvPr id="56376"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77"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8"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78" name="Group 177"/>
            <p:cNvGrpSpPr/>
            <p:nvPr/>
          </p:nvGrpSpPr>
          <p:grpSpPr>
            <a:xfrm>
              <a:off x="4459792" y="3841516"/>
              <a:ext cx="550772" cy="311384"/>
              <a:chOff x="4459792" y="3841516"/>
              <a:chExt cx="550772" cy="311384"/>
            </a:xfrm>
          </p:grpSpPr>
          <p:grpSp>
            <p:nvGrpSpPr>
              <p:cNvPr id="56465" name="Group 172"/>
              <p:cNvGrpSpPr>
                <a:grpSpLocks noChangeAspect="1"/>
              </p:cNvGrpSpPr>
              <p:nvPr/>
            </p:nvGrpSpPr>
            <p:grpSpPr bwMode="auto">
              <a:xfrm>
                <a:off x="4459792" y="3951634"/>
                <a:ext cx="550772" cy="201266"/>
                <a:chOff x="4689475" y="3713163"/>
                <a:chExt cx="447675" cy="163512"/>
              </a:xfrm>
            </p:grpSpPr>
            <p:sp>
              <p:nvSpPr>
                <p:cNvPr id="56371"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72"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3"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56466" name="Group 172"/>
              <p:cNvGrpSpPr>
                <a:grpSpLocks noChangeAspect="1"/>
              </p:cNvGrpSpPr>
              <p:nvPr/>
            </p:nvGrpSpPr>
            <p:grpSpPr bwMode="auto">
              <a:xfrm>
                <a:off x="4459792" y="3841516"/>
                <a:ext cx="550772" cy="201266"/>
                <a:chOff x="4689475" y="3713163"/>
                <a:chExt cx="447675" cy="163512"/>
              </a:xfrm>
            </p:grpSpPr>
            <p:sp>
              <p:nvSpPr>
                <p:cNvPr id="5636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6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7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56469" name="Group 221"/>
            <p:cNvGrpSpPr>
              <a:grpSpLocks/>
            </p:cNvGrpSpPr>
            <p:nvPr/>
          </p:nvGrpSpPr>
          <p:grpSpPr bwMode="auto">
            <a:xfrm>
              <a:off x="5327023" y="3735727"/>
              <a:ext cx="550769" cy="416825"/>
              <a:chOff x="3869266" y="3735856"/>
              <a:chExt cx="550769" cy="416623"/>
            </a:xfrm>
          </p:grpSpPr>
          <p:grpSp>
            <p:nvGrpSpPr>
              <p:cNvPr id="56470" name="Group 171"/>
              <p:cNvGrpSpPr>
                <a:grpSpLocks noChangeAspect="1"/>
              </p:cNvGrpSpPr>
              <p:nvPr/>
            </p:nvGrpSpPr>
            <p:grpSpPr bwMode="auto">
              <a:xfrm>
                <a:off x="3869266" y="3951310"/>
                <a:ext cx="550769" cy="201169"/>
                <a:chOff x="3814763" y="3702050"/>
                <a:chExt cx="447675" cy="163513"/>
              </a:xfrm>
            </p:grpSpPr>
            <p:sp>
              <p:nvSpPr>
                <p:cNvPr id="5635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471" name="Group 171"/>
              <p:cNvGrpSpPr>
                <a:grpSpLocks noChangeAspect="1"/>
              </p:cNvGrpSpPr>
              <p:nvPr/>
            </p:nvGrpSpPr>
            <p:grpSpPr bwMode="auto">
              <a:xfrm>
                <a:off x="3869266" y="3843890"/>
                <a:ext cx="550769" cy="201169"/>
                <a:chOff x="3814763" y="3702050"/>
                <a:chExt cx="447675" cy="163513"/>
              </a:xfrm>
            </p:grpSpPr>
            <p:sp>
              <p:nvSpPr>
                <p:cNvPr id="5635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6472" name="Group 171"/>
              <p:cNvGrpSpPr>
                <a:grpSpLocks noChangeAspect="1"/>
              </p:cNvGrpSpPr>
              <p:nvPr/>
            </p:nvGrpSpPr>
            <p:grpSpPr bwMode="auto">
              <a:xfrm>
                <a:off x="3869266" y="3735856"/>
                <a:ext cx="550769" cy="201169"/>
                <a:chOff x="3814763" y="3702050"/>
                <a:chExt cx="447675" cy="163513"/>
              </a:xfrm>
            </p:grpSpPr>
            <p:sp>
              <p:nvSpPr>
                <p:cNvPr id="5634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35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35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177" name="Group 176"/>
            <p:cNvGrpSpPr/>
            <p:nvPr/>
          </p:nvGrpSpPr>
          <p:grpSpPr>
            <a:xfrm>
              <a:off x="4461111" y="3622968"/>
              <a:ext cx="550769" cy="308739"/>
              <a:chOff x="5257800" y="3232288"/>
              <a:chExt cx="550769" cy="308739"/>
            </a:xfrm>
          </p:grpSpPr>
          <p:grpSp>
            <p:nvGrpSpPr>
              <p:cNvPr id="165" name="Group 171"/>
              <p:cNvGrpSpPr>
                <a:grpSpLocks noChangeAspect="1"/>
              </p:cNvGrpSpPr>
              <p:nvPr/>
            </p:nvGrpSpPr>
            <p:grpSpPr bwMode="auto">
              <a:xfrm>
                <a:off x="5257800" y="3339760"/>
                <a:ext cx="550769" cy="201267"/>
                <a:chOff x="3814763" y="3702050"/>
                <a:chExt cx="447675" cy="163513"/>
              </a:xfrm>
            </p:grpSpPr>
            <p:sp>
              <p:nvSpPr>
                <p:cNvPr id="17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7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7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66" name="Group 171"/>
              <p:cNvGrpSpPr>
                <a:grpSpLocks noChangeAspect="1"/>
              </p:cNvGrpSpPr>
              <p:nvPr/>
            </p:nvGrpSpPr>
            <p:grpSpPr bwMode="auto">
              <a:xfrm>
                <a:off x="5257800" y="3232288"/>
                <a:ext cx="550769" cy="201267"/>
                <a:chOff x="3814763" y="3702050"/>
                <a:chExt cx="447675" cy="163513"/>
              </a:xfrm>
            </p:grpSpPr>
            <p:sp>
              <p:nvSpPr>
                <p:cNvPr id="17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7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7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148" name="Group 147"/>
          <p:cNvGrpSpPr/>
          <p:nvPr/>
        </p:nvGrpSpPr>
        <p:grpSpPr>
          <a:xfrm>
            <a:off x="3868738" y="3522663"/>
            <a:ext cx="1144587" cy="630237"/>
            <a:chOff x="3868738" y="3522663"/>
            <a:chExt cx="1144587" cy="630237"/>
          </a:xfrm>
        </p:grpSpPr>
        <p:grpSp>
          <p:nvGrpSpPr>
            <p:cNvPr id="146" name="Group 145"/>
            <p:cNvGrpSpPr/>
            <p:nvPr/>
          </p:nvGrpSpPr>
          <p:grpSpPr>
            <a:xfrm>
              <a:off x="3868738" y="3635551"/>
              <a:ext cx="551113" cy="517349"/>
              <a:chOff x="3868738" y="3635551"/>
              <a:chExt cx="551113" cy="517349"/>
            </a:xfrm>
          </p:grpSpPr>
          <p:grpSp>
            <p:nvGrpSpPr>
              <p:cNvPr id="5" name="Group 80"/>
              <p:cNvGrpSpPr>
                <a:grpSpLocks noChangeAspect="1"/>
              </p:cNvGrpSpPr>
              <p:nvPr/>
            </p:nvGrpSpPr>
            <p:grpSpPr bwMode="auto">
              <a:xfrm>
                <a:off x="3868738" y="3951421"/>
                <a:ext cx="551113" cy="201479"/>
                <a:chOff x="2160" y="3120"/>
                <a:chExt cx="1968" cy="384"/>
              </a:xfrm>
            </p:grpSpPr>
            <p:sp>
              <p:nvSpPr>
                <p:cNvPr id="5645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3868738" y="3847545"/>
                <a:ext cx="551113" cy="201479"/>
                <a:chOff x="2160" y="3120"/>
                <a:chExt cx="1968" cy="384"/>
              </a:xfrm>
            </p:grpSpPr>
            <p:sp>
              <p:nvSpPr>
                <p:cNvPr id="5645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7" name="Group 80"/>
              <p:cNvGrpSpPr>
                <a:grpSpLocks noChangeAspect="1"/>
              </p:cNvGrpSpPr>
              <p:nvPr/>
            </p:nvGrpSpPr>
            <p:grpSpPr bwMode="auto">
              <a:xfrm>
                <a:off x="3868738" y="3743136"/>
                <a:ext cx="551113" cy="201479"/>
                <a:chOff x="2160" y="3120"/>
                <a:chExt cx="1968" cy="384"/>
              </a:xfrm>
            </p:grpSpPr>
            <p:sp>
              <p:nvSpPr>
                <p:cNvPr id="5645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5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8" name="Group 80"/>
              <p:cNvGrpSpPr>
                <a:grpSpLocks noChangeAspect="1"/>
              </p:cNvGrpSpPr>
              <p:nvPr/>
            </p:nvGrpSpPr>
            <p:grpSpPr bwMode="auto">
              <a:xfrm>
                <a:off x="3868738" y="3635551"/>
                <a:ext cx="551113" cy="201479"/>
                <a:chOff x="2160" y="3120"/>
                <a:chExt cx="1968" cy="384"/>
              </a:xfrm>
            </p:grpSpPr>
            <p:sp>
              <p:nvSpPr>
                <p:cNvPr id="5644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4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5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45" name="Group 144"/>
            <p:cNvGrpSpPr/>
            <p:nvPr/>
          </p:nvGrpSpPr>
          <p:grpSpPr>
            <a:xfrm>
              <a:off x="4462212" y="3522663"/>
              <a:ext cx="551113" cy="626446"/>
              <a:chOff x="4462212" y="3522663"/>
              <a:chExt cx="551113" cy="626446"/>
            </a:xfrm>
          </p:grpSpPr>
          <p:grpSp>
            <p:nvGrpSpPr>
              <p:cNvPr id="11" name="Group 80"/>
              <p:cNvGrpSpPr>
                <a:grpSpLocks noChangeAspect="1"/>
              </p:cNvGrpSpPr>
              <p:nvPr/>
            </p:nvGrpSpPr>
            <p:grpSpPr bwMode="auto">
              <a:xfrm>
                <a:off x="4462212" y="3947630"/>
                <a:ext cx="551113" cy="201479"/>
                <a:chOff x="2160" y="3120"/>
                <a:chExt cx="1968" cy="384"/>
              </a:xfrm>
            </p:grpSpPr>
            <p:sp>
              <p:nvSpPr>
                <p:cNvPr id="5643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 name="Group 80"/>
              <p:cNvGrpSpPr>
                <a:grpSpLocks noChangeAspect="1"/>
              </p:cNvGrpSpPr>
              <p:nvPr/>
            </p:nvGrpSpPr>
            <p:grpSpPr bwMode="auto">
              <a:xfrm>
                <a:off x="4462212" y="3840045"/>
                <a:ext cx="551113" cy="201479"/>
                <a:chOff x="2160" y="3120"/>
                <a:chExt cx="1968" cy="384"/>
              </a:xfrm>
            </p:grpSpPr>
            <p:sp>
              <p:nvSpPr>
                <p:cNvPr id="5643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80"/>
              <p:cNvGrpSpPr>
                <a:grpSpLocks noChangeAspect="1"/>
              </p:cNvGrpSpPr>
              <p:nvPr/>
            </p:nvGrpSpPr>
            <p:grpSpPr bwMode="auto">
              <a:xfrm>
                <a:off x="4462212" y="3729807"/>
                <a:ext cx="551113" cy="201479"/>
                <a:chOff x="2160" y="3120"/>
                <a:chExt cx="1968" cy="384"/>
              </a:xfrm>
            </p:grpSpPr>
            <p:sp>
              <p:nvSpPr>
                <p:cNvPr id="5643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3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80"/>
              <p:cNvGrpSpPr>
                <a:grpSpLocks noChangeAspect="1"/>
              </p:cNvGrpSpPr>
              <p:nvPr/>
            </p:nvGrpSpPr>
            <p:grpSpPr bwMode="auto">
              <a:xfrm>
                <a:off x="4462212" y="3626257"/>
                <a:ext cx="551113" cy="201479"/>
                <a:chOff x="2160" y="3120"/>
                <a:chExt cx="1968" cy="384"/>
              </a:xfrm>
            </p:grpSpPr>
            <p:sp>
              <p:nvSpPr>
                <p:cNvPr id="5642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2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3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 name="Group 80"/>
              <p:cNvGrpSpPr>
                <a:grpSpLocks noChangeAspect="1"/>
              </p:cNvGrpSpPr>
              <p:nvPr/>
            </p:nvGrpSpPr>
            <p:grpSpPr bwMode="auto">
              <a:xfrm>
                <a:off x="4462212" y="3522663"/>
                <a:ext cx="551113" cy="201479"/>
                <a:chOff x="2160" y="3120"/>
                <a:chExt cx="1968" cy="384"/>
              </a:xfrm>
            </p:grpSpPr>
            <p:sp>
              <p:nvSpPr>
                <p:cNvPr id="5644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644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644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sp>
        <p:nvSpPr>
          <p:cNvPr id="180" name="Title 179"/>
          <p:cNvSpPr>
            <a:spLocks noGrp="1"/>
          </p:cNvSpPr>
          <p:nvPr>
            <p:ph type="title"/>
          </p:nvPr>
        </p:nvSpPr>
        <p:spPr/>
        <p:txBody>
          <a:bodyPr/>
          <a:lstStyle/>
          <a:p>
            <a:r>
              <a:rPr lang="en-US" dirty="0" smtClean="0"/>
              <a:t>(6,1)-Pathological Liar Game</a:t>
            </a:r>
            <a:endParaRPr lang="en-US" dirty="0"/>
          </a:p>
        </p:txBody>
      </p:sp>
      <p:sp>
        <p:nvSpPr>
          <p:cNvPr id="56321" name="Slide Number Placeholder 5"/>
          <p:cNvSpPr>
            <a:spLocks noGrp="1"/>
          </p:cNvSpPr>
          <p:nvPr>
            <p:ph type="sldNum" sz="quarter" idx="12"/>
          </p:nvPr>
        </p:nvSpPr>
        <p:spPr>
          <a:noFill/>
        </p:spPr>
        <p:txBody>
          <a:bodyPr/>
          <a:lstStyle/>
          <a:p>
            <a:fld id="{C13D021E-4B4E-4176-A139-9A7001E94206}" type="slidenum">
              <a:rPr lang="en-US" smtClean="0"/>
              <a:pPr/>
              <a:t>35</a:t>
            </a:fld>
            <a:endParaRPr lang="en-US" smtClean="0"/>
          </a:p>
        </p:txBody>
      </p:sp>
      <p:sp>
        <p:nvSpPr>
          <p:cNvPr id="56322"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a:p>
            <a:pPr marL="342900" indent="-342900">
              <a:spcBef>
                <a:spcPct val="20000"/>
              </a:spcBef>
              <a:buClr>
                <a:schemeClr val="bg2"/>
              </a:buClr>
              <a:buFont typeface="Wingdings" pitchFamily="2" charset="2"/>
              <a:buChar char="§"/>
            </a:pPr>
            <a:endParaRPr lang="en-US" sz="2400" dirty="0"/>
          </a:p>
        </p:txBody>
      </p:sp>
      <p:sp>
        <p:nvSpPr>
          <p:cNvPr id="56325"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6326"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6327"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6328"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6329"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6330"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6331"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6332"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=1</a:t>
            </a:r>
          </a:p>
        </p:txBody>
      </p:sp>
      <p:sp>
        <p:nvSpPr>
          <p:cNvPr id="56335"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5646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646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646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sp>
        <p:nvSpPr>
          <p:cNvPr id="144" name="TextBox 143"/>
          <p:cNvSpPr txBox="1"/>
          <p:nvPr/>
        </p:nvSpPr>
        <p:spPr>
          <a:xfrm>
            <a:off x="3733800" y="2514600"/>
            <a:ext cx="1495922"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5</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5</a:t>
            </a:r>
            <a:r>
              <a:rPr lang="en-US" sz="2000" dirty="0" smtClean="0">
                <a:latin typeface="Arial"/>
              </a:rPr>
              <a:t>-3</a:t>
            </a:r>
            <a:endParaRPr lang="en-US" sz="2000" dirty="0">
              <a:latin typeface="Arial"/>
            </a:endParaRPr>
          </a:p>
        </p:txBody>
      </p:sp>
      <p:grpSp>
        <p:nvGrpSpPr>
          <p:cNvPr id="163" name="Group 162"/>
          <p:cNvGrpSpPr/>
          <p:nvPr/>
        </p:nvGrpSpPr>
        <p:grpSpPr>
          <a:xfrm>
            <a:off x="1711325" y="3273425"/>
            <a:ext cx="3300555" cy="878177"/>
            <a:chOff x="1711325" y="3273425"/>
            <a:chExt cx="3300555" cy="878177"/>
          </a:xfrm>
        </p:grpSpPr>
        <p:sp>
          <p:nvSpPr>
            <p:cNvPr id="56383" name="TextBox 99"/>
            <p:cNvSpPr txBox="1">
              <a:spLocks noChangeArrowheads="1"/>
            </p:cNvSpPr>
            <p:nvPr/>
          </p:nvSpPr>
          <p:spPr bwMode="auto">
            <a:xfrm>
              <a:off x="1711325" y="3273425"/>
              <a:ext cx="1641374" cy="338104"/>
            </a:xfrm>
            <a:prstGeom prst="rect">
              <a:avLst/>
            </a:prstGeom>
            <a:noFill/>
            <a:ln w="9525">
              <a:noFill/>
              <a:miter lim="800000"/>
              <a:headEnd/>
              <a:tailEnd/>
            </a:ln>
          </p:spPr>
          <p:txBody>
            <a:bodyPr wrap="none">
              <a:spAutoFit/>
            </a:bodyPr>
            <a:lstStyle/>
            <a:p>
              <a:r>
                <a:rPr lang="en-US" dirty="0"/>
                <a:t>Paul bipartitions</a:t>
              </a:r>
            </a:p>
          </p:txBody>
        </p:sp>
        <p:grpSp>
          <p:nvGrpSpPr>
            <p:cNvPr id="159" name="Group 158"/>
            <p:cNvGrpSpPr/>
            <p:nvPr/>
          </p:nvGrpSpPr>
          <p:grpSpPr>
            <a:xfrm>
              <a:off x="4461108" y="3837317"/>
              <a:ext cx="550630" cy="310819"/>
              <a:chOff x="4461108" y="3837317"/>
              <a:chExt cx="550630" cy="310819"/>
            </a:xfrm>
          </p:grpSpPr>
          <p:grpSp>
            <p:nvGrpSpPr>
              <p:cNvPr id="24" name="Group 172"/>
              <p:cNvGrpSpPr>
                <a:grpSpLocks noChangeAspect="1"/>
              </p:cNvGrpSpPr>
              <p:nvPr/>
            </p:nvGrpSpPr>
            <p:grpSpPr bwMode="auto">
              <a:xfrm>
                <a:off x="4461108" y="3947235"/>
                <a:ext cx="550630" cy="200901"/>
                <a:chOff x="4689475" y="3713163"/>
                <a:chExt cx="447675" cy="163512"/>
              </a:xfrm>
            </p:grpSpPr>
            <p:sp>
              <p:nvSpPr>
                <p:cNvPr id="56399"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00"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01"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5" name="Group 172"/>
              <p:cNvGrpSpPr>
                <a:grpSpLocks noChangeAspect="1"/>
              </p:cNvGrpSpPr>
              <p:nvPr/>
            </p:nvGrpSpPr>
            <p:grpSpPr bwMode="auto">
              <a:xfrm>
                <a:off x="4461108" y="3837317"/>
                <a:ext cx="550630" cy="200901"/>
                <a:chOff x="4689475" y="3713163"/>
                <a:chExt cx="447675" cy="163512"/>
              </a:xfrm>
            </p:grpSpPr>
            <p:sp>
              <p:nvSpPr>
                <p:cNvPr id="5639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39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39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57" name="Group 156"/>
            <p:cNvGrpSpPr/>
            <p:nvPr/>
          </p:nvGrpSpPr>
          <p:grpSpPr>
            <a:xfrm>
              <a:off x="4461168" y="3522512"/>
              <a:ext cx="550712" cy="412184"/>
              <a:chOff x="4461168" y="3522512"/>
              <a:chExt cx="550712" cy="412184"/>
            </a:xfrm>
          </p:grpSpPr>
          <p:grpSp>
            <p:nvGrpSpPr>
              <p:cNvPr id="22" name="Group 171"/>
              <p:cNvGrpSpPr>
                <a:grpSpLocks noChangeAspect="1"/>
              </p:cNvGrpSpPr>
              <p:nvPr/>
            </p:nvGrpSpPr>
            <p:grpSpPr bwMode="auto">
              <a:xfrm>
                <a:off x="4461168" y="3733795"/>
                <a:ext cx="550627" cy="200901"/>
                <a:chOff x="3814763" y="3702050"/>
                <a:chExt cx="447675" cy="163513"/>
              </a:xfrm>
            </p:grpSpPr>
            <p:sp>
              <p:nvSpPr>
                <p:cNvPr id="5640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0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0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49" name="Group 171"/>
              <p:cNvGrpSpPr>
                <a:grpSpLocks noChangeAspect="1"/>
              </p:cNvGrpSpPr>
              <p:nvPr/>
            </p:nvGrpSpPr>
            <p:grpSpPr bwMode="auto">
              <a:xfrm>
                <a:off x="4461253" y="3629888"/>
                <a:ext cx="550627" cy="200901"/>
                <a:chOff x="3814763" y="3702050"/>
                <a:chExt cx="447675" cy="163513"/>
              </a:xfrm>
            </p:grpSpPr>
            <p:sp>
              <p:nvSpPr>
                <p:cNvPr id="15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5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5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53" name="Group 171"/>
              <p:cNvGrpSpPr>
                <a:grpSpLocks noChangeAspect="1"/>
              </p:cNvGrpSpPr>
              <p:nvPr/>
            </p:nvGrpSpPr>
            <p:grpSpPr bwMode="auto">
              <a:xfrm>
                <a:off x="4461168" y="3522512"/>
                <a:ext cx="550627" cy="200901"/>
                <a:chOff x="3814763" y="3702050"/>
                <a:chExt cx="447675" cy="163513"/>
              </a:xfrm>
            </p:grpSpPr>
            <p:sp>
              <p:nvSpPr>
                <p:cNvPr id="15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5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5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161" name="Group 160"/>
            <p:cNvGrpSpPr/>
            <p:nvPr/>
          </p:nvGrpSpPr>
          <p:grpSpPr>
            <a:xfrm>
              <a:off x="3868594" y="3840783"/>
              <a:ext cx="550630" cy="310819"/>
              <a:chOff x="3868594" y="3840783"/>
              <a:chExt cx="550630" cy="310819"/>
            </a:xfrm>
          </p:grpSpPr>
          <p:grpSp>
            <p:nvGrpSpPr>
              <p:cNvPr id="17" name="Group 172"/>
              <p:cNvGrpSpPr>
                <a:grpSpLocks noChangeAspect="1"/>
              </p:cNvGrpSpPr>
              <p:nvPr/>
            </p:nvGrpSpPr>
            <p:grpSpPr bwMode="auto">
              <a:xfrm>
                <a:off x="3868594" y="3950702"/>
                <a:ext cx="550630" cy="200900"/>
                <a:chOff x="4689475" y="3713163"/>
                <a:chExt cx="447675" cy="163512"/>
              </a:xfrm>
            </p:grpSpPr>
            <p:sp>
              <p:nvSpPr>
                <p:cNvPr id="56419" name="Rectangle 16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20" name="Oval 16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21" name="Oval 16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8" name="Group 172"/>
              <p:cNvGrpSpPr>
                <a:grpSpLocks noChangeAspect="1"/>
              </p:cNvGrpSpPr>
              <p:nvPr/>
            </p:nvGrpSpPr>
            <p:grpSpPr bwMode="auto">
              <a:xfrm>
                <a:off x="3868594" y="3840783"/>
                <a:ext cx="550630" cy="200900"/>
                <a:chOff x="4689475" y="3713163"/>
                <a:chExt cx="447675" cy="163512"/>
              </a:xfrm>
            </p:grpSpPr>
            <p:sp>
              <p:nvSpPr>
                <p:cNvPr id="56416" name="Rectangle 15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6417" name="Oval 15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6418" name="Oval 160"/>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58" name="Group 157"/>
            <p:cNvGrpSpPr/>
            <p:nvPr/>
          </p:nvGrpSpPr>
          <p:grpSpPr>
            <a:xfrm>
              <a:off x="3868597" y="3632038"/>
              <a:ext cx="550627" cy="304715"/>
              <a:chOff x="3868597" y="3632038"/>
              <a:chExt cx="550627" cy="304715"/>
            </a:xfrm>
          </p:grpSpPr>
          <p:grpSp>
            <p:nvGrpSpPr>
              <p:cNvPr id="20" name="Group 171"/>
              <p:cNvGrpSpPr>
                <a:grpSpLocks noChangeAspect="1"/>
              </p:cNvGrpSpPr>
              <p:nvPr/>
            </p:nvGrpSpPr>
            <p:grpSpPr bwMode="auto">
              <a:xfrm>
                <a:off x="3868597" y="3735852"/>
                <a:ext cx="550627" cy="200901"/>
                <a:chOff x="3814763" y="3702050"/>
                <a:chExt cx="447675" cy="163513"/>
              </a:xfrm>
            </p:grpSpPr>
            <p:sp>
              <p:nvSpPr>
                <p:cNvPr id="5641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1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1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1" name="Group 171"/>
              <p:cNvGrpSpPr>
                <a:grpSpLocks noChangeAspect="1"/>
              </p:cNvGrpSpPr>
              <p:nvPr/>
            </p:nvGrpSpPr>
            <p:grpSpPr bwMode="auto">
              <a:xfrm>
                <a:off x="3868597" y="3632038"/>
                <a:ext cx="550627" cy="200901"/>
                <a:chOff x="3814763" y="3702050"/>
                <a:chExt cx="447675" cy="163513"/>
              </a:xfrm>
            </p:grpSpPr>
            <p:sp>
              <p:nvSpPr>
                <p:cNvPr id="5640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640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641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sp>
        <p:nvSpPr>
          <p:cNvPr id="182"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1"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nvGrpSpPr>
          <p:cNvPr id="185" name="Group 184"/>
          <p:cNvGrpSpPr/>
          <p:nvPr/>
        </p:nvGrpSpPr>
        <p:grpSpPr>
          <a:xfrm>
            <a:off x="1711325" y="3273425"/>
            <a:ext cx="3292475" cy="878422"/>
            <a:chOff x="1711325" y="3273425"/>
            <a:chExt cx="3292475" cy="878422"/>
          </a:xfrm>
        </p:grpSpPr>
        <p:grpSp>
          <p:nvGrpSpPr>
            <p:cNvPr id="16" name="Group 172"/>
            <p:cNvGrpSpPr>
              <a:grpSpLocks noChangeAspect="1"/>
            </p:cNvGrpSpPr>
            <p:nvPr/>
          </p:nvGrpSpPr>
          <p:grpSpPr bwMode="auto">
            <a:xfrm>
              <a:off x="3863656" y="3950964"/>
              <a:ext cx="550646" cy="200883"/>
              <a:chOff x="4689475" y="3713163"/>
              <a:chExt cx="447675" cy="163512"/>
            </a:xfrm>
          </p:grpSpPr>
          <p:sp>
            <p:nvSpPr>
              <p:cNvPr id="58464"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65"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66"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7" name="Group 171"/>
            <p:cNvGrpSpPr>
              <a:grpSpLocks noChangeAspect="1"/>
            </p:cNvGrpSpPr>
            <p:nvPr/>
          </p:nvGrpSpPr>
          <p:grpSpPr bwMode="auto">
            <a:xfrm>
              <a:off x="3863656" y="3847250"/>
              <a:ext cx="550643" cy="200884"/>
              <a:chOff x="3814763" y="3702050"/>
              <a:chExt cx="447675" cy="163513"/>
            </a:xfrm>
          </p:grpSpPr>
          <p:sp>
            <p:nvSpPr>
              <p:cNvPr id="5846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6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6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45" name="Group 144"/>
            <p:cNvGrpSpPr/>
            <p:nvPr/>
          </p:nvGrpSpPr>
          <p:grpSpPr>
            <a:xfrm>
              <a:off x="4452719" y="3842582"/>
              <a:ext cx="550646" cy="309265"/>
              <a:chOff x="4452719" y="3842582"/>
              <a:chExt cx="550646" cy="309265"/>
            </a:xfrm>
          </p:grpSpPr>
          <p:grpSp>
            <p:nvGrpSpPr>
              <p:cNvPr id="19" name="Group 172"/>
              <p:cNvGrpSpPr>
                <a:grpSpLocks noChangeAspect="1"/>
              </p:cNvGrpSpPr>
              <p:nvPr/>
            </p:nvGrpSpPr>
            <p:grpSpPr bwMode="auto">
              <a:xfrm>
                <a:off x="4452719" y="3950964"/>
                <a:ext cx="550646" cy="200883"/>
                <a:chOff x="4689475" y="3713163"/>
                <a:chExt cx="447675" cy="163512"/>
              </a:xfrm>
            </p:grpSpPr>
            <p:sp>
              <p:nvSpPr>
                <p:cNvPr id="5845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6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0" name="Group 172"/>
              <p:cNvGrpSpPr>
                <a:grpSpLocks noChangeAspect="1"/>
              </p:cNvGrpSpPr>
              <p:nvPr/>
            </p:nvGrpSpPr>
            <p:grpSpPr bwMode="auto">
              <a:xfrm>
                <a:off x="4452719" y="3842582"/>
                <a:ext cx="550646" cy="200883"/>
                <a:chOff x="4689475" y="3713163"/>
                <a:chExt cx="447675" cy="163512"/>
              </a:xfrm>
            </p:grpSpPr>
            <p:sp>
              <p:nvSpPr>
                <p:cNvPr id="5845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5845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5845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44" name="Group 143"/>
            <p:cNvGrpSpPr/>
            <p:nvPr/>
          </p:nvGrpSpPr>
          <p:grpSpPr>
            <a:xfrm>
              <a:off x="4453157" y="3618089"/>
              <a:ext cx="550643" cy="313143"/>
              <a:chOff x="4453157" y="3618089"/>
              <a:chExt cx="550643" cy="313143"/>
            </a:xfrm>
          </p:grpSpPr>
          <p:grpSp>
            <p:nvGrpSpPr>
              <p:cNvPr id="24" name="Group 171"/>
              <p:cNvGrpSpPr>
                <a:grpSpLocks noChangeAspect="1"/>
              </p:cNvGrpSpPr>
              <p:nvPr/>
            </p:nvGrpSpPr>
            <p:grpSpPr bwMode="auto">
              <a:xfrm>
                <a:off x="4453157" y="3730348"/>
                <a:ext cx="550643" cy="200884"/>
                <a:chOff x="3814763" y="3702050"/>
                <a:chExt cx="447675" cy="163513"/>
              </a:xfrm>
            </p:grpSpPr>
            <p:sp>
              <p:nvSpPr>
                <p:cNvPr id="5844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4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4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5" name="Group 171"/>
              <p:cNvGrpSpPr>
                <a:grpSpLocks noChangeAspect="1"/>
              </p:cNvGrpSpPr>
              <p:nvPr/>
            </p:nvGrpSpPr>
            <p:grpSpPr bwMode="auto">
              <a:xfrm>
                <a:off x="4453157" y="3618089"/>
                <a:ext cx="550643" cy="200884"/>
                <a:chOff x="3814763" y="3702050"/>
                <a:chExt cx="447675" cy="163513"/>
              </a:xfrm>
            </p:grpSpPr>
            <p:sp>
              <p:nvSpPr>
                <p:cNvPr id="5843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4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4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58432" name="TextBox 265"/>
            <p:cNvSpPr txBox="1">
              <a:spLocks noChangeArrowheads="1"/>
            </p:cNvSpPr>
            <p:nvPr/>
          </p:nvSpPr>
          <p:spPr bwMode="auto">
            <a:xfrm>
              <a:off x="1711325" y="3273425"/>
              <a:ext cx="1641420" cy="338074"/>
            </a:xfrm>
            <a:prstGeom prst="rect">
              <a:avLst/>
            </a:prstGeom>
            <a:noFill/>
            <a:ln w="9525">
              <a:noFill/>
              <a:miter lim="800000"/>
              <a:headEnd/>
              <a:tailEnd/>
            </a:ln>
          </p:spPr>
          <p:txBody>
            <a:bodyPr wrap="none">
              <a:spAutoFit/>
            </a:bodyPr>
            <a:lstStyle/>
            <a:p>
              <a:r>
                <a:rPr lang="en-US" dirty="0"/>
                <a:t>Paul bipartitions</a:t>
              </a:r>
            </a:p>
          </p:txBody>
        </p:sp>
      </p:grpSp>
      <p:grpSp>
        <p:nvGrpSpPr>
          <p:cNvPr id="177" name="Group 176"/>
          <p:cNvGrpSpPr/>
          <p:nvPr/>
        </p:nvGrpSpPr>
        <p:grpSpPr>
          <a:xfrm>
            <a:off x="3860800" y="3617517"/>
            <a:ext cx="1143000" cy="535383"/>
            <a:chOff x="3860800" y="3617517"/>
            <a:chExt cx="1143000" cy="535383"/>
          </a:xfrm>
        </p:grpSpPr>
        <p:grpSp>
          <p:nvGrpSpPr>
            <p:cNvPr id="4" name="Group 239"/>
            <p:cNvGrpSpPr>
              <a:grpSpLocks/>
            </p:cNvGrpSpPr>
            <p:nvPr/>
          </p:nvGrpSpPr>
          <p:grpSpPr bwMode="auto">
            <a:xfrm>
              <a:off x="3860800" y="3847888"/>
              <a:ext cx="550558" cy="305012"/>
              <a:chOff x="3869266" y="3847572"/>
              <a:chExt cx="550769" cy="304884"/>
            </a:xfrm>
          </p:grpSpPr>
          <p:grpSp>
            <p:nvGrpSpPr>
              <p:cNvPr id="5" name="Group 80"/>
              <p:cNvGrpSpPr>
                <a:grpSpLocks noChangeAspect="1"/>
              </p:cNvGrpSpPr>
              <p:nvPr/>
            </p:nvGrpSpPr>
            <p:grpSpPr bwMode="auto">
              <a:xfrm>
                <a:off x="3869266" y="3951288"/>
                <a:ext cx="550769" cy="201168"/>
                <a:chOff x="2160" y="3120"/>
                <a:chExt cx="1968" cy="384"/>
              </a:xfrm>
            </p:grpSpPr>
            <p:sp>
              <p:nvSpPr>
                <p:cNvPr id="5850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50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50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3869266" y="3847572"/>
                <a:ext cx="550769" cy="201168"/>
                <a:chOff x="2160" y="3120"/>
                <a:chExt cx="1968" cy="384"/>
              </a:xfrm>
            </p:grpSpPr>
            <p:sp>
              <p:nvSpPr>
                <p:cNvPr id="5849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50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50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42" name="Group 141"/>
            <p:cNvGrpSpPr/>
            <p:nvPr/>
          </p:nvGrpSpPr>
          <p:grpSpPr>
            <a:xfrm>
              <a:off x="4453242" y="3617517"/>
              <a:ext cx="550558" cy="531593"/>
              <a:chOff x="4453242" y="3617517"/>
              <a:chExt cx="550558" cy="531593"/>
            </a:xfrm>
          </p:grpSpPr>
          <p:grpSp>
            <p:nvGrpSpPr>
              <p:cNvPr id="8" name="Group 80"/>
              <p:cNvGrpSpPr>
                <a:grpSpLocks noChangeAspect="1"/>
              </p:cNvGrpSpPr>
              <p:nvPr/>
            </p:nvGrpSpPr>
            <p:grpSpPr bwMode="auto">
              <a:xfrm>
                <a:off x="4453242" y="3947857"/>
                <a:ext cx="550558" cy="201253"/>
                <a:chOff x="2160" y="3120"/>
                <a:chExt cx="1968" cy="384"/>
              </a:xfrm>
            </p:grpSpPr>
            <p:sp>
              <p:nvSpPr>
                <p:cNvPr id="584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 name="Group 80"/>
              <p:cNvGrpSpPr>
                <a:grpSpLocks noChangeAspect="1"/>
              </p:cNvGrpSpPr>
              <p:nvPr/>
            </p:nvGrpSpPr>
            <p:grpSpPr bwMode="auto">
              <a:xfrm>
                <a:off x="4453242" y="3840393"/>
                <a:ext cx="550558" cy="201253"/>
                <a:chOff x="2160" y="3120"/>
                <a:chExt cx="1968" cy="384"/>
              </a:xfrm>
            </p:grpSpPr>
            <p:sp>
              <p:nvSpPr>
                <p:cNvPr id="5849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9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4453242" y="3727632"/>
                <a:ext cx="550558" cy="201253"/>
                <a:chOff x="2160" y="3120"/>
                <a:chExt cx="1968" cy="384"/>
              </a:xfrm>
            </p:grpSpPr>
            <p:sp>
              <p:nvSpPr>
                <p:cNvPr id="5848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9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4453242" y="3617517"/>
                <a:ext cx="550558" cy="201253"/>
                <a:chOff x="2160" y="3120"/>
                <a:chExt cx="1968" cy="384"/>
              </a:xfrm>
            </p:grpSpPr>
            <p:sp>
              <p:nvSpPr>
                <p:cNvPr id="584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141" name="Group 140"/>
          <p:cNvGrpSpPr/>
          <p:nvPr/>
        </p:nvGrpSpPr>
        <p:grpSpPr>
          <a:xfrm>
            <a:off x="5323770" y="3727719"/>
            <a:ext cx="550558" cy="425181"/>
            <a:chOff x="4453242" y="3286125"/>
            <a:chExt cx="550558" cy="425181"/>
          </a:xfrm>
        </p:grpSpPr>
        <p:grpSp>
          <p:nvGrpSpPr>
            <p:cNvPr id="12" name="Group 80"/>
            <p:cNvGrpSpPr>
              <a:grpSpLocks noChangeAspect="1"/>
            </p:cNvGrpSpPr>
            <p:nvPr/>
          </p:nvGrpSpPr>
          <p:grpSpPr bwMode="auto">
            <a:xfrm>
              <a:off x="4453242" y="3510053"/>
              <a:ext cx="550558" cy="201253"/>
              <a:chOff x="2160" y="3120"/>
              <a:chExt cx="1968" cy="384"/>
            </a:xfrm>
          </p:grpSpPr>
          <p:sp>
            <p:nvSpPr>
              <p:cNvPr id="584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80"/>
            <p:cNvGrpSpPr>
              <a:grpSpLocks noChangeAspect="1"/>
            </p:cNvGrpSpPr>
            <p:nvPr/>
          </p:nvGrpSpPr>
          <p:grpSpPr bwMode="auto">
            <a:xfrm>
              <a:off x="4453242" y="3399939"/>
              <a:ext cx="550558" cy="201253"/>
              <a:chOff x="2160" y="3120"/>
              <a:chExt cx="1968" cy="384"/>
            </a:xfrm>
          </p:grpSpPr>
          <p:sp>
            <p:nvSpPr>
              <p:cNvPr id="584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80"/>
            <p:cNvGrpSpPr>
              <a:grpSpLocks noChangeAspect="1"/>
            </p:cNvGrpSpPr>
            <p:nvPr/>
          </p:nvGrpSpPr>
          <p:grpSpPr bwMode="auto">
            <a:xfrm>
              <a:off x="4453242" y="3286125"/>
              <a:ext cx="550558" cy="201253"/>
              <a:chOff x="2160" y="3120"/>
              <a:chExt cx="1968" cy="384"/>
            </a:xfrm>
          </p:grpSpPr>
          <p:sp>
            <p:nvSpPr>
              <p:cNvPr id="584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84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84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58373"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58371" name="Rectangle 216"/>
          <p:cNvSpPr>
            <a:spLocks noGrp="1" noChangeArrowheads="1"/>
          </p:cNvSpPr>
          <p:nvPr>
            <p:ph type="title"/>
          </p:nvPr>
        </p:nvSpPr>
        <p:spPr/>
        <p:txBody>
          <a:bodyPr/>
          <a:lstStyle/>
          <a:p>
            <a:r>
              <a:rPr lang="en-US" dirty="0" smtClean="0"/>
              <a:t>(6,1)-Pathological Liar Game</a:t>
            </a:r>
            <a:endParaRPr lang="en-US" i="1" dirty="0" smtClean="0"/>
          </a:p>
        </p:txBody>
      </p:sp>
      <p:sp>
        <p:nvSpPr>
          <p:cNvPr id="58369" name="Slide Number Placeholder 5"/>
          <p:cNvSpPr>
            <a:spLocks noGrp="1"/>
          </p:cNvSpPr>
          <p:nvPr>
            <p:ph type="sldNum" sz="quarter" idx="12"/>
          </p:nvPr>
        </p:nvSpPr>
        <p:spPr>
          <a:noFill/>
        </p:spPr>
        <p:txBody>
          <a:bodyPr/>
          <a:lstStyle/>
          <a:p>
            <a:fld id="{55EFC026-4EB3-4B3E-BC71-798F0AFEB33B}" type="slidenum">
              <a:rPr lang="en-US" smtClean="0"/>
              <a:pPr/>
              <a:t>36</a:t>
            </a:fld>
            <a:endParaRPr lang="en-US" smtClean="0"/>
          </a:p>
        </p:txBody>
      </p:sp>
      <p:sp>
        <p:nvSpPr>
          <p:cNvPr id="58370"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58374"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58375"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58376"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58377"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58378"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58379"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58380"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=2</a:t>
            </a:r>
          </a:p>
        </p:txBody>
      </p:sp>
      <p:sp>
        <p:nvSpPr>
          <p:cNvPr id="58383"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58505"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8506"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8507"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186" name="Group 185"/>
          <p:cNvGrpSpPr/>
          <p:nvPr/>
        </p:nvGrpSpPr>
        <p:grpSpPr>
          <a:xfrm>
            <a:off x="1709738" y="3276600"/>
            <a:ext cx="4165600" cy="876304"/>
            <a:chOff x="1709738" y="3276600"/>
            <a:chExt cx="4165600" cy="876304"/>
          </a:xfrm>
        </p:grpSpPr>
        <p:grpSp>
          <p:nvGrpSpPr>
            <p:cNvPr id="178" name="Group 177"/>
            <p:cNvGrpSpPr/>
            <p:nvPr/>
          </p:nvGrpSpPr>
          <p:grpSpPr>
            <a:xfrm>
              <a:off x="5324627" y="3515592"/>
              <a:ext cx="550711" cy="309321"/>
              <a:chOff x="5324627" y="3515592"/>
              <a:chExt cx="550711" cy="309321"/>
            </a:xfrm>
          </p:grpSpPr>
          <p:grpSp>
            <p:nvGrpSpPr>
              <p:cNvPr id="31" name="Group 171"/>
              <p:cNvGrpSpPr>
                <a:grpSpLocks noChangeAspect="1"/>
              </p:cNvGrpSpPr>
              <p:nvPr/>
            </p:nvGrpSpPr>
            <p:grpSpPr bwMode="auto">
              <a:xfrm>
                <a:off x="5324627" y="3623667"/>
                <a:ext cx="550711" cy="201246"/>
                <a:chOff x="3814763" y="3702050"/>
                <a:chExt cx="447675" cy="163513"/>
              </a:xfrm>
            </p:grpSpPr>
            <p:sp>
              <p:nvSpPr>
                <p:cNvPr id="5841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2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2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58467" name="Group 171"/>
              <p:cNvGrpSpPr>
                <a:grpSpLocks noChangeAspect="1"/>
              </p:cNvGrpSpPr>
              <p:nvPr/>
            </p:nvGrpSpPr>
            <p:grpSpPr bwMode="auto">
              <a:xfrm>
                <a:off x="5324627" y="3515592"/>
                <a:ext cx="550711" cy="201246"/>
                <a:chOff x="3814763" y="3702050"/>
                <a:chExt cx="447675" cy="163513"/>
              </a:xfrm>
            </p:grpSpPr>
            <p:sp>
              <p:nvSpPr>
                <p:cNvPr id="5841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5841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5841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58391" name="TextBox 328"/>
            <p:cNvSpPr txBox="1">
              <a:spLocks noChangeArrowheads="1"/>
            </p:cNvSpPr>
            <p:nvPr/>
          </p:nvSpPr>
          <p:spPr bwMode="auto">
            <a:xfrm>
              <a:off x="1709738" y="3276600"/>
              <a:ext cx="2031112" cy="338683"/>
            </a:xfrm>
            <a:prstGeom prst="rect">
              <a:avLst/>
            </a:prstGeom>
            <a:noFill/>
            <a:ln w="9525">
              <a:noFill/>
              <a:miter lim="800000"/>
              <a:headEnd/>
              <a:tailEnd/>
            </a:ln>
          </p:spPr>
          <p:txBody>
            <a:bodyPr wrap="none">
              <a:spAutoFit/>
            </a:bodyPr>
            <a:lstStyle/>
            <a:p>
              <a:r>
                <a:rPr lang="en-US" dirty="0"/>
                <a:t>Carole moves green</a:t>
              </a:r>
            </a:p>
          </p:txBody>
        </p:sp>
        <p:grpSp>
          <p:nvGrpSpPr>
            <p:cNvPr id="149" name="Group 172"/>
            <p:cNvGrpSpPr>
              <a:grpSpLocks noChangeAspect="1"/>
            </p:cNvGrpSpPr>
            <p:nvPr/>
          </p:nvGrpSpPr>
          <p:grpSpPr bwMode="auto">
            <a:xfrm>
              <a:off x="3862026" y="3952020"/>
              <a:ext cx="550646" cy="200884"/>
              <a:chOff x="4689475" y="3713163"/>
              <a:chExt cx="447675" cy="163512"/>
            </a:xfrm>
          </p:grpSpPr>
          <p:sp>
            <p:nvSpPr>
              <p:cNvPr id="173"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74"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75"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51" name="Group 144"/>
            <p:cNvGrpSpPr/>
            <p:nvPr/>
          </p:nvGrpSpPr>
          <p:grpSpPr>
            <a:xfrm>
              <a:off x="4454240" y="3840174"/>
              <a:ext cx="550646" cy="309266"/>
              <a:chOff x="4452719" y="3842605"/>
              <a:chExt cx="550646" cy="309266"/>
            </a:xfrm>
          </p:grpSpPr>
          <p:grpSp>
            <p:nvGrpSpPr>
              <p:cNvPr id="162" name="Group 172"/>
              <p:cNvGrpSpPr>
                <a:grpSpLocks noChangeAspect="1"/>
              </p:cNvGrpSpPr>
              <p:nvPr/>
            </p:nvGrpSpPr>
            <p:grpSpPr bwMode="auto">
              <a:xfrm>
                <a:off x="4452719" y="3950987"/>
                <a:ext cx="550646" cy="200884"/>
                <a:chOff x="4689475" y="3713163"/>
                <a:chExt cx="447675" cy="163512"/>
              </a:xfrm>
            </p:grpSpPr>
            <p:sp>
              <p:nvSpPr>
                <p:cNvPr id="16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6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6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63" name="Group 172"/>
              <p:cNvGrpSpPr>
                <a:grpSpLocks noChangeAspect="1"/>
              </p:cNvGrpSpPr>
              <p:nvPr/>
            </p:nvGrpSpPr>
            <p:grpSpPr bwMode="auto">
              <a:xfrm>
                <a:off x="4452719" y="3842605"/>
                <a:ext cx="550646" cy="200884"/>
                <a:chOff x="4689475" y="3713163"/>
                <a:chExt cx="447675" cy="163512"/>
              </a:xfrm>
            </p:grpSpPr>
            <p:sp>
              <p:nvSpPr>
                <p:cNvPr id="164"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65"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66"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50" name="Group 171"/>
            <p:cNvGrpSpPr>
              <a:grpSpLocks noChangeAspect="1"/>
            </p:cNvGrpSpPr>
            <p:nvPr/>
          </p:nvGrpSpPr>
          <p:grpSpPr bwMode="auto">
            <a:xfrm>
              <a:off x="4450845" y="3733800"/>
              <a:ext cx="550643" cy="200885"/>
              <a:chOff x="3814763" y="3702050"/>
              <a:chExt cx="447675" cy="163513"/>
            </a:xfrm>
          </p:grpSpPr>
          <p:sp>
            <p:nvSpPr>
              <p:cNvPr id="17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7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7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187" name="TextBox 186"/>
          <p:cNvSpPr txBox="1"/>
          <p:nvPr/>
        </p:nvSpPr>
        <p:spPr>
          <a:xfrm>
            <a:off x="3733800" y="2514600"/>
            <a:ext cx="1447832"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4</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4</a:t>
            </a:r>
            <a:r>
              <a:rPr lang="en-US" sz="2000" dirty="0" smtClean="0">
                <a:latin typeface="Arial"/>
              </a:rPr>
              <a:t>-2</a:t>
            </a:r>
            <a:endParaRPr lang="en-US" sz="2000" dirty="0">
              <a:latin typeface="Arial"/>
            </a:endParaRPr>
          </a:p>
        </p:txBody>
      </p:sp>
      <p:sp>
        <p:nvSpPr>
          <p:cNvPr id="188"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8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9"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nvGrpSpPr>
          <p:cNvPr id="131" name="Group 130"/>
          <p:cNvGrpSpPr/>
          <p:nvPr/>
        </p:nvGrpSpPr>
        <p:grpSpPr>
          <a:xfrm>
            <a:off x="3860800" y="3732213"/>
            <a:ext cx="1151080" cy="420687"/>
            <a:chOff x="3860800" y="3732213"/>
            <a:chExt cx="1151080" cy="420687"/>
          </a:xfrm>
        </p:grpSpPr>
        <p:grpSp>
          <p:nvGrpSpPr>
            <p:cNvPr id="4" name="Group 80"/>
            <p:cNvGrpSpPr>
              <a:grpSpLocks noChangeAspect="1"/>
            </p:cNvGrpSpPr>
            <p:nvPr/>
          </p:nvGrpSpPr>
          <p:grpSpPr bwMode="auto">
            <a:xfrm>
              <a:off x="3860800" y="3951425"/>
              <a:ext cx="550307" cy="201475"/>
              <a:chOff x="2160" y="3120"/>
              <a:chExt cx="1968" cy="384"/>
            </a:xfrm>
          </p:grpSpPr>
          <p:sp>
            <p:nvSpPr>
              <p:cNvPr id="6053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140"/>
            <p:cNvGrpSpPr>
              <a:grpSpLocks/>
            </p:cNvGrpSpPr>
            <p:nvPr/>
          </p:nvGrpSpPr>
          <p:grpSpPr bwMode="auto">
            <a:xfrm>
              <a:off x="4461017" y="3732213"/>
              <a:ext cx="550863" cy="420687"/>
              <a:chOff x="5164231" y="3286046"/>
              <a:chExt cx="550769" cy="420322"/>
            </a:xfrm>
          </p:grpSpPr>
          <p:grpSp>
            <p:nvGrpSpPr>
              <p:cNvPr id="12" name="Group 80"/>
              <p:cNvGrpSpPr>
                <a:grpSpLocks noChangeAspect="1"/>
              </p:cNvGrpSpPr>
              <p:nvPr/>
            </p:nvGrpSpPr>
            <p:grpSpPr bwMode="auto">
              <a:xfrm>
                <a:off x="5164231" y="3505200"/>
                <a:ext cx="550769" cy="201168"/>
                <a:chOff x="2160" y="3120"/>
                <a:chExt cx="1968" cy="384"/>
              </a:xfrm>
            </p:grpSpPr>
            <p:sp>
              <p:nvSpPr>
                <p:cNvPr id="6051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1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1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80"/>
              <p:cNvGrpSpPr>
                <a:grpSpLocks noChangeAspect="1"/>
              </p:cNvGrpSpPr>
              <p:nvPr/>
            </p:nvGrpSpPr>
            <p:grpSpPr bwMode="auto">
              <a:xfrm>
                <a:off x="5164231" y="3399812"/>
                <a:ext cx="550769" cy="201168"/>
                <a:chOff x="2160" y="3120"/>
                <a:chExt cx="1968" cy="384"/>
              </a:xfrm>
            </p:grpSpPr>
            <p:sp>
              <p:nvSpPr>
                <p:cNvPr id="6050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1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1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80"/>
              <p:cNvGrpSpPr>
                <a:grpSpLocks noChangeAspect="1"/>
              </p:cNvGrpSpPr>
              <p:nvPr/>
            </p:nvGrpSpPr>
            <p:grpSpPr bwMode="auto">
              <a:xfrm>
                <a:off x="5164231" y="3286046"/>
                <a:ext cx="550769" cy="201168"/>
                <a:chOff x="2160" y="3120"/>
                <a:chExt cx="1968" cy="384"/>
              </a:xfrm>
            </p:grpSpPr>
            <p:sp>
              <p:nvSpPr>
                <p:cNvPr id="6050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0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0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145" name="Group 144"/>
          <p:cNvGrpSpPr/>
          <p:nvPr/>
        </p:nvGrpSpPr>
        <p:grpSpPr>
          <a:xfrm>
            <a:off x="1711325" y="3273425"/>
            <a:ext cx="3300413" cy="881063"/>
            <a:chOff x="1711325" y="3273425"/>
            <a:chExt cx="3300413" cy="881063"/>
          </a:xfrm>
        </p:grpSpPr>
        <p:sp>
          <p:nvSpPr>
            <p:cNvPr id="60478" name="TextBox 211"/>
            <p:cNvSpPr txBox="1">
              <a:spLocks noChangeArrowheads="1"/>
            </p:cNvSpPr>
            <p:nvPr/>
          </p:nvSpPr>
          <p:spPr bwMode="auto">
            <a:xfrm>
              <a:off x="1711325" y="3273425"/>
              <a:ext cx="1641374" cy="338074"/>
            </a:xfrm>
            <a:prstGeom prst="rect">
              <a:avLst/>
            </a:prstGeom>
            <a:noFill/>
            <a:ln w="9525">
              <a:noFill/>
              <a:miter lim="800000"/>
              <a:headEnd/>
              <a:tailEnd/>
            </a:ln>
          </p:spPr>
          <p:txBody>
            <a:bodyPr wrap="none">
              <a:spAutoFit/>
            </a:bodyPr>
            <a:lstStyle/>
            <a:p>
              <a:r>
                <a:rPr lang="en-US" dirty="0"/>
                <a:t>Paul bipartitions</a:t>
              </a:r>
            </a:p>
          </p:txBody>
        </p:sp>
        <p:grpSp>
          <p:nvGrpSpPr>
            <p:cNvPr id="16" name="Group 172"/>
            <p:cNvGrpSpPr>
              <a:grpSpLocks noChangeAspect="1"/>
            </p:cNvGrpSpPr>
            <p:nvPr/>
          </p:nvGrpSpPr>
          <p:grpSpPr bwMode="auto">
            <a:xfrm>
              <a:off x="3863593" y="3953605"/>
              <a:ext cx="550630" cy="200883"/>
              <a:chOff x="4689475" y="3713163"/>
              <a:chExt cx="447675" cy="163512"/>
            </a:xfrm>
          </p:grpSpPr>
          <p:sp>
            <p:nvSpPr>
              <p:cNvPr id="60500" name="Rectangle 27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501" name="Oval 27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502" name="Oval 27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8" name="Group 172"/>
            <p:cNvGrpSpPr>
              <a:grpSpLocks noChangeAspect="1"/>
            </p:cNvGrpSpPr>
            <p:nvPr/>
          </p:nvGrpSpPr>
          <p:grpSpPr bwMode="auto">
            <a:xfrm>
              <a:off x="4461108" y="3950964"/>
              <a:ext cx="550630" cy="200883"/>
              <a:chOff x="4689475" y="3713163"/>
              <a:chExt cx="447675" cy="163512"/>
            </a:xfrm>
          </p:grpSpPr>
          <p:sp>
            <p:nvSpPr>
              <p:cNvPr id="6049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49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49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32" name="Group 131"/>
            <p:cNvGrpSpPr/>
            <p:nvPr/>
          </p:nvGrpSpPr>
          <p:grpSpPr>
            <a:xfrm>
              <a:off x="4461108" y="3732347"/>
              <a:ext cx="550627" cy="310798"/>
              <a:chOff x="4461108" y="3732347"/>
              <a:chExt cx="550627" cy="310798"/>
            </a:xfrm>
          </p:grpSpPr>
          <p:grpSp>
            <p:nvGrpSpPr>
              <p:cNvPr id="19" name="Group 171"/>
              <p:cNvGrpSpPr>
                <a:grpSpLocks noChangeAspect="1"/>
              </p:cNvGrpSpPr>
              <p:nvPr/>
            </p:nvGrpSpPr>
            <p:grpSpPr bwMode="auto">
              <a:xfrm>
                <a:off x="4461108" y="3842261"/>
                <a:ext cx="550627" cy="200884"/>
                <a:chOff x="3814763" y="3702050"/>
                <a:chExt cx="447675" cy="163513"/>
              </a:xfrm>
            </p:grpSpPr>
            <p:sp>
              <p:nvSpPr>
                <p:cNvPr id="6049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9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9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0" name="Group 171"/>
              <p:cNvGrpSpPr>
                <a:grpSpLocks noChangeAspect="1"/>
              </p:cNvGrpSpPr>
              <p:nvPr/>
            </p:nvGrpSpPr>
            <p:grpSpPr bwMode="auto">
              <a:xfrm>
                <a:off x="4461108" y="3732347"/>
                <a:ext cx="550627" cy="200884"/>
                <a:chOff x="3814763" y="3702050"/>
                <a:chExt cx="447675" cy="163513"/>
              </a:xfrm>
            </p:grpSpPr>
            <p:sp>
              <p:nvSpPr>
                <p:cNvPr id="6049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9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9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5" name="Group 142"/>
          <p:cNvGrpSpPr>
            <a:grpSpLocks/>
          </p:cNvGrpSpPr>
          <p:nvPr/>
        </p:nvGrpSpPr>
        <p:grpSpPr bwMode="auto">
          <a:xfrm>
            <a:off x="5323608" y="3513138"/>
            <a:ext cx="550307" cy="639762"/>
            <a:chOff x="4453030" y="3509880"/>
            <a:chExt cx="550769" cy="638788"/>
          </a:xfrm>
        </p:grpSpPr>
        <p:grpSp>
          <p:nvGrpSpPr>
            <p:cNvPr id="6" name="Group 80"/>
            <p:cNvGrpSpPr>
              <a:grpSpLocks noChangeAspect="1"/>
            </p:cNvGrpSpPr>
            <p:nvPr/>
          </p:nvGrpSpPr>
          <p:grpSpPr bwMode="auto">
            <a:xfrm>
              <a:off x="4453030" y="3947500"/>
              <a:ext cx="550769" cy="201168"/>
              <a:chOff x="2160" y="3120"/>
              <a:chExt cx="1968" cy="384"/>
            </a:xfrm>
          </p:grpSpPr>
          <p:sp>
            <p:nvSpPr>
              <p:cNvPr id="6053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7" name="Group 80"/>
            <p:cNvGrpSpPr>
              <a:grpSpLocks noChangeAspect="1"/>
            </p:cNvGrpSpPr>
            <p:nvPr/>
          </p:nvGrpSpPr>
          <p:grpSpPr bwMode="auto">
            <a:xfrm>
              <a:off x="4453030" y="3840081"/>
              <a:ext cx="550769" cy="201168"/>
              <a:chOff x="2160" y="3120"/>
              <a:chExt cx="1968" cy="384"/>
            </a:xfrm>
          </p:grpSpPr>
          <p:sp>
            <p:nvSpPr>
              <p:cNvPr id="6053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3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8" name="Group 80"/>
            <p:cNvGrpSpPr>
              <a:grpSpLocks noChangeAspect="1"/>
            </p:cNvGrpSpPr>
            <p:nvPr/>
          </p:nvGrpSpPr>
          <p:grpSpPr bwMode="auto">
            <a:xfrm>
              <a:off x="4453030" y="3727367"/>
              <a:ext cx="550769" cy="201168"/>
              <a:chOff x="2160" y="3120"/>
              <a:chExt cx="1968" cy="384"/>
            </a:xfrm>
          </p:grpSpPr>
          <p:sp>
            <p:nvSpPr>
              <p:cNvPr id="6052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3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 name="Group 80"/>
            <p:cNvGrpSpPr>
              <a:grpSpLocks noChangeAspect="1"/>
            </p:cNvGrpSpPr>
            <p:nvPr/>
          </p:nvGrpSpPr>
          <p:grpSpPr bwMode="auto">
            <a:xfrm>
              <a:off x="4453030" y="3617299"/>
              <a:ext cx="550769" cy="201168"/>
              <a:chOff x="2160" y="3120"/>
              <a:chExt cx="1968" cy="384"/>
            </a:xfrm>
          </p:grpSpPr>
          <p:sp>
            <p:nvSpPr>
              <p:cNvPr id="6052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2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4453030" y="3509880"/>
              <a:ext cx="550769" cy="201168"/>
              <a:chOff x="2160" y="3120"/>
              <a:chExt cx="1968" cy="384"/>
            </a:xfrm>
          </p:grpSpPr>
          <p:sp>
            <p:nvSpPr>
              <p:cNvPr id="6052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052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052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46" name="Group 145"/>
          <p:cNvGrpSpPr/>
          <p:nvPr/>
        </p:nvGrpSpPr>
        <p:grpSpPr>
          <a:xfrm>
            <a:off x="1709738" y="3276600"/>
            <a:ext cx="4164732" cy="880004"/>
            <a:chOff x="1709738" y="3276600"/>
            <a:chExt cx="4164732" cy="880004"/>
          </a:xfrm>
        </p:grpSpPr>
        <p:sp>
          <p:nvSpPr>
            <p:cNvPr id="60438" name="TextBox 290"/>
            <p:cNvSpPr txBox="1">
              <a:spLocks noChangeArrowheads="1"/>
            </p:cNvSpPr>
            <p:nvPr/>
          </p:nvSpPr>
          <p:spPr bwMode="auto">
            <a:xfrm>
              <a:off x="1709738" y="3276600"/>
              <a:ext cx="2075773" cy="338683"/>
            </a:xfrm>
            <a:prstGeom prst="rect">
              <a:avLst/>
            </a:prstGeom>
            <a:noFill/>
            <a:ln w="9525">
              <a:noFill/>
              <a:miter lim="800000"/>
              <a:headEnd/>
              <a:tailEnd/>
            </a:ln>
          </p:spPr>
          <p:txBody>
            <a:bodyPr wrap="none">
              <a:spAutoFit/>
            </a:bodyPr>
            <a:lstStyle/>
            <a:p>
              <a:r>
                <a:rPr lang="en-US" dirty="0"/>
                <a:t>Carole moves purple</a:t>
              </a:r>
            </a:p>
          </p:txBody>
        </p:sp>
        <p:grpSp>
          <p:nvGrpSpPr>
            <p:cNvPr id="25" name="Group 172"/>
            <p:cNvGrpSpPr>
              <a:grpSpLocks noChangeAspect="1"/>
            </p:cNvGrpSpPr>
            <p:nvPr/>
          </p:nvGrpSpPr>
          <p:grpSpPr bwMode="auto">
            <a:xfrm>
              <a:off x="4459650" y="3955359"/>
              <a:ext cx="550656" cy="201245"/>
              <a:chOff x="4689475" y="3713163"/>
              <a:chExt cx="447675" cy="163512"/>
            </a:xfrm>
          </p:grpSpPr>
          <p:sp>
            <p:nvSpPr>
              <p:cNvPr id="60474"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0475"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0476"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39" name="Group 138"/>
            <p:cNvGrpSpPr/>
            <p:nvPr/>
          </p:nvGrpSpPr>
          <p:grpSpPr>
            <a:xfrm>
              <a:off x="4459650" y="3739821"/>
              <a:ext cx="550653" cy="311358"/>
              <a:chOff x="4459650" y="3739821"/>
              <a:chExt cx="550653" cy="311358"/>
            </a:xfrm>
          </p:grpSpPr>
          <p:grpSp>
            <p:nvGrpSpPr>
              <p:cNvPr id="26" name="Group 171"/>
              <p:cNvGrpSpPr>
                <a:grpSpLocks noChangeAspect="1"/>
              </p:cNvGrpSpPr>
              <p:nvPr/>
            </p:nvGrpSpPr>
            <p:grpSpPr bwMode="auto">
              <a:xfrm>
                <a:off x="4459650" y="3849933"/>
                <a:ext cx="550653" cy="201246"/>
                <a:chOff x="3814763" y="3702050"/>
                <a:chExt cx="447675" cy="163513"/>
              </a:xfrm>
            </p:grpSpPr>
            <p:sp>
              <p:nvSpPr>
                <p:cNvPr id="6047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7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7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7" name="Group 171"/>
              <p:cNvGrpSpPr>
                <a:grpSpLocks noChangeAspect="1"/>
              </p:cNvGrpSpPr>
              <p:nvPr/>
            </p:nvGrpSpPr>
            <p:grpSpPr bwMode="auto">
              <a:xfrm>
                <a:off x="4459650" y="3739821"/>
                <a:ext cx="550653" cy="201246"/>
                <a:chOff x="3814763" y="3702050"/>
                <a:chExt cx="447675" cy="163513"/>
              </a:xfrm>
            </p:grpSpPr>
            <p:sp>
              <p:nvSpPr>
                <p:cNvPr id="6046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046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047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135" name="Group 172"/>
            <p:cNvGrpSpPr>
              <a:grpSpLocks noChangeAspect="1"/>
            </p:cNvGrpSpPr>
            <p:nvPr/>
          </p:nvGrpSpPr>
          <p:grpSpPr bwMode="auto">
            <a:xfrm>
              <a:off x="5323608" y="3408216"/>
              <a:ext cx="550862" cy="201612"/>
              <a:chOff x="4689475" y="3713163"/>
              <a:chExt cx="447675" cy="163512"/>
            </a:xfrm>
          </p:grpSpPr>
          <p:sp>
            <p:nvSpPr>
              <p:cNvPr id="136" name="Rectangle 89"/>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37" name="Oval 90"/>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38" name="Oval 91"/>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60419" name="Rectangle 216"/>
          <p:cNvSpPr>
            <a:spLocks noGrp="1" noChangeArrowheads="1"/>
          </p:cNvSpPr>
          <p:nvPr>
            <p:ph type="title"/>
          </p:nvPr>
        </p:nvSpPr>
        <p:spPr/>
        <p:txBody>
          <a:bodyPr/>
          <a:lstStyle/>
          <a:p>
            <a:r>
              <a:rPr lang="en-US" dirty="0" smtClean="0"/>
              <a:t>(6,1)-Pathological Liar Game</a:t>
            </a:r>
            <a:endParaRPr lang="en-US" i="1" dirty="0" smtClean="0"/>
          </a:p>
        </p:txBody>
      </p:sp>
      <p:sp>
        <p:nvSpPr>
          <p:cNvPr id="60417" name="Slide Number Placeholder 5"/>
          <p:cNvSpPr>
            <a:spLocks noGrp="1"/>
          </p:cNvSpPr>
          <p:nvPr>
            <p:ph type="sldNum" sz="quarter" idx="12"/>
          </p:nvPr>
        </p:nvSpPr>
        <p:spPr>
          <a:noFill/>
        </p:spPr>
        <p:txBody>
          <a:bodyPr/>
          <a:lstStyle/>
          <a:p>
            <a:fld id="{6AAA7935-750A-4392-A538-B6D40C9E01EC}" type="slidenum">
              <a:rPr lang="en-US" smtClean="0"/>
              <a:pPr/>
              <a:t>37</a:t>
            </a:fld>
            <a:endParaRPr lang="en-US" smtClean="0"/>
          </a:p>
        </p:txBody>
      </p:sp>
      <p:sp>
        <p:nvSpPr>
          <p:cNvPr id="60418"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0421"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0422"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0423"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0424"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0425"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0426"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0427"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0428"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a:t>t</a:t>
            </a:r>
            <a:r>
              <a:rPr lang="en-US"/>
              <a:t>=3</a:t>
            </a:r>
          </a:p>
        </p:txBody>
      </p:sp>
      <p:sp>
        <p:nvSpPr>
          <p:cNvPr id="60431"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6054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054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054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sp>
        <p:nvSpPr>
          <p:cNvPr id="130" name="TextBox 129"/>
          <p:cNvSpPr txBox="1"/>
          <p:nvPr/>
        </p:nvSpPr>
        <p:spPr>
          <a:xfrm>
            <a:off x="3733800" y="2514600"/>
            <a:ext cx="1447832"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3</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3</a:t>
            </a:r>
            <a:r>
              <a:rPr lang="en-US" sz="2000" dirty="0" smtClean="0">
                <a:latin typeface="Arial"/>
              </a:rPr>
              <a:t>-1</a:t>
            </a:r>
            <a:endParaRPr lang="en-US" sz="2000" dirty="0">
              <a:latin typeface="Arial"/>
            </a:endParaRPr>
          </a:p>
        </p:txBody>
      </p:sp>
      <p:sp>
        <p:nvSpPr>
          <p:cNvPr id="147"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nvGrpSpPr>
          <p:cNvPr id="112" name="Group 111"/>
          <p:cNvGrpSpPr/>
          <p:nvPr/>
        </p:nvGrpSpPr>
        <p:grpSpPr>
          <a:xfrm>
            <a:off x="1709738" y="3276600"/>
            <a:ext cx="3302000" cy="882939"/>
            <a:chOff x="1709738" y="3276600"/>
            <a:chExt cx="3302000" cy="882939"/>
          </a:xfrm>
        </p:grpSpPr>
        <p:sp>
          <p:nvSpPr>
            <p:cNvPr id="62509" name="TextBox 290"/>
            <p:cNvSpPr txBox="1">
              <a:spLocks noChangeArrowheads="1"/>
            </p:cNvSpPr>
            <p:nvPr/>
          </p:nvSpPr>
          <p:spPr bwMode="auto">
            <a:xfrm>
              <a:off x="1709738" y="3276600"/>
              <a:ext cx="1641362" cy="338480"/>
            </a:xfrm>
            <a:prstGeom prst="rect">
              <a:avLst/>
            </a:prstGeom>
            <a:noFill/>
            <a:ln w="9525">
              <a:noFill/>
              <a:miter lim="800000"/>
              <a:headEnd/>
              <a:tailEnd/>
            </a:ln>
          </p:spPr>
          <p:txBody>
            <a:bodyPr wrap="none">
              <a:spAutoFit/>
            </a:bodyPr>
            <a:lstStyle/>
            <a:p>
              <a:r>
                <a:rPr lang="en-US" dirty="0"/>
                <a:t>Paul bipartitions</a:t>
              </a:r>
            </a:p>
          </p:txBody>
        </p:sp>
        <p:grpSp>
          <p:nvGrpSpPr>
            <p:cNvPr id="110" name="Group 109"/>
            <p:cNvGrpSpPr/>
            <p:nvPr/>
          </p:nvGrpSpPr>
          <p:grpSpPr>
            <a:xfrm>
              <a:off x="4461112" y="3847205"/>
              <a:ext cx="550626" cy="312334"/>
              <a:chOff x="4461112" y="3843741"/>
              <a:chExt cx="550626" cy="312334"/>
            </a:xfrm>
          </p:grpSpPr>
          <p:grpSp>
            <p:nvGrpSpPr>
              <p:cNvPr id="16" name="Group 172"/>
              <p:cNvGrpSpPr>
                <a:grpSpLocks noChangeAspect="1"/>
              </p:cNvGrpSpPr>
              <p:nvPr/>
            </p:nvGrpSpPr>
            <p:grpSpPr bwMode="auto">
              <a:xfrm>
                <a:off x="4461112" y="3954951"/>
                <a:ext cx="550626" cy="201124"/>
                <a:chOff x="4689475" y="3713163"/>
                <a:chExt cx="447675" cy="163512"/>
              </a:xfrm>
            </p:grpSpPr>
            <p:sp>
              <p:nvSpPr>
                <p:cNvPr id="6252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2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3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7" name="Group 172"/>
              <p:cNvGrpSpPr>
                <a:grpSpLocks noChangeAspect="1"/>
              </p:cNvGrpSpPr>
              <p:nvPr/>
            </p:nvGrpSpPr>
            <p:grpSpPr bwMode="auto">
              <a:xfrm>
                <a:off x="4461112" y="3843741"/>
                <a:ext cx="550626" cy="201124"/>
                <a:chOff x="4689475" y="3713163"/>
                <a:chExt cx="447675" cy="163512"/>
              </a:xfrm>
            </p:grpSpPr>
            <p:sp>
              <p:nvSpPr>
                <p:cNvPr id="6252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2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2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18" name="Group 171"/>
            <p:cNvGrpSpPr>
              <a:grpSpLocks noChangeAspect="1"/>
            </p:cNvGrpSpPr>
            <p:nvPr/>
          </p:nvGrpSpPr>
          <p:grpSpPr bwMode="auto">
            <a:xfrm>
              <a:off x="4461115" y="3739543"/>
              <a:ext cx="550623" cy="201125"/>
              <a:chOff x="3814763" y="3702050"/>
              <a:chExt cx="447675" cy="163513"/>
            </a:xfrm>
          </p:grpSpPr>
          <p:sp>
            <p:nvSpPr>
              <p:cNvPr id="6252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52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2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108" name="Group 107"/>
          <p:cNvGrpSpPr/>
          <p:nvPr/>
        </p:nvGrpSpPr>
        <p:grpSpPr>
          <a:xfrm>
            <a:off x="4460875" y="3733909"/>
            <a:ext cx="550863" cy="423754"/>
            <a:chOff x="4460875" y="3733909"/>
            <a:chExt cx="550863" cy="423754"/>
          </a:xfrm>
        </p:grpSpPr>
        <p:grpSp>
          <p:nvGrpSpPr>
            <p:cNvPr id="9" name="Group 80"/>
            <p:cNvGrpSpPr>
              <a:grpSpLocks noChangeAspect="1"/>
            </p:cNvGrpSpPr>
            <p:nvPr/>
          </p:nvGrpSpPr>
          <p:grpSpPr bwMode="auto">
            <a:xfrm>
              <a:off x="4460875" y="3956165"/>
              <a:ext cx="550863" cy="201498"/>
              <a:chOff x="2160" y="3120"/>
              <a:chExt cx="1968" cy="384"/>
            </a:xfrm>
          </p:grpSpPr>
          <p:sp>
            <p:nvSpPr>
              <p:cNvPr id="6254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5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4460875" y="3847951"/>
              <a:ext cx="550863" cy="201498"/>
              <a:chOff x="2160" y="3120"/>
              <a:chExt cx="1968" cy="384"/>
            </a:xfrm>
          </p:grpSpPr>
          <p:sp>
            <p:nvSpPr>
              <p:cNvPr id="6254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4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4460875" y="3733909"/>
              <a:ext cx="550863" cy="201498"/>
              <a:chOff x="2160" y="3120"/>
              <a:chExt cx="1968" cy="384"/>
            </a:xfrm>
          </p:grpSpPr>
          <p:sp>
            <p:nvSpPr>
              <p:cNvPr id="6254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4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4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260" name="TextBox 259"/>
          <p:cNvSpPr txBox="1">
            <a:spLocks noChangeArrowheads="1"/>
          </p:cNvSpPr>
          <p:nvPr/>
        </p:nvSpPr>
        <p:spPr bwMode="auto">
          <a:xfrm>
            <a:off x="6840538" y="3243263"/>
            <a:ext cx="476250" cy="338137"/>
          </a:xfrm>
          <a:prstGeom prst="rect">
            <a:avLst/>
          </a:prstGeom>
          <a:noFill/>
          <a:ln w="9525">
            <a:noFill/>
            <a:miter lim="800000"/>
            <a:headEnd/>
            <a:tailEnd/>
          </a:ln>
        </p:spPr>
        <p:txBody>
          <a:bodyPr wrap="none">
            <a:spAutoFit/>
          </a:bodyPr>
          <a:lstStyle/>
          <a:p>
            <a:pPr algn="ctr"/>
            <a:r>
              <a:rPr lang="en-US" i="1" dirty="0"/>
              <a:t>t</a:t>
            </a:r>
            <a:r>
              <a:rPr lang="en-US" dirty="0"/>
              <a:t>=4</a:t>
            </a:r>
          </a:p>
        </p:txBody>
      </p:sp>
      <p:sp>
        <p:nvSpPr>
          <p:cNvPr id="62467" name="Rectangle 216"/>
          <p:cNvSpPr>
            <a:spLocks noGrp="1" noChangeArrowheads="1"/>
          </p:cNvSpPr>
          <p:nvPr>
            <p:ph type="title"/>
          </p:nvPr>
        </p:nvSpPr>
        <p:spPr/>
        <p:txBody>
          <a:bodyPr/>
          <a:lstStyle/>
          <a:p>
            <a:r>
              <a:rPr lang="en-US" dirty="0" smtClean="0"/>
              <a:t>(6,1)-Pathological Liar Game</a:t>
            </a:r>
            <a:endParaRPr lang="en-US" i="1" dirty="0" smtClean="0"/>
          </a:p>
        </p:txBody>
      </p:sp>
      <p:sp>
        <p:nvSpPr>
          <p:cNvPr id="62465" name="Slide Number Placeholder 5"/>
          <p:cNvSpPr>
            <a:spLocks noGrp="1"/>
          </p:cNvSpPr>
          <p:nvPr>
            <p:ph type="sldNum" sz="quarter" idx="12"/>
          </p:nvPr>
        </p:nvSpPr>
        <p:spPr>
          <a:noFill/>
        </p:spPr>
        <p:txBody>
          <a:bodyPr/>
          <a:lstStyle/>
          <a:p>
            <a:fld id="{BC371119-64F9-4121-A391-7113D1444339}" type="slidenum">
              <a:rPr lang="en-US" smtClean="0"/>
              <a:pPr/>
              <a:t>38</a:t>
            </a:fld>
            <a:endParaRPr lang="en-US" smtClean="0"/>
          </a:p>
        </p:txBody>
      </p:sp>
      <p:sp>
        <p:nvSpPr>
          <p:cNvPr id="62466"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2469"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2470"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2471"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2472"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2473"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2474"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2475"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2476"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2479"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62567"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2568"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2569"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sp>
        <p:nvSpPr>
          <p:cNvPr id="107" name="TextBox 106"/>
          <p:cNvSpPr txBox="1"/>
          <p:nvPr/>
        </p:nvSpPr>
        <p:spPr>
          <a:xfrm>
            <a:off x="3733800" y="2514600"/>
            <a:ext cx="1447832"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2</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2</a:t>
            </a:r>
            <a:r>
              <a:rPr lang="en-US" sz="2000" dirty="0" smtClean="0">
                <a:latin typeface="Arial"/>
              </a:rPr>
              <a:t>-1</a:t>
            </a:r>
            <a:endParaRPr lang="en-US" sz="2000" dirty="0">
              <a:latin typeface="Arial"/>
            </a:endParaRPr>
          </a:p>
        </p:txBody>
      </p:sp>
      <p:grpSp>
        <p:nvGrpSpPr>
          <p:cNvPr id="122" name="Group 121"/>
          <p:cNvGrpSpPr/>
          <p:nvPr/>
        </p:nvGrpSpPr>
        <p:grpSpPr>
          <a:xfrm>
            <a:off x="5334000" y="3415144"/>
            <a:ext cx="550863" cy="740931"/>
            <a:chOff x="5334000" y="3415144"/>
            <a:chExt cx="550863" cy="740931"/>
          </a:xfrm>
        </p:grpSpPr>
        <p:grpSp>
          <p:nvGrpSpPr>
            <p:cNvPr id="4" name="Group 80"/>
            <p:cNvGrpSpPr>
              <a:grpSpLocks noChangeAspect="1"/>
            </p:cNvGrpSpPr>
            <p:nvPr/>
          </p:nvGrpSpPr>
          <p:grpSpPr bwMode="auto">
            <a:xfrm>
              <a:off x="5334000" y="3954801"/>
              <a:ext cx="550863" cy="201274"/>
              <a:chOff x="2160" y="3120"/>
              <a:chExt cx="1968" cy="384"/>
            </a:xfrm>
          </p:grpSpPr>
          <p:sp>
            <p:nvSpPr>
              <p:cNvPr id="6256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6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 name="Group 80"/>
            <p:cNvGrpSpPr>
              <a:grpSpLocks noChangeAspect="1"/>
            </p:cNvGrpSpPr>
            <p:nvPr/>
          </p:nvGrpSpPr>
          <p:grpSpPr bwMode="auto">
            <a:xfrm>
              <a:off x="5334000" y="3843244"/>
              <a:ext cx="550863" cy="201274"/>
              <a:chOff x="2160" y="3120"/>
              <a:chExt cx="1968" cy="384"/>
            </a:xfrm>
          </p:grpSpPr>
          <p:sp>
            <p:nvSpPr>
              <p:cNvPr id="6256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6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5334000" y="3732793"/>
              <a:ext cx="550863" cy="201274"/>
              <a:chOff x="2160" y="3120"/>
              <a:chExt cx="1968" cy="384"/>
            </a:xfrm>
          </p:grpSpPr>
          <p:sp>
            <p:nvSpPr>
              <p:cNvPr id="6255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5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6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7" name="Group 80"/>
            <p:cNvGrpSpPr>
              <a:grpSpLocks noChangeAspect="1"/>
            </p:cNvGrpSpPr>
            <p:nvPr/>
          </p:nvGrpSpPr>
          <p:grpSpPr bwMode="auto">
            <a:xfrm>
              <a:off x="5334000" y="3627438"/>
              <a:ext cx="550863" cy="201274"/>
              <a:chOff x="2160" y="3120"/>
              <a:chExt cx="1968" cy="384"/>
            </a:xfrm>
          </p:grpSpPr>
          <p:sp>
            <p:nvSpPr>
              <p:cNvPr id="6255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5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5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80"/>
            <p:cNvGrpSpPr>
              <a:grpSpLocks noChangeAspect="1"/>
            </p:cNvGrpSpPr>
            <p:nvPr/>
          </p:nvGrpSpPr>
          <p:grpSpPr bwMode="auto">
            <a:xfrm>
              <a:off x="5334000" y="3520066"/>
              <a:ext cx="550863" cy="201498"/>
              <a:chOff x="2160" y="3120"/>
              <a:chExt cx="1968" cy="384"/>
            </a:xfrm>
          </p:grpSpPr>
          <p:sp>
            <p:nvSpPr>
              <p:cNvPr id="6253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253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253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7" name="Group 80"/>
            <p:cNvGrpSpPr>
              <a:grpSpLocks noChangeAspect="1"/>
            </p:cNvGrpSpPr>
            <p:nvPr/>
          </p:nvGrpSpPr>
          <p:grpSpPr bwMode="auto">
            <a:xfrm>
              <a:off x="5334000" y="3415144"/>
              <a:ext cx="550863" cy="201498"/>
              <a:chOff x="2160" y="3120"/>
              <a:chExt cx="1968" cy="384"/>
            </a:xfrm>
          </p:grpSpPr>
          <p:sp>
            <p:nvSpPr>
              <p:cNvPr id="11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23" name="Group 122"/>
          <p:cNvGrpSpPr/>
          <p:nvPr/>
        </p:nvGrpSpPr>
        <p:grpSpPr>
          <a:xfrm>
            <a:off x="1709738" y="3196135"/>
            <a:ext cx="4175125" cy="963115"/>
            <a:chOff x="1709738" y="3196135"/>
            <a:chExt cx="4175125" cy="963115"/>
          </a:xfrm>
        </p:grpSpPr>
        <p:sp>
          <p:nvSpPr>
            <p:cNvPr id="62486" name="TextBox 213"/>
            <p:cNvSpPr txBox="1">
              <a:spLocks noChangeArrowheads="1"/>
            </p:cNvSpPr>
            <p:nvPr/>
          </p:nvSpPr>
          <p:spPr bwMode="auto">
            <a:xfrm>
              <a:off x="1709738" y="3276600"/>
              <a:ext cx="2076082" cy="338691"/>
            </a:xfrm>
            <a:prstGeom prst="rect">
              <a:avLst/>
            </a:prstGeom>
            <a:noFill/>
            <a:ln w="9525">
              <a:noFill/>
              <a:miter lim="800000"/>
              <a:headEnd/>
              <a:tailEnd/>
            </a:ln>
          </p:spPr>
          <p:txBody>
            <a:bodyPr wrap="none">
              <a:spAutoFit/>
            </a:bodyPr>
            <a:lstStyle/>
            <a:p>
              <a:r>
                <a:rPr lang="en-US" dirty="0"/>
                <a:t>Carole moves purple</a:t>
              </a:r>
            </a:p>
          </p:txBody>
        </p:sp>
        <p:grpSp>
          <p:nvGrpSpPr>
            <p:cNvPr id="26" name="Group 171"/>
            <p:cNvGrpSpPr>
              <a:grpSpLocks noChangeAspect="1"/>
            </p:cNvGrpSpPr>
            <p:nvPr/>
          </p:nvGrpSpPr>
          <p:grpSpPr bwMode="auto">
            <a:xfrm>
              <a:off x="4461675" y="3958000"/>
              <a:ext cx="550735" cy="201250"/>
              <a:chOff x="3814763" y="3702050"/>
              <a:chExt cx="447675" cy="163513"/>
            </a:xfrm>
          </p:grpSpPr>
          <p:sp>
            <p:nvSpPr>
              <p:cNvPr id="6249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249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250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2" name="Group 256"/>
            <p:cNvGrpSpPr>
              <a:grpSpLocks/>
            </p:cNvGrpSpPr>
            <p:nvPr/>
          </p:nvGrpSpPr>
          <p:grpSpPr bwMode="auto">
            <a:xfrm>
              <a:off x="5334125" y="3196135"/>
              <a:ext cx="550738" cy="312529"/>
              <a:chOff x="5334000" y="3403602"/>
              <a:chExt cx="550772" cy="312403"/>
            </a:xfrm>
          </p:grpSpPr>
          <p:grpSp>
            <p:nvGrpSpPr>
              <p:cNvPr id="23" name="Group 172"/>
              <p:cNvGrpSpPr>
                <a:grpSpLocks noChangeAspect="1"/>
              </p:cNvGrpSpPr>
              <p:nvPr/>
            </p:nvGrpSpPr>
            <p:grpSpPr bwMode="auto">
              <a:xfrm>
                <a:off x="5334000" y="3514837"/>
                <a:ext cx="550772" cy="201168"/>
                <a:chOff x="4689475" y="3713163"/>
                <a:chExt cx="447675" cy="163512"/>
              </a:xfrm>
            </p:grpSpPr>
            <p:sp>
              <p:nvSpPr>
                <p:cNvPr id="6250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0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0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4" name="Group 172"/>
              <p:cNvGrpSpPr>
                <a:grpSpLocks noChangeAspect="1"/>
              </p:cNvGrpSpPr>
              <p:nvPr/>
            </p:nvGrpSpPr>
            <p:grpSpPr bwMode="auto">
              <a:xfrm>
                <a:off x="5334000" y="3403602"/>
                <a:ext cx="550772" cy="201168"/>
                <a:chOff x="4689475" y="3713163"/>
                <a:chExt cx="447675" cy="163512"/>
              </a:xfrm>
            </p:grpSpPr>
            <p:sp>
              <p:nvSpPr>
                <p:cNvPr id="6250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6250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6250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sp>
        <p:nvSpPr>
          <p:cNvPr id="124"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6"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nvGrpSpPr>
          <p:cNvPr id="92" name="Group 91"/>
          <p:cNvGrpSpPr/>
          <p:nvPr/>
        </p:nvGrpSpPr>
        <p:grpSpPr>
          <a:xfrm>
            <a:off x="5331403" y="3199624"/>
            <a:ext cx="552450" cy="956449"/>
            <a:chOff x="5327939" y="3199624"/>
            <a:chExt cx="552450" cy="956449"/>
          </a:xfrm>
        </p:grpSpPr>
        <p:grpSp>
          <p:nvGrpSpPr>
            <p:cNvPr id="9" name="Group 80"/>
            <p:cNvGrpSpPr>
              <a:grpSpLocks noChangeAspect="1"/>
            </p:cNvGrpSpPr>
            <p:nvPr/>
          </p:nvGrpSpPr>
          <p:grpSpPr bwMode="auto">
            <a:xfrm>
              <a:off x="5327939" y="3954838"/>
              <a:ext cx="552014" cy="201235"/>
              <a:chOff x="2160" y="3120"/>
              <a:chExt cx="1968" cy="384"/>
            </a:xfrm>
          </p:grpSpPr>
          <p:sp>
            <p:nvSpPr>
              <p:cNvPr id="645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 name="Group 80"/>
            <p:cNvGrpSpPr>
              <a:grpSpLocks noChangeAspect="1"/>
            </p:cNvGrpSpPr>
            <p:nvPr/>
          </p:nvGrpSpPr>
          <p:grpSpPr bwMode="auto">
            <a:xfrm>
              <a:off x="5327939" y="3843303"/>
              <a:ext cx="552014" cy="201235"/>
              <a:chOff x="2160" y="3120"/>
              <a:chExt cx="1968" cy="384"/>
            </a:xfrm>
          </p:grpSpPr>
          <p:sp>
            <p:nvSpPr>
              <p:cNvPr id="645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5327939" y="3732874"/>
              <a:ext cx="552014" cy="201235"/>
              <a:chOff x="2160" y="3120"/>
              <a:chExt cx="1968" cy="384"/>
            </a:xfrm>
          </p:grpSpPr>
          <p:sp>
            <p:nvSpPr>
              <p:cNvPr id="645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 name="Group 80"/>
            <p:cNvGrpSpPr>
              <a:grpSpLocks noChangeAspect="1"/>
            </p:cNvGrpSpPr>
            <p:nvPr/>
          </p:nvGrpSpPr>
          <p:grpSpPr bwMode="auto">
            <a:xfrm>
              <a:off x="5327939" y="3627540"/>
              <a:ext cx="552014" cy="201235"/>
              <a:chOff x="2160" y="3120"/>
              <a:chExt cx="1968" cy="384"/>
            </a:xfrm>
          </p:grpSpPr>
          <p:sp>
            <p:nvSpPr>
              <p:cNvPr id="645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80"/>
            <p:cNvGrpSpPr>
              <a:grpSpLocks noChangeAspect="1"/>
            </p:cNvGrpSpPr>
            <p:nvPr/>
          </p:nvGrpSpPr>
          <p:grpSpPr bwMode="auto">
            <a:xfrm>
              <a:off x="5327939" y="3520189"/>
              <a:ext cx="552014" cy="201235"/>
              <a:chOff x="2160" y="3120"/>
              <a:chExt cx="1968" cy="384"/>
            </a:xfrm>
          </p:grpSpPr>
          <p:sp>
            <p:nvSpPr>
              <p:cNvPr id="6456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80"/>
            <p:cNvGrpSpPr>
              <a:grpSpLocks noChangeAspect="1"/>
            </p:cNvGrpSpPr>
            <p:nvPr/>
          </p:nvGrpSpPr>
          <p:grpSpPr bwMode="auto">
            <a:xfrm>
              <a:off x="5328375" y="3412116"/>
              <a:ext cx="552014" cy="201235"/>
              <a:chOff x="2160" y="3120"/>
              <a:chExt cx="1968" cy="384"/>
            </a:xfrm>
          </p:grpSpPr>
          <p:sp>
            <p:nvSpPr>
              <p:cNvPr id="6456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6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6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5" name="Group 80"/>
            <p:cNvGrpSpPr>
              <a:grpSpLocks noChangeAspect="1"/>
            </p:cNvGrpSpPr>
            <p:nvPr/>
          </p:nvGrpSpPr>
          <p:grpSpPr bwMode="auto">
            <a:xfrm>
              <a:off x="5329526" y="3304617"/>
              <a:ext cx="550863" cy="200583"/>
              <a:chOff x="2160" y="3120"/>
              <a:chExt cx="1968" cy="384"/>
            </a:xfrm>
          </p:grpSpPr>
          <p:sp>
            <p:nvSpPr>
              <p:cNvPr id="645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6" name="Group 80"/>
            <p:cNvGrpSpPr>
              <a:grpSpLocks noChangeAspect="1"/>
            </p:cNvGrpSpPr>
            <p:nvPr/>
          </p:nvGrpSpPr>
          <p:grpSpPr bwMode="auto">
            <a:xfrm>
              <a:off x="5329526" y="3199624"/>
              <a:ext cx="550863" cy="200583"/>
              <a:chOff x="2160" y="3120"/>
              <a:chExt cx="1968" cy="384"/>
            </a:xfrm>
          </p:grpSpPr>
          <p:sp>
            <p:nvSpPr>
              <p:cNvPr id="6459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95" name="Group 94"/>
          <p:cNvGrpSpPr/>
          <p:nvPr/>
        </p:nvGrpSpPr>
        <p:grpSpPr>
          <a:xfrm>
            <a:off x="1709738" y="3091381"/>
            <a:ext cx="4174115" cy="523977"/>
            <a:chOff x="1709738" y="3091381"/>
            <a:chExt cx="4174115" cy="523977"/>
          </a:xfrm>
        </p:grpSpPr>
        <p:sp>
          <p:nvSpPr>
            <p:cNvPr id="64535" name="TextBox 188"/>
            <p:cNvSpPr txBox="1">
              <a:spLocks noChangeArrowheads="1"/>
            </p:cNvSpPr>
            <p:nvPr/>
          </p:nvSpPr>
          <p:spPr bwMode="auto">
            <a:xfrm>
              <a:off x="1709738" y="3276600"/>
              <a:ext cx="2031887" cy="338758"/>
            </a:xfrm>
            <a:prstGeom prst="rect">
              <a:avLst/>
            </a:prstGeom>
            <a:noFill/>
            <a:ln w="9525">
              <a:noFill/>
              <a:miter lim="800000"/>
              <a:headEnd/>
              <a:tailEnd/>
            </a:ln>
          </p:spPr>
          <p:txBody>
            <a:bodyPr wrap="none">
              <a:spAutoFit/>
            </a:bodyPr>
            <a:lstStyle/>
            <a:p>
              <a:r>
                <a:rPr lang="en-US" dirty="0"/>
                <a:t>Carole moves green</a:t>
              </a:r>
            </a:p>
          </p:txBody>
        </p:sp>
        <p:grpSp>
          <p:nvGrpSpPr>
            <p:cNvPr id="24" name="Group 171"/>
            <p:cNvGrpSpPr>
              <a:grpSpLocks noChangeAspect="1"/>
            </p:cNvGrpSpPr>
            <p:nvPr/>
          </p:nvGrpSpPr>
          <p:grpSpPr bwMode="auto">
            <a:xfrm>
              <a:off x="5332932" y="3091381"/>
              <a:ext cx="550921" cy="201290"/>
              <a:chOff x="3814763" y="3702050"/>
              <a:chExt cx="447675" cy="163513"/>
            </a:xfrm>
          </p:grpSpPr>
          <p:sp>
            <p:nvSpPr>
              <p:cNvPr id="6453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453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454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4" name="Group 80"/>
          <p:cNvGrpSpPr>
            <a:grpSpLocks noChangeAspect="1"/>
          </p:cNvGrpSpPr>
          <p:nvPr/>
        </p:nvGrpSpPr>
        <p:grpSpPr bwMode="auto">
          <a:xfrm>
            <a:off x="4460875" y="3957080"/>
            <a:ext cx="550863" cy="200583"/>
            <a:chOff x="2160" y="3120"/>
            <a:chExt cx="1968" cy="384"/>
          </a:xfrm>
        </p:grpSpPr>
        <p:sp>
          <p:nvSpPr>
            <p:cNvPr id="6459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4" name="Group 93"/>
          <p:cNvGrpSpPr/>
          <p:nvPr/>
        </p:nvGrpSpPr>
        <p:grpSpPr>
          <a:xfrm>
            <a:off x="1709738" y="3276600"/>
            <a:ext cx="3302000" cy="881063"/>
            <a:chOff x="1709738" y="3276600"/>
            <a:chExt cx="3302000" cy="881063"/>
          </a:xfrm>
        </p:grpSpPr>
        <p:grpSp>
          <p:nvGrpSpPr>
            <p:cNvPr id="19" name="Group 171"/>
            <p:cNvGrpSpPr>
              <a:grpSpLocks noChangeAspect="1"/>
            </p:cNvGrpSpPr>
            <p:nvPr/>
          </p:nvGrpSpPr>
          <p:grpSpPr bwMode="auto">
            <a:xfrm>
              <a:off x="4461115" y="3956373"/>
              <a:ext cx="550623" cy="201290"/>
              <a:chOff x="3814763" y="3702050"/>
              <a:chExt cx="447675" cy="163513"/>
            </a:xfrm>
          </p:grpSpPr>
          <p:sp>
            <p:nvSpPr>
              <p:cNvPr id="6455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6455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6455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sp>
          <p:nvSpPr>
            <p:cNvPr id="64549" name="TextBox 213"/>
            <p:cNvSpPr txBox="1">
              <a:spLocks noChangeArrowheads="1"/>
            </p:cNvSpPr>
            <p:nvPr/>
          </p:nvSpPr>
          <p:spPr bwMode="auto">
            <a:xfrm>
              <a:off x="1709738" y="3276600"/>
              <a:ext cx="1641362" cy="338758"/>
            </a:xfrm>
            <a:prstGeom prst="rect">
              <a:avLst/>
            </a:prstGeom>
            <a:noFill/>
            <a:ln w="9525">
              <a:noFill/>
              <a:miter lim="800000"/>
              <a:headEnd/>
              <a:tailEnd/>
            </a:ln>
          </p:spPr>
          <p:txBody>
            <a:bodyPr wrap="none">
              <a:spAutoFit/>
            </a:bodyPr>
            <a:lstStyle/>
            <a:p>
              <a:r>
                <a:rPr lang="en-US" dirty="0"/>
                <a:t>Paul bipartitions</a:t>
              </a:r>
            </a:p>
          </p:txBody>
        </p:sp>
      </p:grpSp>
      <p:sp>
        <p:nvSpPr>
          <p:cNvPr id="260" name="TextBox 259"/>
          <p:cNvSpPr txBox="1">
            <a:spLocks noChangeArrowheads="1"/>
          </p:cNvSpPr>
          <p:nvPr/>
        </p:nvSpPr>
        <p:spPr bwMode="auto">
          <a:xfrm>
            <a:off x="6840538" y="3243263"/>
            <a:ext cx="476250" cy="338137"/>
          </a:xfrm>
          <a:prstGeom prst="rect">
            <a:avLst/>
          </a:prstGeom>
          <a:noFill/>
          <a:ln w="9525">
            <a:noFill/>
            <a:miter lim="800000"/>
            <a:headEnd/>
            <a:tailEnd/>
          </a:ln>
        </p:spPr>
        <p:txBody>
          <a:bodyPr wrap="none">
            <a:spAutoFit/>
          </a:bodyPr>
          <a:lstStyle/>
          <a:p>
            <a:pPr algn="ctr"/>
            <a:r>
              <a:rPr lang="en-US" i="1" dirty="0"/>
              <a:t>t</a:t>
            </a:r>
            <a:r>
              <a:rPr lang="en-US" dirty="0"/>
              <a:t>=5</a:t>
            </a:r>
          </a:p>
        </p:txBody>
      </p:sp>
      <p:sp>
        <p:nvSpPr>
          <p:cNvPr id="64516" name="Rectangle 216"/>
          <p:cNvSpPr>
            <a:spLocks noGrp="1" noChangeArrowheads="1"/>
          </p:cNvSpPr>
          <p:nvPr>
            <p:ph type="title"/>
          </p:nvPr>
        </p:nvSpPr>
        <p:spPr/>
        <p:txBody>
          <a:bodyPr/>
          <a:lstStyle/>
          <a:p>
            <a:r>
              <a:rPr lang="en-US" dirty="0" smtClean="0"/>
              <a:t>(6,1)-Pathological Liar Game</a:t>
            </a:r>
            <a:endParaRPr lang="en-US" i="1" dirty="0" smtClean="0"/>
          </a:p>
        </p:txBody>
      </p:sp>
      <p:sp>
        <p:nvSpPr>
          <p:cNvPr id="64514" name="Slide Number Placeholder 5"/>
          <p:cNvSpPr>
            <a:spLocks noGrp="1"/>
          </p:cNvSpPr>
          <p:nvPr>
            <p:ph type="sldNum" sz="quarter" idx="12"/>
          </p:nvPr>
        </p:nvSpPr>
        <p:spPr>
          <a:noFill/>
        </p:spPr>
        <p:txBody>
          <a:bodyPr/>
          <a:lstStyle/>
          <a:p>
            <a:fld id="{A3B4A320-562F-46D7-9992-B3F370467758}" type="slidenum">
              <a:rPr lang="en-US" smtClean="0"/>
              <a:pPr/>
              <a:t>39</a:t>
            </a:fld>
            <a:endParaRPr lang="en-US" smtClean="0"/>
          </a:p>
        </p:txBody>
      </p:sp>
      <p:sp>
        <p:nvSpPr>
          <p:cNvPr id="64515"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4518"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4519"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4520"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4521"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4522"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4523"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4524"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4525"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4528"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6460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460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460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sp>
        <p:nvSpPr>
          <p:cNvPr id="91" name="TextBox 90"/>
          <p:cNvSpPr txBox="1"/>
          <p:nvPr/>
        </p:nvSpPr>
        <p:spPr>
          <a:xfrm>
            <a:off x="3733800" y="2514600"/>
            <a:ext cx="1447832"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1</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1</a:t>
            </a:r>
            <a:r>
              <a:rPr lang="en-US" sz="2000" dirty="0" smtClean="0">
                <a:latin typeface="Arial"/>
              </a:rPr>
              <a:t>-1</a:t>
            </a:r>
            <a:endParaRPr lang="en-US" sz="2000" dirty="0">
              <a:latin typeface="Arial"/>
            </a:endParaRPr>
          </a:p>
        </p:txBody>
      </p:sp>
      <p:sp>
        <p:nvSpPr>
          <p:cNvPr id="96"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295400"/>
            <a:ext cx="8229600" cy="5105400"/>
          </a:xfrm>
          <a:prstGeom prst="rect">
            <a:avLst/>
          </a:prstGeom>
          <a:noFill/>
          <a:ln w="9525">
            <a:noFill/>
            <a:miter lim="800000"/>
            <a:headEnd/>
            <a:tailEnd/>
          </a:ln>
          <a:effectLst/>
        </p:spPr>
        <p:txBody>
          <a:bodyPr/>
          <a:lstStyle/>
          <a:p>
            <a:pPr marL="342900" indent="-342900" eaLnBrk="0" hangingPunct="0">
              <a:spcBef>
                <a:spcPct val="20000"/>
              </a:spcBef>
              <a:buClr>
                <a:schemeClr val="bg2"/>
              </a:buClr>
              <a:buFont typeface="Wingdings" pitchFamily="2" charset="2"/>
              <a:buChar char="§"/>
            </a:pPr>
            <a:r>
              <a:rPr lang="en-US" sz="2400"/>
              <a:t>Transmit blocks of length </a:t>
            </a:r>
            <a:r>
              <a:rPr lang="en-US" sz="2400" i="1">
                <a:latin typeface="Times New Roman" pitchFamily="18" charset="0"/>
              </a:rPr>
              <a:t>n</a:t>
            </a:r>
            <a:endParaRPr lang="en-US" sz="2400">
              <a:latin typeface="Times New Roman" pitchFamily="18" charset="0"/>
            </a:endParaRPr>
          </a:p>
          <a:p>
            <a:pPr marL="342900" indent="-342900" eaLnBrk="0" hangingPunct="0">
              <a:spcBef>
                <a:spcPct val="20000"/>
              </a:spcBef>
              <a:buClr>
                <a:schemeClr val="bg2"/>
              </a:buClr>
              <a:buFont typeface="Wingdings" pitchFamily="2" charset="2"/>
              <a:buChar char="§"/>
            </a:pPr>
            <a:endParaRPr lang="en-US" sz="2400"/>
          </a:p>
          <a:p>
            <a:pPr marL="342900" indent="-342900" eaLnBrk="0" hangingPunct="0">
              <a:spcBef>
                <a:spcPct val="20000"/>
              </a:spcBef>
              <a:buClr>
                <a:schemeClr val="bg2"/>
              </a:buClr>
              <a:buFont typeface="Wingdings" pitchFamily="2" charset="2"/>
              <a:buChar char="§"/>
            </a:pPr>
            <a:r>
              <a:rPr lang="en-US" sz="2400"/>
              <a:t>Noise changes</a:t>
            </a:r>
            <a:br>
              <a:rPr lang="en-US" sz="2400"/>
            </a:br>
            <a:r>
              <a:rPr lang="en-US" sz="2400"/>
              <a:t>≤ </a:t>
            </a:r>
            <a:r>
              <a:rPr lang="en-US" sz="2400" i="1">
                <a:latin typeface="Times New Roman" pitchFamily="18" charset="0"/>
              </a:rPr>
              <a:t>e</a:t>
            </a:r>
            <a:r>
              <a:rPr lang="en-US" sz="2400"/>
              <a:t> bits per block</a:t>
            </a:r>
            <a:br>
              <a:rPr lang="en-US" sz="2400"/>
            </a:br>
            <a:r>
              <a:rPr lang="en-US" sz="2400"/>
              <a:t>(</a:t>
            </a:r>
            <a:r>
              <a:rPr lang="en-US" sz="2400">
                <a:latin typeface="Times New Roman" pitchFamily="18" charset="0"/>
              </a:rPr>
              <a:t>||</a:t>
            </a:r>
            <a:r>
              <a:rPr lang="en-US" sz="2400" i="1">
                <a:latin typeface="Times New Roman" pitchFamily="18" charset="0"/>
                <a:sym typeface="Symbol" pitchFamily="18" charset="2"/>
              </a:rPr>
              <a:t></a:t>
            </a:r>
            <a:r>
              <a:rPr lang="en-US" sz="2400">
                <a:latin typeface="Times New Roman" pitchFamily="18" charset="0"/>
              </a:rPr>
              <a:t>||</a:t>
            </a:r>
            <a:r>
              <a:rPr lang="en-US" sz="2400" baseline="-25000">
                <a:latin typeface="Times New Roman" pitchFamily="18" charset="0"/>
              </a:rPr>
              <a:t>1 </a:t>
            </a:r>
            <a:r>
              <a:rPr lang="en-US" sz="2400">
                <a:latin typeface="Times New Roman" pitchFamily="18" charset="0"/>
              </a:rPr>
              <a:t>≤ </a:t>
            </a:r>
            <a:r>
              <a:rPr lang="en-US" sz="2400" i="1">
                <a:latin typeface="Times New Roman" pitchFamily="18" charset="0"/>
              </a:rPr>
              <a:t>e</a:t>
            </a:r>
            <a:r>
              <a:rPr lang="en-US" sz="2400"/>
              <a:t>)</a:t>
            </a:r>
          </a:p>
          <a:p>
            <a:pPr marL="342900" indent="-342900" eaLnBrk="0" hangingPunct="0">
              <a:spcBef>
                <a:spcPct val="20000"/>
              </a:spcBef>
              <a:buClr>
                <a:schemeClr val="bg2"/>
              </a:buClr>
              <a:buFont typeface="Wingdings" pitchFamily="2" charset="2"/>
              <a:buChar char="§"/>
            </a:pPr>
            <a:endParaRPr lang="en-US" sz="2400"/>
          </a:p>
          <a:p>
            <a:pPr marL="342900" indent="-342900" eaLnBrk="0" hangingPunct="0">
              <a:spcBef>
                <a:spcPct val="20000"/>
              </a:spcBef>
              <a:buClr>
                <a:schemeClr val="bg2"/>
              </a:buClr>
              <a:buFont typeface="Wingdings" pitchFamily="2" charset="2"/>
              <a:buChar char="§"/>
            </a:pPr>
            <a:endParaRPr lang="en-US" sz="2400"/>
          </a:p>
          <a:p>
            <a:pPr marL="342900" indent="-342900" eaLnBrk="0" hangingPunct="0">
              <a:spcBef>
                <a:spcPct val="20000"/>
              </a:spcBef>
              <a:buClr>
                <a:schemeClr val="bg2"/>
              </a:buClr>
              <a:buFont typeface="Wingdings" pitchFamily="2" charset="2"/>
              <a:buChar char="§"/>
            </a:pPr>
            <a:r>
              <a:rPr lang="en-US" sz="2400"/>
              <a:t>Repetition code 111, 000</a:t>
            </a:r>
          </a:p>
          <a:p>
            <a:pPr marL="742950" lvl="1" indent="-285750" eaLnBrk="0" hangingPunct="0">
              <a:spcBef>
                <a:spcPct val="20000"/>
              </a:spcBef>
              <a:buFontTx/>
              <a:buChar char="–"/>
            </a:pPr>
            <a:r>
              <a:rPr lang="en-US" sz="2400"/>
              <a:t> length:</a:t>
            </a:r>
            <a:r>
              <a:rPr lang="en-US" sz="2400" i="1">
                <a:latin typeface="Times New Roman" pitchFamily="18" charset="0"/>
              </a:rPr>
              <a:t> n</a:t>
            </a:r>
            <a:r>
              <a:rPr lang="en-US" sz="2400">
                <a:latin typeface="Times New Roman" pitchFamily="18" charset="0"/>
              </a:rPr>
              <a:t> = 3 </a:t>
            </a:r>
            <a:endParaRPr lang="en-US" sz="2400"/>
          </a:p>
          <a:p>
            <a:pPr marL="742950" lvl="1" indent="-285750" eaLnBrk="0" hangingPunct="0">
              <a:spcBef>
                <a:spcPct val="20000"/>
              </a:spcBef>
              <a:buFontTx/>
              <a:buChar char="–"/>
            </a:pPr>
            <a:r>
              <a:rPr lang="en-US" sz="2400" i="1"/>
              <a:t> </a:t>
            </a:r>
            <a:r>
              <a:rPr lang="en-US" sz="2400" i="1">
                <a:latin typeface="Times New Roman" pitchFamily="18" charset="0"/>
              </a:rPr>
              <a:t>e</a:t>
            </a:r>
            <a:r>
              <a:rPr lang="en-US" sz="2400">
                <a:latin typeface="Times New Roman" pitchFamily="18" charset="0"/>
              </a:rPr>
              <a:t> = 1</a:t>
            </a:r>
          </a:p>
          <a:p>
            <a:pPr marL="742950" lvl="1" indent="-285750" eaLnBrk="0" hangingPunct="0">
              <a:spcBef>
                <a:spcPct val="20000"/>
              </a:spcBef>
              <a:buFontTx/>
              <a:buChar char="–"/>
            </a:pPr>
            <a:r>
              <a:rPr lang="en-US" sz="2400"/>
              <a:t>information rate: </a:t>
            </a:r>
            <a:r>
              <a:rPr lang="en-US" sz="2400">
                <a:latin typeface="Times New Roman" pitchFamily="18" charset="0"/>
              </a:rPr>
              <a:t>1/3</a:t>
            </a:r>
          </a:p>
          <a:p>
            <a:pPr marL="342900" indent="-342900" eaLnBrk="0" hangingPunct="0">
              <a:spcBef>
                <a:spcPct val="20000"/>
              </a:spcBef>
              <a:buClr>
                <a:schemeClr val="bg2"/>
              </a:buClr>
              <a:buFont typeface="Wingdings" pitchFamily="2" charset="2"/>
              <a:buChar char="§"/>
            </a:pPr>
            <a:endParaRPr lang="en-US" sz="2400">
              <a:latin typeface="Times New Roman" pitchFamily="18" charset="0"/>
            </a:endParaRPr>
          </a:p>
        </p:txBody>
      </p:sp>
      <p:sp>
        <p:nvSpPr>
          <p:cNvPr id="77827" name="Rectangle 3"/>
          <p:cNvSpPr>
            <a:spLocks noGrp="1" noChangeArrowheads="1"/>
          </p:cNvSpPr>
          <p:nvPr>
            <p:ph type="title"/>
          </p:nvPr>
        </p:nvSpPr>
        <p:spPr/>
        <p:txBody>
          <a:bodyPr/>
          <a:lstStyle/>
          <a:p>
            <a:r>
              <a:rPr lang="en-US" smtClean="0"/>
              <a:t>Coding Theory: </a:t>
            </a:r>
            <a:r>
              <a:rPr lang="en-US" smtClean="0">
                <a:latin typeface="Times New Roman" pitchFamily="18" charset="0"/>
              </a:rPr>
              <a:t>(</a:t>
            </a:r>
            <a:r>
              <a:rPr lang="en-US" i="1" smtClean="0">
                <a:latin typeface="Times New Roman" pitchFamily="18" charset="0"/>
              </a:rPr>
              <a:t>n</a:t>
            </a:r>
            <a:r>
              <a:rPr lang="en-US" smtClean="0">
                <a:latin typeface="Times New Roman" pitchFamily="18" charset="0"/>
              </a:rPr>
              <a:t>,</a:t>
            </a:r>
            <a:r>
              <a:rPr lang="en-US" i="1" smtClean="0">
                <a:latin typeface="Times New Roman" pitchFamily="18" charset="0"/>
              </a:rPr>
              <a:t>e</a:t>
            </a:r>
            <a:r>
              <a:rPr lang="en-US" smtClean="0">
                <a:latin typeface="Times New Roman" pitchFamily="18" charset="0"/>
              </a:rPr>
              <a:t>)</a:t>
            </a:r>
            <a:r>
              <a:rPr lang="en-US" smtClean="0"/>
              <a:t>-Codes</a:t>
            </a:r>
          </a:p>
        </p:txBody>
      </p:sp>
      <p:pic>
        <p:nvPicPr>
          <p:cNvPr id="77828" name="Picture 4" descr="hamming2"/>
          <p:cNvPicPr>
            <a:picLocks noGrp="1" noChangeAspect="1" noChangeArrowheads="1"/>
          </p:cNvPicPr>
          <p:nvPr>
            <p:ph sz="half" idx="1"/>
          </p:nvPr>
        </p:nvPicPr>
        <p:blipFill>
          <a:blip r:embed="rId3" cstate="print"/>
          <a:srcRect l="2744" t="3334" r="2744" b="3334"/>
          <a:stretch>
            <a:fillRect/>
          </a:stretch>
        </p:blipFill>
        <p:spPr>
          <a:xfrm>
            <a:off x="6477000" y="1568450"/>
            <a:ext cx="2057400" cy="1673225"/>
          </a:xfrm>
          <a:noFill/>
          <a:ln>
            <a:solidFill>
              <a:schemeClr val="tx1"/>
            </a:solidFill>
          </a:ln>
        </p:spPr>
      </p:pic>
      <p:grpSp>
        <p:nvGrpSpPr>
          <p:cNvPr id="77829" name="Group 5"/>
          <p:cNvGrpSpPr>
            <a:grpSpLocks/>
          </p:cNvGrpSpPr>
          <p:nvPr/>
        </p:nvGrpSpPr>
        <p:grpSpPr bwMode="auto">
          <a:xfrm>
            <a:off x="3581400" y="2252663"/>
            <a:ext cx="2070100" cy="1176337"/>
            <a:chOff x="2256" y="1479"/>
            <a:chExt cx="1304" cy="741"/>
          </a:xfrm>
        </p:grpSpPr>
        <p:sp>
          <p:nvSpPr>
            <p:cNvPr id="77830" name="Text Box 6"/>
            <p:cNvSpPr txBox="1">
              <a:spLocks noChangeArrowheads="1"/>
            </p:cNvSpPr>
            <p:nvPr/>
          </p:nvSpPr>
          <p:spPr bwMode="auto">
            <a:xfrm>
              <a:off x="2910" y="1691"/>
              <a:ext cx="212" cy="250"/>
            </a:xfrm>
            <a:prstGeom prst="rect">
              <a:avLst/>
            </a:prstGeom>
            <a:noFill/>
            <a:ln w="9525" algn="ctr">
              <a:noFill/>
              <a:miter lim="800000"/>
              <a:headEnd/>
              <a:tailEnd/>
            </a:ln>
            <a:effectLst/>
          </p:spPr>
          <p:txBody>
            <a:bodyPr wrap="none">
              <a:spAutoFit/>
            </a:bodyPr>
            <a:lstStyle/>
            <a:p>
              <a:pPr algn="ctr"/>
              <a:r>
                <a:rPr lang="en-US" sz="2000" b="1" i="1">
                  <a:solidFill>
                    <a:srgbClr val="0000FF"/>
                  </a:solidFill>
                  <a:latin typeface="Times New Roman" pitchFamily="18" charset="0"/>
                  <a:sym typeface="Symbol" pitchFamily="18" charset="2"/>
                </a:rPr>
                <a:t></a:t>
              </a:r>
            </a:p>
          </p:txBody>
        </p:sp>
        <p:sp>
          <p:nvSpPr>
            <p:cNvPr id="77831" name="Text Box 7"/>
            <p:cNvSpPr txBox="1">
              <a:spLocks noChangeAspect="1" noChangeArrowheads="1"/>
            </p:cNvSpPr>
            <p:nvPr/>
          </p:nvSpPr>
          <p:spPr bwMode="auto">
            <a:xfrm>
              <a:off x="2643" y="1479"/>
              <a:ext cx="546" cy="250"/>
            </a:xfrm>
            <a:prstGeom prst="rect">
              <a:avLst/>
            </a:prstGeom>
            <a:noFill/>
            <a:ln w="9525" algn="ctr">
              <a:noFill/>
              <a:miter lim="800000"/>
              <a:headEnd/>
              <a:tailEnd/>
            </a:ln>
            <a:effectLst/>
          </p:spPr>
          <p:txBody>
            <a:bodyPr wrap="none">
              <a:spAutoFit/>
            </a:bodyPr>
            <a:lstStyle/>
            <a:p>
              <a:pPr algn="ctr"/>
              <a:r>
                <a:rPr lang="en-US" sz="2000" b="1" i="1">
                  <a:solidFill>
                    <a:srgbClr val="0000FF"/>
                  </a:solidFill>
                  <a:latin typeface="Times New Roman" pitchFamily="18" charset="0"/>
                </a:rPr>
                <a:t>x</a:t>
              </a:r>
              <a:r>
                <a:rPr lang="en-US" sz="2000" b="1" baseline="-25000">
                  <a:solidFill>
                    <a:srgbClr val="0000FF"/>
                  </a:solidFill>
                  <a:latin typeface="Times New Roman" pitchFamily="18" charset="0"/>
                </a:rPr>
                <a:t>1</a:t>
              </a:r>
              <a:r>
                <a:rPr lang="en-US" sz="2000" b="1">
                  <a:solidFill>
                    <a:srgbClr val="0000FF"/>
                  </a:solidFill>
                  <a:latin typeface="Times New Roman" pitchFamily="18" charset="0"/>
                </a:rPr>
                <a:t>…</a:t>
              </a:r>
              <a:r>
                <a:rPr lang="en-US" sz="2000" b="1" i="1">
                  <a:solidFill>
                    <a:srgbClr val="0000FF"/>
                  </a:solidFill>
                  <a:latin typeface="Times New Roman" pitchFamily="18" charset="0"/>
                </a:rPr>
                <a:t>x</a:t>
              </a:r>
              <a:r>
                <a:rPr lang="en-US" sz="2000" b="1" i="1" baseline="-25000">
                  <a:solidFill>
                    <a:srgbClr val="0000FF"/>
                  </a:solidFill>
                  <a:latin typeface="Times New Roman" pitchFamily="18" charset="0"/>
                </a:rPr>
                <a:t>n</a:t>
              </a:r>
            </a:p>
          </p:txBody>
        </p:sp>
        <p:sp>
          <p:nvSpPr>
            <p:cNvPr id="77832" name="Text Box 8"/>
            <p:cNvSpPr txBox="1">
              <a:spLocks noChangeAspect="1" noChangeArrowheads="1"/>
            </p:cNvSpPr>
            <p:nvPr/>
          </p:nvSpPr>
          <p:spPr bwMode="auto">
            <a:xfrm>
              <a:off x="2276" y="1910"/>
              <a:ext cx="1284" cy="250"/>
            </a:xfrm>
            <a:prstGeom prst="rect">
              <a:avLst/>
            </a:prstGeom>
            <a:noFill/>
            <a:ln w="9525" algn="ctr">
              <a:noFill/>
              <a:miter lim="800000"/>
              <a:headEnd/>
              <a:tailEnd/>
            </a:ln>
            <a:effectLst/>
          </p:spPr>
          <p:txBody>
            <a:bodyPr wrap="none">
              <a:spAutoFit/>
            </a:bodyPr>
            <a:lstStyle/>
            <a:p>
              <a:pPr algn="ctr"/>
              <a:r>
                <a:rPr lang="en-US" sz="2000" b="1">
                  <a:solidFill>
                    <a:srgbClr val="0000FF"/>
                  </a:solidFill>
                  <a:latin typeface="Times New Roman" pitchFamily="18" charset="0"/>
                </a:rPr>
                <a:t>(</a:t>
              </a:r>
              <a:r>
                <a:rPr lang="en-US" sz="2000" b="1" i="1">
                  <a:solidFill>
                    <a:srgbClr val="0000FF"/>
                  </a:solidFill>
                  <a:latin typeface="Times New Roman" pitchFamily="18" charset="0"/>
                </a:rPr>
                <a:t>x</a:t>
              </a:r>
              <a:r>
                <a:rPr lang="en-US" sz="2000" b="1" i="1" baseline="-25000">
                  <a:solidFill>
                    <a:srgbClr val="0000FF"/>
                  </a:solidFill>
                  <a:latin typeface="Times New Roman" pitchFamily="18" charset="0"/>
                </a:rPr>
                <a:t>1</a:t>
              </a:r>
              <a:r>
                <a:rPr lang="en-US" sz="2000" b="1" i="1">
                  <a:solidFill>
                    <a:srgbClr val="0000FF"/>
                  </a:solidFill>
                  <a:latin typeface="Times New Roman" pitchFamily="18" charset="0"/>
                </a:rPr>
                <a:t>+</a:t>
              </a:r>
              <a:r>
                <a:rPr lang="en-US" sz="2000" b="1" i="1">
                  <a:solidFill>
                    <a:srgbClr val="0000FF"/>
                  </a:solidFill>
                  <a:latin typeface="Times New Roman" pitchFamily="18" charset="0"/>
                  <a:sym typeface="Symbol" pitchFamily="18" charset="2"/>
                </a:rPr>
                <a:t></a:t>
              </a:r>
              <a:r>
                <a:rPr lang="en-US" sz="2000" b="1" baseline="-25000">
                  <a:solidFill>
                    <a:srgbClr val="0000FF"/>
                  </a:solidFill>
                  <a:latin typeface="Times New Roman" pitchFamily="18" charset="0"/>
                  <a:sym typeface="Symbol" pitchFamily="18" charset="2"/>
                </a:rPr>
                <a:t>1</a:t>
              </a:r>
              <a:r>
                <a:rPr lang="en-US" sz="2000" b="1">
                  <a:solidFill>
                    <a:srgbClr val="0000FF"/>
                  </a:solidFill>
                  <a:latin typeface="Times New Roman" pitchFamily="18" charset="0"/>
                </a:rPr>
                <a:t>)…(</a:t>
              </a:r>
              <a:r>
                <a:rPr lang="en-US" sz="2000" b="1" i="1">
                  <a:solidFill>
                    <a:srgbClr val="0000FF"/>
                  </a:solidFill>
                  <a:latin typeface="Times New Roman" pitchFamily="18" charset="0"/>
                </a:rPr>
                <a:t>x</a:t>
              </a:r>
              <a:r>
                <a:rPr lang="en-US" sz="2000" b="1" i="1" baseline="-25000">
                  <a:solidFill>
                    <a:srgbClr val="0000FF"/>
                  </a:solidFill>
                  <a:latin typeface="Times New Roman" pitchFamily="18" charset="0"/>
                </a:rPr>
                <a:t>n</a:t>
              </a:r>
              <a:r>
                <a:rPr lang="en-US" sz="2000" b="1">
                  <a:solidFill>
                    <a:srgbClr val="0000FF"/>
                  </a:solidFill>
                  <a:latin typeface="Times New Roman" pitchFamily="18" charset="0"/>
                </a:rPr>
                <a:t>+ </a:t>
              </a:r>
              <a:r>
                <a:rPr lang="en-US" sz="2000" b="1" i="1">
                  <a:solidFill>
                    <a:srgbClr val="0000FF"/>
                  </a:solidFill>
                  <a:latin typeface="Times New Roman" pitchFamily="18" charset="0"/>
                  <a:sym typeface="Symbol" pitchFamily="18" charset="2"/>
                </a:rPr>
                <a:t></a:t>
              </a:r>
              <a:r>
                <a:rPr lang="en-US" sz="2000" b="1" i="1" baseline="-25000">
                  <a:solidFill>
                    <a:srgbClr val="0000FF"/>
                  </a:solidFill>
                  <a:latin typeface="Times New Roman" pitchFamily="18" charset="0"/>
                  <a:sym typeface="Symbol" pitchFamily="18" charset="2"/>
                </a:rPr>
                <a:t>n</a:t>
              </a:r>
              <a:r>
                <a:rPr lang="en-US" sz="2000" b="1">
                  <a:solidFill>
                    <a:srgbClr val="0000FF"/>
                  </a:solidFill>
                  <a:latin typeface="Times New Roman" pitchFamily="18" charset="0"/>
                </a:rPr>
                <a:t>)</a:t>
              </a:r>
            </a:p>
          </p:txBody>
        </p:sp>
        <p:sp>
          <p:nvSpPr>
            <p:cNvPr id="77833" name="Line 9"/>
            <p:cNvSpPr>
              <a:spLocks noChangeShapeType="1"/>
            </p:cNvSpPr>
            <p:nvPr/>
          </p:nvSpPr>
          <p:spPr bwMode="auto">
            <a:xfrm>
              <a:off x="2914" y="1734"/>
              <a:ext cx="0" cy="192"/>
            </a:xfrm>
            <a:prstGeom prst="line">
              <a:avLst/>
            </a:prstGeom>
            <a:noFill/>
            <a:ln w="12700">
              <a:solidFill>
                <a:srgbClr val="0000FF"/>
              </a:solidFill>
              <a:round/>
              <a:headEnd/>
              <a:tailEnd type="triangle" w="med" len="med"/>
            </a:ln>
            <a:effectLst/>
          </p:spPr>
          <p:txBody>
            <a:bodyPr/>
            <a:lstStyle/>
            <a:p>
              <a:endParaRPr lang="en-US"/>
            </a:p>
          </p:txBody>
        </p:sp>
        <p:sp>
          <p:nvSpPr>
            <p:cNvPr id="77834" name="Rectangle 10"/>
            <p:cNvSpPr>
              <a:spLocks noChangeArrowheads="1"/>
            </p:cNvSpPr>
            <p:nvPr/>
          </p:nvSpPr>
          <p:spPr bwMode="auto">
            <a:xfrm>
              <a:off x="2256" y="1500"/>
              <a:ext cx="1296" cy="720"/>
            </a:xfrm>
            <a:prstGeom prst="rect">
              <a:avLst/>
            </a:prstGeom>
            <a:noFill/>
            <a:ln w="25400" algn="ctr">
              <a:solidFill>
                <a:srgbClr val="0000FF"/>
              </a:solidFill>
              <a:miter lim="800000"/>
              <a:headEnd/>
              <a:tailEnd/>
            </a:ln>
            <a:effectLst/>
          </p:spPr>
          <p:txBody>
            <a:bodyPr wrap="none" anchor="ctr"/>
            <a:lstStyle/>
            <a:p>
              <a:endParaRPr lang="en-US"/>
            </a:p>
          </p:txBody>
        </p:sp>
      </p:grpSp>
      <p:grpSp>
        <p:nvGrpSpPr>
          <p:cNvPr id="77835" name="Group 11"/>
          <p:cNvGrpSpPr>
            <a:grpSpLocks/>
          </p:cNvGrpSpPr>
          <p:nvPr/>
        </p:nvGrpSpPr>
        <p:grpSpPr bwMode="auto">
          <a:xfrm>
            <a:off x="4705350" y="4495800"/>
            <a:ext cx="3314700" cy="1676400"/>
            <a:chOff x="2964" y="2832"/>
            <a:chExt cx="2088" cy="1056"/>
          </a:xfrm>
        </p:grpSpPr>
        <p:sp>
          <p:nvSpPr>
            <p:cNvPr id="77836" name="AutoShape 12"/>
            <p:cNvSpPr>
              <a:spLocks noChangeArrowheads="1"/>
            </p:cNvSpPr>
            <p:nvPr/>
          </p:nvSpPr>
          <p:spPr bwMode="auto">
            <a:xfrm>
              <a:off x="3696" y="2868"/>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110</a:t>
              </a:r>
            </a:p>
          </p:txBody>
        </p:sp>
        <p:sp>
          <p:nvSpPr>
            <p:cNvPr id="77837" name="AutoShape 13"/>
            <p:cNvSpPr>
              <a:spLocks noChangeArrowheads="1"/>
            </p:cNvSpPr>
            <p:nvPr/>
          </p:nvSpPr>
          <p:spPr bwMode="auto">
            <a:xfrm>
              <a:off x="4032" y="2868"/>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010</a:t>
              </a:r>
            </a:p>
          </p:txBody>
        </p:sp>
        <p:sp>
          <p:nvSpPr>
            <p:cNvPr id="77838" name="AutoShape 14"/>
            <p:cNvSpPr>
              <a:spLocks noChangeArrowheads="1"/>
            </p:cNvSpPr>
            <p:nvPr/>
          </p:nvSpPr>
          <p:spPr bwMode="auto">
            <a:xfrm>
              <a:off x="4368" y="2868"/>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000</a:t>
              </a:r>
            </a:p>
          </p:txBody>
        </p:sp>
        <p:sp>
          <p:nvSpPr>
            <p:cNvPr id="77839" name="AutoShape 15"/>
            <p:cNvSpPr>
              <a:spLocks noChangeArrowheads="1"/>
            </p:cNvSpPr>
            <p:nvPr/>
          </p:nvSpPr>
          <p:spPr bwMode="auto">
            <a:xfrm>
              <a:off x="4032" y="3724"/>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000</a:t>
              </a:r>
            </a:p>
          </p:txBody>
        </p:sp>
        <p:sp>
          <p:nvSpPr>
            <p:cNvPr id="77840" name="AutoShape 16"/>
            <p:cNvSpPr>
              <a:spLocks noChangeArrowheads="1"/>
            </p:cNvSpPr>
            <p:nvPr/>
          </p:nvSpPr>
          <p:spPr bwMode="auto">
            <a:xfrm>
              <a:off x="4704" y="2868"/>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101</a:t>
              </a:r>
            </a:p>
          </p:txBody>
        </p:sp>
        <p:sp>
          <p:nvSpPr>
            <p:cNvPr id="77841" name="AutoShape 17"/>
            <p:cNvSpPr>
              <a:spLocks noChangeArrowheads="1"/>
            </p:cNvSpPr>
            <p:nvPr/>
          </p:nvSpPr>
          <p:spPr bwMode="auto">
            <a:xfrm>
              <a:off x="4368" y="3724"/>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000</a:t>
              </a:r>
            </a:p>
          </p:txBody>
        </p:sp>
        <p:sp>
          <p:nvSpPr>
            <p:cNvPr id="77842" name="AutoShape 18"/>
            <p:cNvSpPr>
              <a:spLocks noChangeArrowheads="1"/>
            </p:cNvSpPr>
            <p:nvPr/>
          </p:nvSpPr>
          <p:spPr bwMode="auto">
            <a:xfrm>
              <a:off x="4704" y="3724"/>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111</a:t>
              </a:r>
            </a:p>
          </p:txBody>
        </p:sp>
        <p:sp>
          <p:nvSpPr>
            <p:cNvPr id="77843" name="AutoShape 19"/>
            <p:cNvSpPr>
              <a:spLocks noChangeArrowheads="1"/>
            </p:cNvSpPr>
            <p:nvPr/>
          </p:nvSpPr>
          <p:spPr bwMode="auto">
            <a:xfrm>
              <a:off x="3696" y="3724"/>
              <a:ext cx="288" cy="144"/>
            </a:xfrm>
            <a:prstGeom prst="roundRect">
              <a:avLst>
                <a:gd name="adj" fmla="val 16667"/>
              </a:avLst>
            </a:prstGeom>
            <a:solidFill>
              <a:srgbClr val="00FFFF">
                <a:alpha val="25000"/>
              </a:srgbClr>
            </a:solidFill>
            <a:ln w="25400" algn="ctr">
              <a:solidFill>
                <a:srgbClr val="0000FF"/>
              </a:solidFill>
              <a:round/>
              <a:headEnd/>
              <a:tailEnd/>
            </a:ln>
            <a:effectLst/>
          </p:spPr>
          <p:txBody>
            <a:bodyPr wrap="none" anchor="ctr"/>
            <a:lstStyle/>
            <a:p>
              <a:pPr algn="ctr"/>
              <a:r>
                <a:rPr lang="en-US" sz="1800"/>
                <a:t>111</a:t>
              </a:r>
            </a:p>
          </p:txBody>
        </p:sp>
        <p:sp>
          <p:nvSpPr>
            <p:cNvPr id="77844" name="Text Box 20"/>
            <p:cNvSpPr txBox="1">
              <a:spLocks noChangeArrowheads="1"/>
            </p:cNvSpPr>
            <p:nvPr/>
          </p:nvSpPr>
          <p:spPr bwMode="auto">
            <a:xfrm>
              <a:off x="2964" y="2832"/>
              <a:ext cx="684" cy="212"/>
            </a:xfrm>
            <a:prstGeom prst="rect">
              <a:avLst/>
            </a:prstGeom>
            <a:noFill/>
            <a:ln w="9525" algn="ctr">
              <a:noFill/>
              <a:miter lim="800000"/>
              <a:headEnd/>
              <a:tailEnd/>
            </a:ln>
            <a:effectLst/>
          </p:spPr>
          <p:txBody>
            <a:bodyPr wrap="none">
              <a:spAutoFit/>
            </a:bodyPr>
            <a:lstStyle/>
            <a:p>
              <a:pPr algn="r"/>
              <a:r>
                <a:rPr lang="en-US">
                  <a:solidFill>
                    <a:srgbClr val="0000FF"/>
                  </a:solidFill>
                </a:rPr>
                <a:t>Received:</a:t>
              </a:r>
            </a:p>
          </p:txBody>
        </p:sp>
        <p:sp>
          <p:nvSpPr>
            <p:cNvPr id="77845" name="Text Box 21"/>
            <p:cNvSpPr txBox="1">
              <a:spLocks noChangeArrowheads="1"/>
            </p:cNvSpPr>
            <p:nvPr/>
          </p:nvSpPr>
          <p:spPr bwMode="auto">
            <a:xfrm>
              <a:off x="2985" y="3676"/>
              <a:ext cx="663" cy="212"/>
            </a:xfrm>
            <a:prstGeom prst="rect">
              <a:avLst/>
            </a:prstGeom>
            <a:noFill/>
            <a:ln w="9525" algn="ctr">
              <a:noFill/>
              <a:miter lim="800000"/>
              <a:headEnd/>
              <a:tailEnd/>
            </a:ln>
            <a:effectLst/>
          </p:spPr>
          <p:txBody>
            <a:bodyPr wrap="none">
              <a:spAutoFit/>
            </a:bodyPr>
            <a:lstStyle/>
            <a:p>
              <a:pPr algn="r"/>
              <a:r>
                <a:rPr lang="en-US">
                  <a:solidFill>
                    <a:srgbClr val="0000FF"/>
                  </a:solidFill>
                </a:rPr>
                <a:t>Decoded:</a:t>
              </a:r>
            </a:p>
          </p:txBody>
        </p:sp>
        <p:sp>
          <p:nvSpPr>
            <p:cNvPr id="77846" name="AutoShape 22"/>
            <p:cNvSpPr>
              <a:spLocks noChangeArrowheads="1"/>
            </p:cNvSpPr>
            <p:nvPr/>
          </p:nvSpPr>
          <p:spPr bwMode="auto">
            <a:xfrm rot="5400000">
              <a:off x="4056" y="3270"/>
              <a:ext cx="576" cy="192"/>
            </a:xfrm>
            <a:prstGeom prst="rightArrow">
              <a:avLst>
                <a:gd name="adj1" fmla="val 50000"/>
                <a:gd name="adj2" fmla="val 75000"/>
              </a:avLst>
            </a:prstGeom>
            <a:solidFill>
              <a:schemeClr val="bg1"/>
            </a:solidFill>
            <a:ln w="25400" algn="ctr">
              <a:solidFill>
                <a:srgbClr val="0000FF"/>
              </a:solidFill>
              <a:miter lim="800000"/>
              <a:headEnd/>
              <a:tailEnd/>
            </a:ln>
            <a:effectLst/>
          </p:spPr>
          <p:txBody>
            <a:bodyPr wrap="none" anchor="ctr"/>
            <a:lstStyle/>
            <a:p>
              <a:endParaRPr lang="en-US"/>
            </a:p>
          </p:txBody>
        </p:sp>
        <p:sp>
          <p:nvSpPr>
            <p:cNvPr id="77847" name="Text Box 23"/>
            <p:cNvSpPr txBox="1">
              <a:spLocks noChangeArrowheads="1"/>
            </p:cNvSpPr>
            <p:nvPr/>
          </p:nvSpPr>
          <p:spPr bwMode="auto">
            <a:xfrm>
              <a:off x="3621" y="3216"/>
              <a:ext cx="1431" cy="212"/>
            </a:xfrm>
            <a:prstGeom prst="rect">
              <a:avLst/>
            </a:prstGeom>
            <a:solidFill>
              <a:schemeClr val="bg1"/>
            </a:solidFill>
            <a:ln w="9525" algn="ctr">
              <a:noFill/>
              <a:miter lim="800000"/>
              <a:headEnd/>
              <a:tailEnd/>
            </a:ln>
            <a:effectLst/>
          </p:spPr>
          <p:txBody>
            <a:bodyPr wrap="none">
              <a:spAutoFit/>
            </a:bodyPr>
            <a:lstStyle/>
            <a:p>
              <a:pPr algn="ctr"/>
              <a:r>
                <a:rPr lang="en-US">
                  <a:solidFill>
                    <a:srgbClr val="0000FF"/>
                  </a:solidFill>
                </a:rPr>
                <a:t>blockwise majority vote</a:t>
              </a:r>
            </a:p>
          </p:txBody>
        </p:sp>
      </p:grpSp>
      <p:sp>
        <p:nvSpPr>
          <p:cNvPr id="77848" name="Text Box 24"/>
          <p:cNvSpPr txBox="1">
            <a:spLocks noChangeArrowheads="1"/>
          </p:cNvSpPr>
          <p:nvPr/>
        </p:nvSpPr>
        <p:spPr bwMode="auto">
          <a:xfrm>
            <a:off x="6607175" y="3321050"/>
            <a:ext cx="1808163" cy="336550"/>
          </a:xfrm>
          <a:prstGeom prst="rect">
            <a:avLst/>
          </a:prstGeom>
          <a:noFill/>
          <a:ln w="9525" algn="ctr">
            <a:noFill/>
            <a:miter lim="800000"/>
            <a:headEnd/>
            <a:tailEnd/>
          </a:ln>
          <a:effectLst/>
        </p:spPr>
        <p:txBody>
          <a:bodyPr wrap="none">
            <a:spAutoFit/>
          </a:bodyPr>
          <a:lstStyle/>
          <a:p>
            <a:pPr algn="ctr"/>
            <a:r>
              <a:rPr lang="en-US"/>
              <a:t>Richard Hamming</a:t>
            </a:r>
          </a:p>
        </p:txBody>
      </p:sp>
      <p:sp>
        <p:nvSpPr>
          <p:cNvPr id="77849"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957B27A1-0FAA-4D58-B3F5-7553534CB47A}" type="slidenum">
              <a:rPr lang="en-US" sz="1200">
                <a:solidFill>
                  <a:schemeClr val="bg1"/>
                </a:solidFill>
              </a:rPr>
              <a:pPr algn="r"/>
              <a:t>4</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a:spLocks noChangeArrowheads="1"/>
          </p:cNvSpPr>
          <p:nvPr/>
        </p:nvSpPr>
        <p:spPr bwMode="auto">
          <a:xfrm>
            <a:off x="6838950" y="3243263"/>
            <a:ext cx="476250" cy="338137"/>
          </a:xfrm>
          <a:prstGeom prst="rect">
            <a:avLst/>
          </a:prstGeom>
          <a:noFill/>
          <a:ln w="9525">
            <a:noFill/>
            <a:miter lim="800000"/>
            <a:headEnd/>
            <a:tailEnd/>
          </a:ln>
        </p:spPr>
        <p:txBody>
          <a:bodyPr wrap="none">
            <a:spAutoFit/>
          </a:bodyPr>
          <a:lstStyle/>
          <a:p>
            <a:pPr algn="ctr"/>
            <a:r>
              <a:rPr lang="en-US" i="1" dirty="0"/>
              <a:t>t</a:t>
            </a:r>
            <a:r>
              <a:rPr lang="en-US" dirty="0"/>
              <a:t>=6</a:t>
            </a:r>
          </a:p>
        </p:txBody>
      </p:sp>
      <p:sp>
        <p:nvSpPr>
          <p:cNvPr id="64516" name="Rectangle 216"/>
          <p:cNvSpPr>
            <a:spLocks noGrp="1" noChangeArrowheads="1"/>
          </p:cNvSpPr>
          <p:nvPr>
            <p:ph type="title"/>
          </p:nvPr>
        </p:nvSpPr>
        <p:spPr/>
        <p:txBody>
          <a:bodyPr/>
          <a:lstStyle/>
          <a:p>
            <a:r>
              <a:rPr lang="en-US" dirty="0" smtClean="0"/>
              <a:t>(6,1)-Pathological Liar Game</a:t>
            </a:r>
            <a:endParaRPr lang="en-US" i="1" dirty="0" smtClean="0"/>
          </a:p>
        </p:txBody>
      </p:sp>
      <p:sp>
        <p:nvSpPr>
          <p:cNvPr id="64514" name="Slide Number Placeholder 5"/>
          <p:cNvSpPr>
            <a:spLocks noGrp="1"/>
          </p:cNvSpPr>
          <p:nvPr>
            <p:ph type="sldNum" sz="quarter" idx="12"/>
          </p:nvPr>
        </p:nvSpPr>
        <p:spPr>
          <a:noFill/>
        </p:spPr>
        <p:txBody>
          <a:bodyPr/>
          <a:lstStyle/>
          <a:p>
            <a:fld id="{A3B4A320-562F-46D7-9992-B3F370467758}" type="slidenum">
              <a:rPr lang="en-US" smtClean="0"/>
              <a:pPr/>
              <a:t>40</a:t>
            </a:fld>
            <a:endParaRPr lang="en-US" smtClean="0"/>
          </a:p>
        </p:txBody>
      </p:sp>
      <p:sp>
        <p:nvSpPr>
          <p:cNvPr id="64515" name="Rectangle 276"/>
          <p:cNvSpPr>
            <a:spLocks noChangeArrowheads="1"/>
          </p:cNvSpPr>
          <p:nvPr/>
        </p:nvSpPr>
        <p:spPr bwMode="auto">
          <a:xfrm>
            <a:off x="457200" y="1295400"/>
            <a:ext cx="8458200" cy="5181600"/>
          </a:xfrm>
          <a:prstGeom prst="rect">
            <a:avLst/>
          </a:prstGeom>
          <a:noFill/>
          <a:ln w="9525">
            <a:noFill/>
            <a:miter lim="800000"/>
            <a:headEnd/>
            <a:tailEnd/>
          </a:ln>
        </p:spPr>
        <p:txBody>
          <a:bodyPr/>
          <a:lstStyle/>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a:p>
            <a:pPr marL="342900" indent="-342900">
              <a:spcBef>
                <a:spcPct val="20000"/>
              </a:spcBef>
              <a:buClr>
                <a:schemeClr val="bg2"/>
              </a:buClr>
              <a:buFont typeface="Wingdings" pitchFamily="2" charset="2"/>
              <a:buChar char="§"/>
            </a:pPr>
            <a:endParaRPr lang="en-US" sz="2400"/>
          </a:p>
        </p:txBody>
      </p:sp>
      <p:sp>
        <p:nvSpPr>
          <p:cNvPr id="64518" name="Rectangle 2"/>
          <p:cNvSpPr>
            <a:spLocks noChangeArrowheads="1"/>
          </p:cNvSpPr>
          <p:nvPr/>
        </p:nvSpPr>
        <p:spPr bwMode="auto">
          <a:xfrm>
            <a:off x="381000" y="4289425"/>
            <a:ext cx="8229600" cy="228600"/>
          </a:xfrm>
          <a:prstGeom prst="rect">
            <a:avLst/>
          </a:prstGeom>
          <a:solidFill>
            <a:srgbClr val="CC9900"/>
          </a:solidFill>
          <a:ln w="9525">
            <a:noFill/>
            <a:miter lim="800000"/>
            <a:headEnd/>
            <a:tailEnd/>
          </a:ln>
        </p:spPr>
        <p:txBody>
          <a:bodyPr wrap="none" anchor="ctr"/>
          <a:lstStyle/>
          <a:p>
            <a:pPr algn="ctr"/>
            <a:endParaRPr lang="en-US"/>
          </a:p>
        </p:txBody>
      </p:sp>
      <p:sp>
        <p:nvSpPr>
          <p:cNvPr id="64519" name="Line 6"/>
          <p:cNvSpPr>
            <a:spLocks noChangeShapeType="1"/>
          </p:cNvSpPr>
          <p:nvPr/>
        </p:nvSpPr>
        <p:spPr bwMode="auto">
          <a:xfrm>
            <a:off x="381000" y="4287838"/>
            <a:ext cx="8229600" cy="0"/>
          </a:xfrm>
          <a:prstGeom prst="line">
            <a:avLst/>
          </a:prstGeom>
          <a:noFill/>
          <a:ln w="19050">
            <a:solidFill>
              <a:schemeClr val="tx1"/>
            </a:solidFill>
            <a:round/>
            <a:headEnd/>
            <a:tailEnd/>
          </a:ln>
        </p:spPr>
        <p:txBody>
          <a:bodyPr/>
          <a:lstStyle/>
          <a:p>
            <a:endParaRPr lang="en-US"/>
          </a:p>
        </p:txBody>
      </p:sp>
      <p:sp>
        <p:nvSpPr>
          <p:cNvPr id="64520" name="Line 25"/>
          <p:cNvSpPr>
            <a:spLocks noChangeShapeType="1"/>
          </p:cNvSpPr>
          <p:nvPr/>
        </p:nvSpPr>
        <p:spPr bwMode="auto">
          <a:xfrm>
            <a:off x="4137025" y="4292600"/>
            <a:ext cx="0" cy="228600"/>
          </a:xfrm>
          <a:prstGeom prst="line">
            <a:avLst/>
          </a:prstGeom>
          <a:noFill/>
          <a:ln w="19050">
            <a:solidFill>
              <a:schemeClr val="tx1"/>
            </a:solidFill>
            <a:round/>
            <a:headEnd/>
            <a:tailEnd/>
          </a:ln>
        </p:spPr>
        <p:txBody>
          <a:bodyPr/>
          <a:lstStyle/>
          <a:p>
            <a:endParaRPr lang="en-US"/>
          </a:p>
        </p:txBody>
      </p:sp>
      <p:sp>
        <p:nvSpPr>
          <p:cNvPr id="64521" name="Text Box 26"/>
          <p:cNvSpPr txBox="1">
            <a:spLocks noChangeArrowheads="1"/>
          </p:cNvSpPr>
          <p:nvPr/>
        </p:nvSpPr>
        <p:spPr bwMode="auto">
          <a:xfrm>
            <a:off x="398780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64522" name="Line 27"/>
          <p:cNvSpPr>
            <a:spLocks noChangeShapeType="1"/>
          </p:cNvSpPr>
          <p:nvPr/>
        </p:nvSpPr>
        <p:spPr bwMode="auto">
          <a:xfrm>
            <a:off x="4741863" y="4292600"/>
            <a:ext cx="0" cy="228600"/>
          </a:xfrm>
          <a:prstGeom prst="line">
            <a:avLst/>
          </a:prstGeom>
          <a:noFill/>
          <a:ln w="19050">
            <a:solidFill>
              <a:schemeClr val="tx1"/>
            </a:solidFill>
            <a:round/>
            <a:headEnd/>
            <a:tailEnd/>
          </a:ln>
        </p:spPr>
        <p:txBody>
          <a:bodyPr/>
          <a:lstStyle/>
          <a:p>
            <a:endParaRPr lang="en-US"/>
          </a:p>
        </p:txBody>
      </p:sp>
      <p:sp>
        <p:nvSpPr>
          <p:cNvPr id="64523" name="Text Box 28"/>
          <p:cNvSpPr txBox="1">
            <a:spLocks noChangeArrowheads="1"/>
          </p:cNvSpPr>
          <p:nvPr/>
        </p:nvSpPr>
        <p:spPr bwMode="auto">
          <a:xfrm>
            <a:off x="4592638"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64524" name="Line 29"/>
          <p:cNvSpPr>
            <a:spLocks noChangeShapeType="1"/>
          </p:cNvSpPr>
          <p:nvPr/>
        </p:nvSpPr>
        <p:spPr bwMode="auto">
          <a:xfrm>
            <a:off x="5603875" y="4292600"/>
            <a:ext cx="0" cy="228600"/>
          </a:xfrm>
          <a:prstGeom prst="line">
            <a:avLst/>
          </a:prstGeom>
          <a:noFill/>
          <a:ln w="19050">
            <a:solidFill>
              <a:schemeClr val="tx1"/>
            </a:solidFill>
            <a:round/>
            <a:headEnd/>
            <a:tailEnd/>
          </a:ln>
        </p:spPr>
        <p:txBody>
          <a:bodyPr/>
          <a:lstStyle/>
          <a:p>
            <a:endParaRPr lang="en-US"/>
          </a:p>
        </p:txBody>
      </p:sp>
      <p:sp>
        <p:nvSpPr>
          <p:cNvPr id="64525" name="Text Box 30"/>
          <p:cNvSpPr txBox="1">
            <a:spLocks noChangeArrowheads="1"/>
          </p:cNvSpPr>
          <p:nvPr/>
        </p:nvSpPr>
        <p:spPr bwMode="auto">
          <a:xfrm>
            <a:off x="5454650" y="4586288"/>
            <a:ext cx="298450" cy="366712"/>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64526" name="AutoShape 43"/>
          <p:cNvSpPr>
            <a:spLocks noChangeArrowheads="1"/>
          </p:cNvSpPr>
          <p:nvPr/>
        </p:nvSpPr>
        <p:spPr bwMode="auto">
          <a:xfrm flipH="1" flipV="1">
            <a:off x="381000" y="3810000"/>
            <a:ext cx="8229600" cy="479425"/>
          </a:xfrm>
          <a:custGeom>
            <a:avLst/>
            <a:gdLst>
              <a:gd name="T0" fmla="*/ 7732014 w 21600"/>
              <a:gd name="T1" fmla="*/ 239713 h 21600"/>
              <a:gd name="T2" fmla="*/ 4114800 w 21600"/>
              <a:gd name="T3" fmla="*/ 479425 h 21600"/>
              <a:gd name="T4" fmla="*/ 497586 w 21600"/>
              <a:gd name="T5" fmla="*/ 239713 h 21600"/>
              <a:gd name="T6" fmla="*/ 4114800 w 21600"/>
              <a:gd name="T7" fmla="*/ 0 h 21600"/>
              <a:gd name="T8" fmla="*/ 0 60000 65536"/>
              <a:gd name="T9" fmla="*/ 0 60000 65536"/>
              <a:gd name="T10" fmla="*/ 0 60000 65536"/>
              <a:gd name="T11" fmla="*/ 0 60000 65536"/>
              <a:gd name="T12" fmla="*/ 3106 w 21600"/>
              <a:gd name="T13" fmla="*/ 3106 h 21600"/>
              <a:gd name="T14" fmla="*/ 18494 w 21600"/>
              <a:gd name="T15" fmla="*/ 18494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sp>
        <p:nvSpPr>
          <p:cNvPr id="64528" name="Line 29"/>
          <p:cNvSpPr>
            <a:spLocks noChangeShapeType="1"/>
          </p:cNvSpPr>
          <p:nvPr/>
        </p:nvSpPr>
        <p:spPr bwMode="auto">
          <a:xfrm>
            <a:off x="5199063" y="4292600"/>
            <a:ext cx="0" cy="228600"/>
          </a:xfrm>
          <a:prstGeom prst="line">
            <a:avLst/>
          </a:prstGeom>
          <a:noFill/>
          <a:ln w="63500">
            <a:solidFill>
              <a:schemeClr val="tx1"/>
            </a:solidFill>
            <a:round/>
            <a:headEnd/>
            <a:tailEnd/>
          </a:ln>
        </p:spPr>
        <p:txBody>
          <a:bodyPr/>
          <a:lstStyle/>
          <a:p>
            <a:endParaRPr lang="en-US"/>
          </a:p>
        </p:txBody>
      </p:sp>
      <p:grpSp>
        <p:nvGrpSpPr>
          <p:cNvPr id="2" name="Group 179"/>
          <p:cNvGrpSpPr>
            <a:grpSpLocks/>
          </p:cNvGrpSpPr>
          <p:nvPr/>
        </p:nvGrpSpPr>
        <p:grpSpPr bwMode="auto">
          <a:xfrm>
            <a:off x="5257800" y="4930775"/>
            <a:ext cx="1676400" cy="403225"/>
            <a:chOff x="5257800" y="4842932"/>
            <a:chExt cx="1676400" cy="403016"/>
          </a:xfrm>
        </p:grpSpPr>
        <p:cxnSp>
          <p:nvCxnSpPr>
            <p:cNvPr id="6460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6460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6460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a:t>disqualified</a:t>
              </a:r>
            </a:p>
          </p:txBody>
        </p:sp>
      </p:grpSp>
      <p:grpSp>
        <p:nvGrpSpPr>
          <p:cNvPr id="5" name="Group 144"/>
          <p:cNvGrpSpPr>
            <a:grpSpLocks/>
          </p:cNvGrpSpPr>
          <p:nvPr/>
        </p:nvGrpSpPr>
        <p:grpSpPr bwMode="auto">
          <a:xfrm>
            <a:off x="5329188" y="3627542"/>
            <a:ext cx="552014" cy="528533"/>
            <a:chOff x="5334000" y="3627910"/>
            <a:chExt cx="550769" cy="528358"/>
          </a:xfrm>
        </p:grpSpPr>
        <p:grpSp>
          <p:nvGrpSpPr>
            <p:cNvPr id="6" name="Group 80"/>
            <p:cNvGrpSpPr>
              <a:grpSpLocks noChangeAspect="1"/>
            </p:cNvGrpSpPr>
            <p:nvPr/>
          </p:nvGrpSpPr>
          <p:grpSpPr bwMode="auto">
            <a:xfrm>
              <a:off x="5334000" y="3955098"/>
              <a:ext cx="550769" cy="201168"/>
              <a:chOff x="2160" y="3120"/>
              <a:chExt cx="1968" cy="384"/>
            </a:xfrm>
          </p:grpSpPr>
          <p:sp>
            <p:nvSpPr>
              <p:cNvPr id="6458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7" name="Group 80"/>
            <p:cNvGrpSpPr>
              <a:grpSpLocks noChangeAspect="1"/>
            </p:cNvGrpSpPr>
            <p:nvPr/>
          </p:nvGrpSpPr>
          <p:grpSpPr bwMode="auto">
            <a:xfrm>
              <a:off x="5334000" y="3847062"/>
              <a:ext cx="550769" cy="201168"/>
              <a:chOff x="2160" y="3120"/>
              <a:chExt cx="1968" cy="384"/>
            </a:xfrm>
          </p:grpSpPr>
          <p:sp>
            <p:nvSpPr>
              <p:cNvPr id="6458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8" name="Group 80"/>
            <p:cNvGrpSpPr>
              <a:grpSpLocks noChangeAspect="1"/>
            </p:cNvGrpSpPr>
            <p:nvPr/>
          </p:nvGrpSpPr>
          <p:grpSpPr bwMode="auto">
            <a:xfrm>
              <a:off x="5334000" y="3733207"/>
              <a:ext cx="550769" cy="201168"/>
              <a:chOff x="2160" y="3120"/>
              <a:chExt cx="1968" cy="384"/>
            </a:xfrm>
          </p:grpSpPr>
          <p:sp>
            <p:nvSpPr>
              <p:cNvPr id="6457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8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8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 name="Group 80"/>
            <p:cNvGrpSpPr>
              <a:grpSpLocks noChangeAspect="1"/>
            </p:cNvGrpSpPr>
            <p:nvPr/>
          </p:nvGrpSpPr>
          <p:grpSpPr bwMode="auto">
            <a:xfrm>
              <a:off x="5334000" y="3627908"/>
              <a:ext cx="550769" cy="201168"/>
              <a:chOff x="2160" y="3120"/>
              <a:chExt cx="1968" cy="384"/>
            </a:xfrm>
          </p:grpSpPr>
          <p:sp>
            <p:nvSpPr>
              <p:cNvPr id="6457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0" name="Group 80"/>
          <p:cNvGrpSpPr>
            <a:grpSpLocks noChangeAspect="1"/>
          </p:cNvGrpSpPr>
          <p:nvPr/>
        </p:nvGrpSpPr>
        <p:grpSpPr bwMode="auto">
          <a:xfrm>
            <a:off x="5329188" y="3522687"/>
            <a:ext cx="552014" cy="201235"/>
            <a:chOff x="2160" y="3120"/>
            <a:chExt cx="1968" cy="384"/>
          </a:xfrm>
        </p:grpSpPr>
        <p:sp>
          <p:nvSpPr>
            <p:cNvPr id="6456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7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7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 name="Group 80"/>
          <p:cNvGrpSpPr>
            <a:grpSpLocks noChangeAspect="1"/>
          </p:cNvGrpSpPr>
          <p:nvPr/>
        </p:nvGrpSpPr>
        <p:grpSpPr bwMode="auto">
          <a:xfrm>
            <a:off x="5329624" y="3414614"/>
            <a:ext cx="552014" cy="201235"/>
            <a:chOff x="2160" y="3120"/>
            <a:chExt cx="1968" cy="384"/>
          </a:xfrm>
        </p:grpSpPr>
        <p:sp>
          <p:nvSpPr>
            <p:cNvPr id="6456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6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6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208" name="TextBox 207"/>
          <p:cNvSpPr txBox="1">
            <a:spLocks noChangeArrowheads="1"/>
          </p:cNvSpPr>
          <p:nvPr/>
        </p:nvSpPr>
        <p:spPr bwMode="auto">
          <a:xfrm>
            <a:off x="1600200" y="5715000"/>
            <a:ext cx="3659976" cy="400110"/>
          </a:xfrm>
          <a:prstGeom prst="rect">
            <a:avLst/>
          </a:prstGeom>
          <a:noFill/>
          <a:ln w="9525">
            <a:noFill/>
            <a:miter lim="800000"/>
            <a:headEnd/>
            <a:tailEnd/>
          </a:ln>
        </p:spPr>
        <p:txBody>
          <a:bodyPr wrap="none">
            <a:spAutoFit/>
          </a:bodyPr>
          <a:lstStyle/>
          <a:p>
            <a:r>
              <a:rPr lang="en-US" sz="2000" b="1" dirty="0" smtClean="0"/>
              <a:t>No chips </a:t>
            </a:r>
            <a:r>
              <a:rPr lang="en-US" sz="2000" b="1" dirty="0"/>
              <a:t>survive: Paul loses</a:t>
            </a:r>
          </a:p>
        </p:txBody>
      </p:sp>
      <p:grpSp>
        <p:nvGrpSpPr>
          <p:cNvPr id="12" name="Group 80"/>
          <p:cNvGrpSpPr>
            <a:grpSpLocks noChangeAspect="1"/>
          </p:cNvGrpSpPr>
          <p:nvPr/>
        </p:nvGrpSpPr>
        <p:grpSpPr bwMode="auto">
          <a:xfrm>
            <a:off x="5329188" y="3308886"/>
            <a:ext cx="550863" cy="200583"/>
            <a:chOff x="2160" y="3120"/>
            <a:chExt cx="1968" cy="384"/>
          </a:xfrm>
        </p:grpSpPr>
        <p:sp>
          <p:nvSpPr>
            <p:cNvPr id="9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9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9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60" name="TextBox 59"/>
          <p:cNvSpPr txBox="1"/>
          <p:nvPr/>
        </p:nvSpPr>
        <p:spPr>
          <a:xfrm>
            <a:off x="3733800" y="2514600"/>
            <a:ext cx="1739579" cy="400110"/>
          </a:xfrm>
          <a:prstGeom prst="rect">
            <a:avLst/>
          </a:prstGeom>
          <a:noFill/>
        </p:spPr>
        <p:txBody>
          <a:bodyPr wrap="none" rtlCol="0">
            <a:spAutoFit/>
          </a:bodyPr>
          <a:lstStyle/>
          <a:p>
            <a:r>
              <a:rPr lang="en-US" sz="2000" dirty="0" smtClean="0">
                <a:latin typeface="Arial"/>
              </a:rPr>
              <a:t>wt</a:t>
            </a:r>
            <a:r>
              <a:rPr lang="en-US" sz="2000" baseline="-25000" dirty="0" smtClean="0">
                <a:latin typeface="Arial"/>
              </a:rPr>
              <a:t>0</a:t>
            </a:r>
            <a:r>
              <a:rPr lang="en-US" sz="2000" dirty="0" smtClean="0">
                <a:latin typeface="Arial"/>
              </a:rPr>
              <a:t>(x</a:t>
            </a:r>
            <a:r>
              <a:rPr lang="en-US" sz="2000" dirty="0" smtClean="0"/>
              <a:t>)=</a:t>
            </a:r>
            <a:r>
              <a:rPr lang="en-US" sz="2000" dirty="0" smtClean="0">
                <a:latin typeface="Arial"/>
              </a:rPr>
              <a:t>2</a:t>
            </a:r>
            <a:r>
              <a:rPr lang="en-US" sz="2000" baseline="30000" dirty="0" smtClean="0">
                <a:latin typeface="Arial"/>
              </a:rPr>
              <a:t>0</a:t>
            </a:r>
            <a:r>
              <a:rPr lang="en-US" sz="2000" dirty="0" smtClean="0">
                <a:latin typeface="Arial"/>
              </a:rPr>
              <a:t>-1&lt;1</a:t>
            </a:r>
            <a:endParaRPr lang="en-US" sz="2000" dirty="0">
              <a:latin typeface="Arial"/>
            </a:endParaRPr>
          </a:p>
        </p:txBody>
      </p:sp>
      <p:grpSp>
        <p:nvGrpSpPr>
          <p:cNvPr id="3" name="Group 80"/>
          <p:cNvGrpSpPr>
            <a:grpSpLocks noChangeAspect="1"/>
          </p:cNvGrpSpPr>
          <p:nvPr/>
        </p:nvGrpSpPr>
        <p:grpSpPr bwMode="auto">
          <a:xfrm>
            <a:off x="5329188" y="3199228"/>
            <a:ext cx="550863" cy="200583"/>
            <a:chOff x="2160" y="3120"/>
            <a:chExt cx="1968" cy="384"/>
          </a:xfrm>
        </p:grpSpPr>
        <p:sp>
          <p:nvSpPr>
            <p:cNvPr id="6459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 name="Group 80"/>
          <p:cNvGrpSpPr>
            <a:grpSpLocks noChangeAspect="1"/>
          </p:cNvGrpSpPr>
          <p:nvPr/>
        </p:nvGrpSpPr>
        <p:grpSpPr bwMode="auto">
          <a:xfrm>
            <a:off x="5329188" y="3090417"/>
            <a:ext cx="550863" cy="200583"/>
            <a:chOff x="2160" y="3120"/>
            <a:chExt cx="1968" cy="384"/>
          </a:xfrm>
        </p:grpSpPr>
        <p:sp>
          <p:nvSpPr>
            <p:cNvPr id="6459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459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59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61" name="TextBox 159"/>
          <p:cNvSpPr txBox="1">
            <a:spLocks noChangeArrowheads="1"/>
          </p:cNvSpPr>
          <p:nvPr/>
        </p:nvSpPr>
        <p:spPr bwMode="auto">
          <a:xfrm>
            <a:off x="457200" y="1295400"/>
            <a:ext cx="5920403" cy="400110"/>
          </a:xfrm>
          <a:prstGeom prst="rect">
            <a:avLst/>
          </a:prstGeom>
          <a:noFill/>
          <a:ln w="9525">
            <a:noFill/>
            <a:miter lim="800000"/>
            <a:headEnd/>
            <a:tailEnd/>
          </a:ln>
        </p:spPr>
        <p:txBody>
          <a:bodyPr wrap="none">
            <a:spAutoFit/>
          </a:bodyPr>
          <a:lstStyle/>
          <a:p>
            <a:r>
              <a:rPr lang="en-US" sz="2000" dirty="0" smtClean="0"/>
              <a:t>Paul’s </a:t>
            </a:r>
            <a:r>
              <a:rPr lang="en-US" sz="2000" dirty="0"/>
              <a:t>goal: </a:t>
            </a:r>
            <a:r>
              <a:rPr lang="en-US" sz="2000" b="1" i="1" dirty="0" smtClean="0"/>
              <a:t>preserve</a:t>
            </a:r>
            <a:r>
              <a:rPr lang="en-US" sz="2000" dirty="0" smtClean="0"/>
              <a:t> </a:t>
            </a:r>
            <a:r>
              <a:rPr lang="en-US" sz="2000" dirty="0" smtClean="0">
                <a:latin typeface="cmsy10"/>
              </a:rPr>
              <a:t>¸</a:t>
            </a:r>
            <a:r>
              <a:rPr lang="en-US" sz="2000" dirty="0" smtClean="0"/>
              <a:t> 1 </a:t>
            </a:r>
            <a:r>
              <a:rPr lang="en-US" sz="2000" dirty="0"/>
              <a:t>chip after </a:t>
            </a:r>
            <a:r>
              <a:rPr lang="en-US" sz="2000" i="1" dirty="0"/>
              <a:t>t</a:t>
            </a:r>
            <a:r>
              <a:rPr lang="en-US" sz="2000" dirty="0"/>
              <a:t>=6 time steps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Optimal (6,1)-Codes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41</a:t>
            </a:fld>
            <a:endParaRPr lang="en-US" sz="1200">
              <a:solidFill>
                <a:schemeClr val="bg1"/>
              </a:solidFill>
            </a:endParaRPr>
          </a:p>
        </p:txBody>
      </p:sp>
      <p:graphicFrame>
        <p:nvGraphicFramePr>
          <p:cNvPr id="5" name="Table 4"/>
          <p:cNvGraphicFramePr>
            <a:graphicFrameLocks noGrp="1"/>
          </p:cNvGraphicFramePr>
          <p:nvPr/>
        </p:nvGraphicFramePr>
        <p:xfrm>
          <a:off x="1143000" y="1752600"/>
          <a:ext cx="6858000" cy="4219788"/>
        </p:xfrm>
        <a:graphic>
          <a:graphicData uri="http://schemas.openxmlformats.org/drawingml/2006/table">
            <a:tbl>
              <a:tblPr firstRow="1" bandRow="1">
                <a:tableStyleId>{21E4AEA4-8DFA-4A89-87EB-49C32662AFE0}</a:tableStyleId>
              </a:tblPr>
              <a:tblGrid>
                <a:gridCol w="4191000"/>
                <a:gridCol w="2667000"/>
              </a:tblGrid>
              <a:tr h="643467">
                <a:tc>
                  <a:txBody>
                    <a:bodyPr/>
                    <a:lstStyle/>
                    <a:p>
                      <a:r>
                        <a:rPr lang="en-US" sz="2400" dirty="0" smtClean="0"/>
                        <a:t>Code type</a:t>
                      </a:r>
                      <a:endParaRPr lang="en-US" sz="2400" dirty="0"/>
                    </a:p>
                  </a:txBody>
                  <a:tcPr/>
                </a:tc>
                <a:tc>
                  <a:txBody>
                    <a:bodyPr/>
                    <a:lstStyle/>
                    <a:p>
                      <a:r>
                        <a:rPr lang="en-US" sz="2400" dirty="0" smtClean="0"/>
                        <a:t>Optimal</a:t>
                      </a:r>
                      <a:r>
                        <a:rPr lang="en-US" sz="2400" baseline="0" dirty="0" smtClean="0"/>
                        <a:t> #chips</a:t>
                      </a:r>
                      <a:endParaRPr lang="en-US" sz="2400" dirty="0"/>
                    </a:p>
                  </a:txBody>
                  <a:tcPr/>
                </a:tc>
              </a:tr>
              <a:tr h="643467">
                <a:tc>
                  <a:txBody>
                    <a:bodyPr/>
                    <a:lstStyle/>
                    <a:p>
                      <a:r>
                        <a:rPr lang="en-US" sz="2400" dirty="0" smtClean="0">
                          <a:solidFill>
                            <a:schemeClr val="bg2"/>
                          </a:solidFill>
                        </a:rPr>
                        <a:t>(6,1)-code</a:t>
                      </a:r>
                      <a:endParaRPr lang="en-US" sz="2400" dirty="0">
                        <a:solidFill>
                          <a:schemeClr val="bg2"/>
                        </a:solidFill>
                      </a:endParaRPr>
                    </a:p>
                  </a:txBody>
                  <a:tcPr/>
                </a:tc>
                <a:tc>
                  <a:txBody>
                    <a:bodyPr/>
                    <a:lstStyle/>
                    <a:p>
                      <a:r>
                        <a:rPr lang="en-US" sz="2400" dirty="0" smtClean="0">
                          <a:solidFill>
                            <a:schemeClr val="bg2"/>
                          </a:solidFill>
                        </a:rPr>
                        <a:t>8</a:t>
                      </a:r>
                      <a:endParaRPr lang="en-US" sz="2400" dirty="0">
                        <a:solidFill>
                          <a:schemeClr val="bg2"/>
                        </a:solidFill>
                      </a:endParaRPr>
                    </a:p>
                  </a:txBody>
                  <a:tcPr/>
                </a:tc>
              </a:tr>
              <a:tr h="643467">
                <a:tc>
                  <a:txBody>
                    <a:bodyPr/>
                    <a:lstStyle/>
                    <a:p>
                      <a:r>
                        <a:rPr lang="en-US" sz="2400" dirty="0" smtClean="0"/>
                        <a:t>(6,1)-adaptive code</a:t>
                      </a:r>
                    </a:p>
                    <a:p>
                      <a:r>
                        <a:rPr lang="en-US" sz="2400" dirty="0" smtClean="0"/>
                        <a:t>(Liar game)</a:t>
                      </a:r>
                      <a:endParaRPr lang="en-US" sz="2400" dirty="0"/>
                    </a:p>
                  </a:txBody>
                  <a:tcPr/>
                </a:tc>
                <a:tc>
                  <a:txBody>
                    <a:bodyPr/>
                    <a:lstStyle/>
                    <a:p>
                      <a:r>
                        <a:rPr lang="en-US" sz="2400" dirty="0" smtClean="0"/>
                        <a:t>8</a:t>
                      </a:r>
                      <a:endParaRPr lang="en-US" sz="2400" dirty="0"/>
                    </a:p>
                  </a:txBody>
                  <a:tcPr/>
                </a:tc>
              </a:tr>
              <a:tr h="643467">
                <a:tc>
                  <a:txBody>
                    <a:bodyPr/>
                    <a:lstStyle/>
                    <a:p>
                      <a:r>
                        <a:rPr lang="en-US" sz="2400" i="1" dirty="0" smtClean="0"/>
                        <a:t>Sphere bound</a:t>
                      </a:r>
                      <a:endParaRPr lang="en-US" sz="2400" i="1" dirty="0"/>
                    </a:p>
                  </a:txBody>
                  <a:tcPr/>
                </a:tc>
                <a:tc>
                  <a:txBody>
                    <a:bodyPr/>
                    <a:lstStyle/>
                    <a:p>
                      <a:r>
                        <a:rPr lang="en-US" sz="2400" i="1" baseline="0" dirty="0" smtClean="0"/>
                        <a:t>9 1/7</a:t>
                      </a:r>
                      <a:endParaRPr lang="en-US" sz="2400" i="1" dirty="0"/>
                    </a:p>
                  </a:txBody>
                  <a:tcPr/>
                </a:tc>
              </a:tr>
              <a:tr h="643467">
                <a:tc>
                  <a:txBody>
                    <a:bodyPr/>
                    <a:lstStyle/>
                    <a:p>
                      <a:r>
                        <a:rPr lang="en-US" sz="2400" dirty="0" smtClean="0"/>
                        <a:t>(6,1)-adaptive covering code</a:t>
                      </a:r>
                    </a:p>
                    <a:p>
                      <a:r>
                        <a:rPr lang="en-US" sz="2400" dirty="0" smtClean="0"/>
                        <a:t>(Pathological liar game)</a:t>
                      </a:r>
                      <a:endParaRPr lang="en-US" sz="2400" dirty="0"/>
                    </a:p>
                  </a:txBody>
                  <a:tcPr/>
                </a:tc>
                <a:tc>
                  <a:txBody>
                    <a:bodyPr/>
                    <a:lstStyle/>
                    <a:p>
                      <a:r>
                        <a:rPr lang="en-US" sz="2400" dirty="0" smtClean="0"/>
                        <a:t>10</a:t>
                      </a:r>
                      <a:endParaRPr lang="en-US" sz="2400" dirty="0"/>
                    </a:p>
                  </a:txBody>
                  <a:tcPr/>
                </a:tc>
              </a:tr>
              <a:tr h="643467">
                <a:tc>
                  <a:txBody>
                    <a:bodyPr/>
                    <a:lstStyle/>
                    <a:p>
                      <a:r>
                        <a:rPr lang="en-US" sz="2400" dirty="0" smtClean="0">
                          <a:solidFill>
                            <a:schemeClr val="bg2"/>
                          </a:solidFill>
                        </a:rPr>
                        <a:t>(6,1)-covering code</a:t>
                      </a:r>
                      <a:endParaRPr lang="en-US" sz="2400" dirty="0">
                        <a:solidFill>
                          <a:schemeClr val="bg2"/>
                        </a:solidFill>
                      </a:endParaRPr>
                    </a:p>
                  </a:txBody>
                  <a:tcPr/>
                </a:tc>
                <a:tc>
                  <a:txBody>
                    <a:bodyPr/>
                    <a:lstStyle/>
                    <a:p>
                      <a:r>
                        <a:rPr lang="en-US" sz="2400" dirty="0" smtClean="0">
                          <a:solidFill>
                            <a:schemeClr val="bg2"/>
                          </a:solidFill>
                        </a:rPr>
                        <a:t>12</a:t>
                      </a:r>
                      <a:endParaRPr lang="en-US" sz="2400" dirty="0">
                        <a:solidFill>
                          <a:schemeClr val="bg2"/>
                        </a:solidFill>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New Approach to the Pathological Liar Game</a:t>
            </a:r>
          </a:p>
        </p:txBody>
      </p:sp>
      <p:sp>
        <p:nvSpPr>
          <p:cNvPr id="75779" name="Rectangle 3"/>
          <p:cNvSpPr>
            <a:spLocks noGrp="1" noChangeArrowheads="1"/>
          </p:cNvSpPr>
          <p:nvPr>
            <p:ph idx="1"/>
          </p:nvPr>
        </p:nvSpPr>
        <p:spPr>
          <a:xfrm>
            <a:off x="457200" y="1295400"/>
            <a:ext cx="8229600" cy="5105400"/>
          </a:xfrm>
        </p:spPr>
        <p:txBody>
          <a:bodyPr/>
          <a:lstStyle/>
          <a:p>
            <a:pPr>
              <a:buNone/>
            </a:pPr>
            <a:r>
              <a:rPr lang="en-US" sz="2200" dirty="0" smtClean="0"/>
              <a:t>Spencer and Winkler (`92) reduced the liar game to the liar machine, a discrete diffusion process on the integer line.</a:t>
            </a:r>
          </a:p>
          <a:p>
            <a:pPr>
              <a:buNone/>
            </a:pPr>
            <a:endParaRPr lang="en-US" sz="2200" dirty="0" smtClean="0"/>
          </a:p>
          <a:p>
            <a:pPr>
              <a:buNone/>
            </a:pPr>
            <a:r>
              <a:rPr lang="en-US" sz="2200" dirty="0" smtClean="0"/>
              <a:t>Ellis and Yan (`04) introduced the pathological liar game.</a:t>
            </a:r>
          </a:p>
          <a:p>
            <a:pPr>
              <a:buNone/>
            </a:pPr>
            <a:endParaRPr lang="en-US" sz="2200" dirty="0" smtClean="0"/>
          </a:p>
          <a:p>
            <a:pPr>
              <a:buNone/>
            </a:pPr>
            <a:r>
              <a:rPr lang="en-US" sz="2200" dirty="0" smtClean="0"/>
              <a:t>Cooper and Spencer (`06) use discrepancy analysis to compare the </a:t>
            </a:r>
            <a:r>
              <a:rPr lang="en-US" sz="2200" dirty="0" err="1" smtClean="0"/>
              <a:t>Propp</a:t>
            </a:r>
            <a:r>
              <a:rPr lang="en-US" sz="2200" dirty="0" smtClean="0"/>
              <a:t>-machine to simple random walk on </a:t>
            </a:r>
            <a:r>
              <a:rPr lang="en-US" sz="2200" i="1" dirty="0" err="1" smtClean="0"/>
              <a:t>Z</a:t>
            </a:r>
            <a:r>
              <a:rPr lang="en-US" sz="2200" i="1" baseline="30000" dirty="0" err="1" smtClean="0"/>
              <a:t>d</a:t>
            </a:r>
            <a:r>
              <a:rPr lang="en-US" sz="2200" dirty="0" smtClean="0"/>
              <a:t>.</a:t>
            </a:r>
          </a:p>
          <a:p>
            <a:pPr>
              <a:buNone/>
            </a:pPr>
            <a:endParaRPr lang="en-US" sz="2200" dirty="0" smtClean="0"/>
          </a:p>
          <a:p>
            <a:pPr>
              <a:buNone/>
            </a:pPr>
            <a:r>
              <a:rPr lang="en-US" sz="2000" dirty="0" smtClean="0"/>
              <a:t>Here:  </a:t>
            </a:r>
            <a:r>
              <a:rPr lang="en-US" sz="2000" b="1" dirty="0" smtClean="0"/>
              <a:t>(1)</a:t>
            </a:r>
            <a:r>
              <a:rPr lang="en-US" sz="2000" dirty="0" smtClean="0"/>
              <a:t> We reduce the pathological liar game to the liar machine, </a:t>
            </a:r>
            <a:br>
              <a:rPr lang="en-US" sz="2000" dirty="0" smtClean="0"/>
            </a:br>
            <a:r>
              <a:rPr lang="en-US" sz="2000" b="1" dirty="0" smtClean="0"/>
              <a:t>(2)</a:t>
            </a:r>
            <a:r>
              <a:rPr lang="en-US" sz="2000" dirty="0" smtClean="0"/>
              <a:t> Use discrepancy analysis to compare the liar machine to simple random walk on </a:t>
            </a:r>
            <a:r>
              <a:rPr lang="en-US" sz="2000" i="1" dirty="0" smtClean="0"/>
              <a:t>Z</a:t>
            </a:r>
            <a:r>
              <a:rPr lang="en-US" sz="2000" dirty="0" smtClean="0"/>
              <a:t>, and thereby </a:t>
            </a:r>
            <a:br>
              <a:rPr lang="en-US" sz="2000" dirty="0" smtClean="0"/>
            </a:br>
            <a:r>
              <a:rPr lang="en-US" sz="2000" b="1" dirty="0" smtClean="0"/>
              <a:t>(3)</a:t>
            </a:r>
            <a:r>
              <a:rPr lang="en-US" sz="2000" dirty="0" smtClean="0"/>
              <a:t> Improve the best known pathological liar game strategy when the number of lies is a constant fraction of the number of rounds.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42</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232"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grpSp>
        <p:nvGrpSpPr>
          <p:cNvPr id="312" name="Group 95"/>
          <p:cNvGrpSpPr>
            <a:grpSpLocks noChangeAspect="1"/>
          </p:cNvGrpSpPr>
          <p:nvPr/>
        </p:nvGrpSpPr>
        <p:grpSpPr bwMode="auto">
          <a:xfrm>
            <a:off x="4245864" y="4668161"/>
            <a:ext cx="448056" cy="871579"/>
            <a:chOff x="3868831" y="3081871"/>
            <a:chExt cx="550769" cy="1070585"/>
          </a:xfrm>
        </p:grpSpPr>
        <p:grpSp>
          <p:nvGrpSpPr>
            <p:cNvPr id="313" name="Group 80"/>
            <p:cNvGrpSpPr>
              <a:grpSpLocks noChangeAspect="1"/>
            </p:cNvGrpSpPr>
            <p:nvPr/>
          </p:nvGrpSpPr>
          <p:grpSpPr bwMode="auto">
            <a:xfrm>
              <a:off x="3868831" y="3951284"/>
              <a:ext cx="550769" cy="201168"/>
              <a:chOff x="2160" y="3120"/>
              <a:chExt cx="1968" cy="384"/>
            </a:xfrm>
          </p:grpSpPr>
          <p:sp>
            <p:nvSpPr>
              <p:cNvPr id="34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4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4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4" name="Group 80"/>
            <p:cNvGrpSpPr>
              <a:grpSpLocks noChangeAspect="1"/>
            </p:cNvGrpSpPr>
            <p:nvPr/>
          </p:nvGrpSpPr>
          <p:grpSpPr bwMode="auto">
            <a:xfrm>
              <a:off x="3868831" y="3847568"/>
              <a:ext cx="550769" cy="201168"/>
              <a:chOff x="2160" y="3120"/>
              <a:chExt cx="1968" cy="384"/>
            </a:xfrm>
          </p:grpSpPr>
          <p:sp>
            <p:nvSpPr>
              <p:cNvPr id="34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4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4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5" name="Group 80"/>
            <p:cNvGrpSpPr>
              <a:grpSpLocks noChangeAspect="1"/>
            </p:cNvGrpSpPr>
            <p:nvPr/>
          </p:nvGrpSpPr>
          <p:grpSpPr bwMode="auto">
            <a:xfrm>
              <a:off x="3868831" y="3743321"/>
              <a:ext cx="550769" cy="201168"/>
              <a:chOff x="2160" y="3120"/>
              <a:chExt cx="1968" cy="384"/>
            </a:xfrm>
          </p:grpSpPr>
          <p:sp>
            <p:nvSpPr>
              <p:cNvPr id="34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4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4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6" name="Group 80"/>
            <p:cNvGrpSpPr>
              <a:grpSpLocks noChangeAspect="1"/>
            </p:cNvGrpSpPr>
            <p:nvPr/>
          </p:nvGrpSpPr>
          <p:grpSpPr bwMode="auto">
            <a:xfrm>
              <a:off x="3868831" y="3635902"/>
              <a:ext cx="550769" cy="201168"/>
              <a:chOff x="2160" y="3120"/>
              <a:chExt cx="1968" cy="384"/>
            </a:xfrm>
          </p:grpSpPr>
          <p:sp>
            <p:nvSpPr>
              <p:cNvPr id="33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3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3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7" name="Group 80"/>
            <p:cNvGrpSpPr>
              <a:grpSpLocks noChangeAspect="1"/>
            </p:cNvGrpSpPr>
            <p:nvPr/>
          </p:nvGrpSpPr>
          <p:grpSpPr bwMode="auto">
            <a:xfrm>
              <a:off x="3868831" y="3523188"/>
              <a:ext cx="550769" cy="201168"/>
              <a:chOff x="2160" y="3120"/>
              <a:chExt cx="1968" cy="384"/>
            </a:xfrm>
          </p:grpSpPr>
          <p:sp>
            <p:nvSpPr>
              <p:cNvPr id="33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3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3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8" name="Group 80"/>
            <p:cNvGrpSpPr>
              <a:grpSpLocks noChangeAspect="1"/>
            </p:cNvGrpSpPr>
            <p:nvPr/>
          </p:nvGrpSpPr>
          <p:grpSpPr bwMode="auto">
            <a:xfrm>
              <a:off x="3868831" y="3413120"/>
              <a:ext cx="550769" cy="201168"/>
              <a:chOff x="2160" y="3120"/>
              <a:chExt cx="1968" cy="384"/>
            </a:xfrm>
          </p:grpSpPr>
          <p:sp>
            <p:nvSpPr>
              <p:cNvPr id="33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3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3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19" name="Group 80"/>
            <p:cNvGrpSpPr>
              <a:grpSpLocks noChangeAspect="1"/>
            </p:cNvGrpSpPr>
            <p:nvPr/>
          </p:nvGrpSpPr>
          <p:grpSpPr bwMode="auto">
            <a:xfrm>
              <a:off x="3868831" y="3305701"/>
              <a:ext cx="550769" cy="201168"/>
              <a:chOff x="2160" y="3120"/>
              <a:chExt cx="1968" cy="384"/>
            </a:xfrm>
          </p:grpSpPr>
          <p:sp>
            <p:nvSpPr>
              <p:cNvPr id="32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2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3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20" name="Group 80"/>
            <p:cNvGrpSpPr>
              <a:grpSpLocks noChangeAspect="1"/>
            </p:cNvGrpSpPr>
            <p:nvPr/>
          </p:nvGrpSpPr>
          <p:grpSpPr bwMode="auto">
            <a:xfrm>
              <a:off x="3868831" y="3195633"/>
              <a:ext cx="550769" cy="201168"/>
              <a:chOff x="2160" y="3120"/>
              <a:chExt cx="1968" cy="384"/>
            </a:xfrm>
          </p:grpSpPr>
          <p:sp>
            <p:nvSpPr>
              <p:cNvPr id="32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2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2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21" name="Group 80"/>
            <p:cNvGrpSpPr>
              <a:grpSpLocks noChangeAspect="1"/>
            </p:cNvGrpSpPr>
            <p:nvPr/>
          </p:nvGrpSpPr>
          <p:grpSpPr bwMode="auto">
            <a:xfrm>
              <a:off x="3868831" y="3081867"/>
              <a:ext cx="550769" cy="201168"/>
              <a:chOff x="2160" y="3120"/>
              <a:chExt cx="1968" cy="384"/>
            </a:xfrm>
          </p:grpSpPr>
          <p:sp>
            <p:nvSpPr>
              <p:cNvPr id="32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2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2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43</a:t>
            </a:fld>
            <a:endParaRPr lang="en-US" sz="1200">
              <a:solidFill>
                <a:schemeClr val="bg1"/>
              </a:solidFill>
            </a:endParaRPr>
          </a:p>
        </p:txBody>
      </p:sp>
      <p:grpSp>
        <p:nvGrpSpPr>
          <p:cNvPr id="229"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187"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grpSp>
        <p:nvGrpSpPr>
          <p:cNvPr id="186" name="Group 185"/>
          <p:cNvGrpSpPr/>
          <p:nvPr/>
        </p:nvGrpSpPr>
        <p:grpSpPr>
          <a:xfrm>
            <a:off x="4241800" y="1628775"/>
            <a:ext cx="447675" cy="965201"/>
            <a:chOff x="4241800" y="1628775"/>
            <a:chExt cx="447675" cy="965201"/>
          </a:xfrm>
        </p:grpSpPr>
        <p:grpSp>
          <p:nvGrpSpPr>
            <p:cNvPr id="12" name="Group 101"/>
            <p:cNvGrpSpPr>
              <a:grpSpLocks/>
            </p:cNvGrpSpPr>
            <p:nvPr/>
          </p:nvGrpSpPr>
          <p:grpSpPr bwMode="auto">
            <a:xfrm>
              <a:off x="4241800" y="2433638"/>
              <a:ext cx="447675" cy="160338"/>
              <a:chOff x="2160" y="3120"/>
              <a:chExt cx="1968" cy="384"/>
            </a:xfrm>
          </p:grpSpPr>
          <p:sp>
            <p:nvSpPr>
              <p:cNvPr id="53" name="Rectangle 100"/>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4" name="Oval 99"/>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5" name="Oval 98"/>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 name="Group 102"/>
            <p:cNvGrpSpPr>
              <a:grpSpLocks/>
            </p:cNvGrpSpPr>
            <p:nvPr/>
          </p:nvGrpSpPr>
          <p:grpSpPr bwMode="auto">
            <a:xfrm>
              <a:off x="4241800" y="2333625"/>
              <a:ext cx="447675" cy="160338"/>
              <a:chOff x="2160" y="3120"/>
              <a:chExt cx="1968" cy="384"/>
            </a:xfrm>
          </p:grpSpPr>
          <p:sp>
            <p:nvSpPr>
              <p:cNvPr id="50" name="Rectangle 10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51" name="Oval 10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52" name="Oval 10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 name="Group 122"/>
            <p:cNvGrpSpPr>
              <a:grpSpLocks/>
            </p:cNvGrpSpPr>
            <p:nvPr/>
          </p:nvGrpSpPr>
          <p:grpSpPr bwMode="auto">
            <a:xfrm>
              <a:off x="4241800" y="2233613"/>
              <a:ext cx="447675" cy="160338"/>
              <a:chOff x="2160" y="3120"/>
              <a:chExt cx="1968" cy="384"/>
            </a:xfrm>
          </p:grpSpPr>
          <p:sp>
            <p:nvSpPr>
              <p:cNvPr id="47" name="Rectangle 12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8" name="Oval 12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9" name="Oval 12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5" name="Group 118"/>
            <p:cNvGrpSpPr>
              <a:grpSpLocks/>
            </p:cNvGrpSpPr>
            <p:nvPr/>
          </p:nvGrpSpPr>
          <p:grpSpPr bwMode="auto">
            <a:xfrm>
              <a:off x="4241800" y="2132013"/>
              <a:ext cx="447675" cy="160338"/>
              <a:chOff x="2160" y="3120"/>
              <a:chExt cx="1968" cy="384"/>
            </a:xfrm>
          </p:grpSpPr>
          <p:sp>
            <p:nvSpPr>
              <p:cNvPr id="44" name="Rectangle 11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5" name="Oval 12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6" name="Oval 12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6" name="Group 114"/>
            <p:cNvGrpSpPr>
              <a:grpSpLocks/>
            </p:cNvGrpSpPr>
            <p:nvPr/>
          </p:nvGrpSpPr>
          <p:grpSpPr bwMode="auto">
            <a:xfrm>
              <a:off x="4241800" y="2032000"/>
              <a:ext cx="447675" cy="160338"/>
              <a:chOff x="2160" y="3120"/>
              <a:chExt cx="1968" cy="384"/>
            </a:xfrm>
          </p:grpSpPr>
          <p:sp>
            <p:nvSpPr>
              <p:cNvPr id="41" name="Rectangle 11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 name="Oval 11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3" name="Oval 11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7" name="Group 130"/>
            <p:cNvGrpSpPr>
              <a:grpSpLocks/>
            </p:cNvGrpSpPr>
            <p:nvPr/>
          </p:nvGrpSpPr>
          <p:grpSpPr bwMode="auto">
            <a:xfrm>
              <a:off x="4241800" y="1930400"/>
              <a:ext cx="447675" cy="160338"/>
              <a:chOff x="2160" y="3120"/>
              <a:chExt cx="1968" cy="384"/>
            </a:xfrm>
          </p:grpSpPr>
          <p:sp>
            <p:nvSpPr>
              <p:cNvPr id="38" name="Rectangle 13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 name="Oval 13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0" name="Oval 13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8" name="Group 106"/>
            <p:cNvGrpSpPr>
              <a:grpSpLocks/>
            </p:cNvGrpSpPr>
            <p:nvPr/>
          </p:nvGrpSpPr>
          <p:grpSpPr bwMode="auto">
            <a:xfrm>
              <a:off x="4241800" y="1830388"/>
              <a:ext cx="447675" cy="160338"/>
              <a:chOff x="2160" y="3120"/>
              <a:chExt cx="1968" cy="384"/>
            </a:xfrm>
          </p:grpSpPr>
          <p:sp>
            <p:nvSpPr>
              <p:cNvPr id="35" name="Rectangle 10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6" name="Oval 10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7" name="Oval 10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9" name="Group 134"/>
            <p:cNvGrpSpPr>
              <a:grpSpLocks/>
            </p:cNvGrpSpPr>
            <p:nvPr/>
          </p:nvGrpSpPr>
          <p:grpSpPr bwMode="auto">
            <a:xfrm>
              <a:off x="4241800" y="1728788"/>
              <a:ext cx="447675" cy="160338"/>
              <a:chOff x="2160" y="3120"/>
              <a:chExt cx="1968" cy="384"/>
            </a:xfrm>
          </p:grpSpPr>
          <p:sp>
            <p:nvSpPr>
              <p:cNvPr id="32" name="Rectangle 13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3" name="Oval 13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4" name="Oval 13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0" name="Group 110"/>
            <p:cNvGrpSpPr>
              <a:grpSpLocks/>
            </p:cNvGrpSpPr>
            <p:nvPr/>
          </p:nvGrpSpPr>
          <p:grpSpPr bwMode="auto">
            <a:xfrm>
              <a:off x="4241800" y="1628775"/>
              <a:ext cx="447675" cy="160338"/>
              <a:chOff x="2160" y="3120"/>
              <a:chExt cx="1968" cy="384"/>
            </a:xfrm>
          </p:grpSpPr>
          <p:sp>
            <p:nvSpPr>
              <p:cNvPr id="29" name="Rectangle 11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0" name="Oval 11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1" name="Oval 11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96" name="AutoShape 147"/>
          <p:cNvSpPr>
            <a:spLocks noChangeArrowheads="1"/>
          </p:cNvSpPr>
          <p:nvPr/>
        </p:nvSpPr>
        <p:spPr bwMode="auto">
          <a:xfrm>
            <a:off x="4278313"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99" name="TextBox 160"/>
          <p:cNvSpPr txBox="1">
            <a:spLocks noChangeArrowheads="1"/>
          </p:cNvSpPr>
          <p:nvPr/>
        </p:nvSpPr>
        <p:spPr bwMode="auto">
          <a:xfrm>
            <a:off x="4876800" y="1676400"/>
            <a:ext cx="833882" cy="338554"/>
          </a:xfrm>
          <a:prstGeom prst="rect">
            <a:avLst/>
          </a:prstGeom>
          <a:noFill/>
          <a:ln w="9525">
            <a:noFill/>
            <a:miter lim="800000"/>
            <a:headEnd/>
            <a:tailEnd/>
          </a:ln>
        </p:spPr>
        <p:txBody>
          <a:bodyPr wrap="none" anchor="ctr">
            <a:spAutoFit/>
          </a:bodyPr>
          <a:lstStyle/>
          <a:p>
            <a:pPr algn="ctr"/>
            <a:r>
              <a:rPr lang="en-US" dirty="0" smtClean="0"/>
              <a:t>9 </a:t>
            </a:r>
            <a:r>
              <a:rPr lang="en-US" dirty="0"/>
              <a:t>chips</a:t>
            </a:r>
          </a:p>
        </p:txBody>
      </p:sp>
      <p:grpSp>
        <p:nvGrpSpPr>
          <p:cNvPr id="274" name="Group 98"/>
          <p:cNvGrpSpPr>
            <a:grpSpLocks noChangeAspect="1"/>
          </p:cNvGrpSpPr>
          <p:nvPr/>
        </p:nvGrpSpPr>
        <p:grpSpPr bwMode="auto">
          <a:xfrm>
            <a:off x="4244340" y="4671060"/>
            <a:ext cx="448056" cy="871845"/>
            <a:chOff x="3259228" y="3081871"/>
            <a:chExt cx="550772" cy="1070610"/>
          </a:xfrm>
        </p:grpSpPr>
        <p:grpSp>
          <p:nvGrpSpPr>
            <p:cNvPr id="276" name="Group 171"/>
            <p:cNvGrpSpPr>
              <a:grpSpLocks noChangeAspect="1"/>
            </p:cNvGrpSpPr>
            <p:nvPr/>
          </p:nvGrpSpPr>
          <p:grpSpPr bwMode="auto">
            <a:xfrm>
              <a:off x="3259228" y="3951312"/>
              <a:ext cx="550769" cy="201169"/>
              <a:chOff x="3814763" y="3702050"/>
              <a:chExt cx="447675" cy="163513"/>
            </a:xfrm>
          </p:grpSpPr>
          <p:sp>
            <p:nvSpPr>
              <p:cNvPr id="30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31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31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77" name="Group 171"/>
            <p:cNvGrpSpPr>
              <a:grpSpLocks noChangeAspect="1"/>
            </p:cNvGrpSpPr>
            <p:nvPr/>
          </p:nvGrpSpPr>
          <p:grpSpPr bwMode="auto">
            <a:xfrm>
              <a:off x="3259228" y="3843892"/>
              <a:ext cx="550769" cy="201169"/>
              <a:chOff x="3814763" y="3702050"/>
              <a:chExt cx="447675" cy="163513"/>
            </a:xfrm>
          </p:grpSpPr>
          <p:sp>
            <p:nvSpPr>
              <p:cNvPr id="30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30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30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78" name="Group 171"/>
            <p:cNvGrpSpPr>
              <a:grpSpLocks noChangeAspect="1"/>
            </p:cNvGrpSpPr>
            <p:nvPr/>
          </p:nvGrpSpPr>
          <p:grpSpPr bwMode="auto">
            <a:xfrm>
              <a:off x="3259228" y="3735858"/>
              <a:ext cx="550769" cy="201169"/>
              <a:chOff x="3814763" y="3702050"/>
              <a:chExt cx="447675" cy="163513"/>
            </a:xfrm>
          </p:grpSpPr>
          <p:sp>
            <p:nvSpPr>
              <p:cNvPr id="303"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304"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305"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79" name="Group 171"/>
            <p:cNvGrpSpPr>
              <a:grpSpLocks noChangeAspect="1"/>
            </p:cNvGrpSpPr>
            <p:nvPr/>
          </p:nvGrpSpPr>
          <p:grpSpPr bwMode="auto">
            <a:xfrm>
              <a:off x="3259228" y="3627824"/>
              <a:ext cx="550769" cy="201169"/>
              <a:chOff x="3814763" y="3702050"/>
              <a:chExt cx="447675" cy="163513"/>
            </a:xfrm>
          </p:grpSpPr>
          <p:sp>
            <p:nvSpPr>
              <p:cNvPr id="30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30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30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80" name="Group 171"/>
            <p:cNvGrpSpPr>
              <a:grpSpLocks noChangeAspect="1"/>
            </p:cNvGrpSpPr>
            <p:nvPr/>
          </p:nvGrpSpPr>
          <p:grpSpPr bwMode="auto">
            <a:xfrm>
              <a:off x="3259228" y="3519790"/>
              <a:ext cx="550769" cy="201169"/>
              <a:chOff x="3814763" y="3702050"/>
              <a:chExt cx="447675" cy="163513"/>
            </a:xfrm>
          </p:grpSpPr>
          <p:sp>
            <p:nvSpPr>
              <p:cNvPr id="297"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98"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299"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81" name="Group 172"/>
            <p:cNvGrpSpPr>
              <a:grpSpLocks noChangeAspect="1"/>
            </p:cNvGrpSpPr>
            <p:nvPr/>
          </p:nvGrpSpPr>
          <p:grpSpPr bwMode="auto">
            <a:xfrm>
              <a:off x="3259228" y="3412069"/>
              <a:ext cx="550772" cy="201168"/>
              <a:chOff x="4689475" y="3713163"/>
              <a:chExt cx="447675" cy="163512"/>
            </a:xfrm>
          </p:grpSpPr>
          <p:sp>
            <p:nvSpPr>
              <p:cNvPr id="294"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95"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96"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82" name="Group 172"/>
            <p:cNvGrpSpPr>
              <a:grpSpLocks noChangeAspect="1"/>
            </p:cNvGrpSpPr>
            <p:nvPr/>
          </p:nvGrpSpPr>
          <p:grpSpPr bwMode="auto">
            <a:xfrm>
              <a:off x="3259228" y="3302004"/>
              <a:ext cx="550772" cy="201168"/>
              <a:chOff x="4689475" y="3713163"/>
              <a:chExt cx="447675" cy="163512"/>
            </a:xfrm>
          </p:grpSpPr>
          <p:sp>
            <p:nvSpPr>
              <p:cNvPr id="291"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92"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93"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83" name="Group 172"/>
            <p:cNvGrpSpPr>
              <a:grpSpLocks noChangeAspect="1"/>
            </p:cNvGrpSpPr>
            <p:nvPr/>
          </p:nvGrpSpPr>
          <p:grpSpPr bwMode="auto">
            <a:xfrm>
              <a:off x="3259228" y="3191936"/>
              <a:ext cx="550772" cy="201168"/>
              <a:chOff x="4689475" y="3713163"/>
              <a:chExt cx="447675" cy="163512"/>
            </a:xfrm>
          </p:grpSpPr>
          <p:sp>
            <p:nvSpPr>
              <p:cNvPr id="288"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89"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90"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84" name="Group 172"/>
            <p:cNvGrpSpPr>
              <a:grpSpLocks noChangeAspect="1"/>
            </p:cNvGrpSpPr>
            <p:nvPr/>
          </p:nvGrpSpPr>
          <p:grpSpPr bwMode="auto">
            <a:xfrm>
              <a:off x="3259228" y="3081871"/>
              <a:ext cx="550772" cy="201168"/>
              <a:chOff x="4689475" y="3713163"/>
              <a:chExt cx="447675" cy="163512"/>
            </a:xfrm>
          </p:grpSpPr>
          <p:sp>
            <p:nvSpPr>
              <p:cNvPr id="285" name="Rectangle 89"/>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86" name="Oval 90"/>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87" name="Oval 91"/>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sp>
        <p:nvSpPr>
          <p:cNvPr id="349" name="TextBox 348"/>
          <p:cNvSpPr txBox="1">
            <a:spLocks noChangeArrowheads="1"/>
          </p:cNvSpPr>
          <p:nvPr/>
        </p:nvSpPr>
        <p:spPr bwMode="auto">
          <a:xfrm>
            <a:off x="4876800" y="4767262"/>
            <a:ext cx="833438" cy="338138"/>
          </a:xfrm>
          <a:prstGeom prst="rect">
            <a:avLst/>
          </a:prstGeom>
          <a:noFill/>
          <a:ln w="9525">
            <a:noFill/>
            <a:miter lim="800000"/>
            <a:headEnd/>
            <a:tailEnd/>
          </a:ln>
        </p:spPr>
        <p:txBody>
          <a:bodyPr wrap="none">
            <a:spAutoFit/>
          </a:bodyPr>
          <a:lstStyle/>
          <a:p>
            <a:pPr algn="ctr"/>
            <a:r>
              <a:rPr lang="en-US" dirty="0"/>
              <a:t>9 chips</a:t>
            </a:r>
          </a:p>
        </p:txBody>
      </p:sp>
      <p:sp>
        <p:nvSpPr>
          <p:cNvPr id="350" name="TextBox 349"/>
          <p:cNvSpPr txBox="1">
            <a:spLocks noChangeArrowheads="1"/>
          </p:cNvSpPr>
          <p:nvPr/>
        </p:nvSpPr>
        <p:spPr bwMode="auto">
          <a:xfrm>
            <a:off x="6858000" y="3929063"/>
            <a:ext cx="476250" cy="338137"/>
          </a:xfrm>
          <a:prstGeom prst="rect">
            <a:avLst/>
          </a:prstGeom>
          <a:noFill/>
          <a:ln w="9525">
            <a:noFill/>
            <a:miter lim="800000"/>
            <a:headEnd/>
            <a:tailEnd/>
          </a:ln>
        </p:spPr>
        <p:txBody>
          <a:bodyPr wrap="none">
            <a:spAutoFit/>
          </a:bodyPr>
          <a:lstStyle/>
          <a:p>
            <a:pPr algn="ctr"/>
            <a:r>
              <a:rPr lang="en-US" i="1" dirty="0"/>
              <a:t>t</a:t>
            </a:r>
            <a:r>
              <a:rPr lang="en-US" dirty="0"/>
              <a:t>=0</a:t>
            </a:r>
          </a:p>
        </p:txBody>
      </p:sp>
      <p:grpSp>
        <p:nvGrpSpPr>
          <p:cNvPr id="351" name="Group 179"/>
          <p:cNvGrpSpPr>
            <a:grpSpLocks/>
          </p:cNvGrpSpPr>
          <p:nvPr/>
        </p:nvGrpSpPr>
        <p:grpSpPr bwMode="auto">
          <a:xfrm>
            <a:off x="5803602" y="6226175"/>
            <a:ext cx="1676400" cy="403225"/>
            <a:chOff x="5257800" y="4842932"/>
            <a:chExt cx="1676400" cy="403016"/>
          </a:xfrm>
        </p:grpSpPr>
        <p:cxnSp>
          <p:nvCxnSpPr>
            <p:cNvPr id="352"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353"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354"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44</a:t>
            </a:fld>
            <a:endParaRPr lang="en-US" sz="1200">
              <a:solidFill>
                <a:schemeClr val="bg1"/>
              </a:solidFill>
            </a:endParaRPr>
          </a:p>
        </p:txBody>
      </p:sp>
      <p:grpSp>
        <p:nvGrpSpPr>
          <p:cNvPr id="15"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16"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grpSp>
        <p:nvGrpSpPr>
          <p:cNvPr id="511" name="Group 510"/>
          <p:cNvGrpSpPr/>
          <p:nvPr/>
        </p:nvGrpSpPr>
        <p:grpSpPr>
          <a:xfrm>
            <a:off x="4690428" y="2003425"/>
            <a:ext cx="447675" cy="565150"/>
            <a:chOff x="4690428" y="2003425"/>
            <a:chExt cx="447675" cy="565150"/>
          </a:xfrm>
        </p:grpSpPr>
        <p:grpSp>
          <p:nvGrpSpPr>
            <p:cNvPr id="204" name="Group 46"/>
            <p:cNvGrpSpPr>
              <a:grpSpLocks/>
            </p:cNvGrpSpPr>
            <p:nvPr/>
          </p:nvGrpSpPr>
          <p:grpSpPr bwMode="auto">
            <a:xfrm>
              <a:off x="4690428" y="2405063"/>
              <a:ext cx="447675" cy="163512"/>
              <a:chOff x="2160" y="3120"/>
              <a:chExt cx="1968" cy="384"/>
            </a:xfrm>
          </p:grpSpPr>
          <p:sp>
            <p:nvSpPr>
              <p:cNvPr id="205"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06"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07"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08" name="Group 50"/>
            <p:cNvGrpSpPr>
              <a:grpSpLocks/>
            </p:cNvGrpSpPr>
            <p:nvPr/>
          </p:nvGrpSpPr>
          <p:grpSpPr bwMode="auto">
            <a:xfrm>
              <a:off x="4690428" y="2305050"/>
              <a:ext cx="447675" cy="163513"/>
              <a:chOff x="2160" y="3120"/>
              <a:chExt cx="1968" cy="384"/>
            </a:xfrm>
          </p:grpSpPr>
          <p:sp>
            <p:nvSpPr>
              <p:cNvPr id="209"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10"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11"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12" name="Group 54"/>
            <p:cNvGrpSpPr>
              <a:grpSpLocks/>
            </p:cNvGrpSpPr>
            <p:nvPr/>
          </p:nvGrpSpPr>
          <p:grpSpPr bwMode="auto">
            <a:xfrm>
              <a:off x="4690428" y="2205038"/>
              <a:ext cx="447675" cy="163512"/>
              <a:chOff x="2160" y="3120"/>
              <a:chExt cx="1968" cy="384"/>
            </a:xfrm>
          </p:grpSpPr>
          <p:sp>
            <p:nvSpPr>
              <p:cNvPr id="213"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14"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15"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16" name="Group 58"/>
            <p:cNvGrpSpPr>
              <a:grpSpLocks/>
            </p:cNvGrpSpPr>
            <p:nvPr/>
          </p:nvGrpSpPr>
          <p:grpSpPr bwMode="auto">
            <a:xfrm>
              <a:off x="4690428" y="2103438"/>
              <a:ext cx="447675" cy="163512"/>
              <a:chOff x="2160" y="3120"/>
              <a:chExt cx="1968" cy="384"/>
            </a:xfrm>
          </p:grpSpPr>
          <p:sp>
            <p:nvSpPr>
              <p:cNvPr id="217"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18"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19"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20" name="Group 62"/>
            <p:cNvGrpSpPr>
              <a:grpSpLocks/>
            </p:cNvGrpSpPr>
            <p:nvPr/>
          </p:nvGrpSpPr>
          <p:grpSpPr bwMode="auto">
            <a:xfrm>
              <a:off x="4690428" y="2003425"/>
              <a:ext cx="447675" cy="163513"/>
              <a:chOff x="2160" y="3120"/>
              <a:chExt cx="1968" cy="384"/>
            </a:xfrm>
          </p:grpSpPr>
          <p:sp>
            <p:nvSpPr>
              <p:cNvPr id="221"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22"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23"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224" name="Group 66"/>
          <p:cNvGrpSpPr>
            <a:grpSpLocks/>
          </p:cNvGrpSpPr>
          <p:nvPr/>
        </p:nvGrpSpPr>
        <p:grpSpPr bwMode="auto">
          <a:xfrm>
            <a:off x="3826828" y="2405063"/>
            <a:ext cx="447675" cy="163512"/>
            <a:chOff x="2160" y="3120"/>
            <a:chExt cx="1968" cy="384"/>
          </a:xfrm>
        </p:grpSpPr>
        <p:sp>
          <p:nvSpPr>
            <p:cNvPr id="225"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26"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27"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28" name="Group 70"/>
          <p:cNvGrpSpPr>
            <a:grpSpLocks/>
          </p:cNvGrpSpPr>
          <p:nvPr/>
        </p:nvGrpSpPr>
        <p:grpSpPr bwMode="auto">
          <a:xfrm>
            <a:off x="3825240" y="2305050"/>
            <a:ext cx="447675" cy="163513"/>
            <a:chOff x="2160" y="3120"/>
            <a:chExt cx="1968" cy="384"/>
          </a:xfrm>
        </p:grpSpPr>
        <p:sp>
          <p:nvSpPr>
            <p:cNvPr id="229"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30"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32"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73" name="Group 74"/>
          <p:cNvGrpSpPr>
            <a:grpSpLocks/>
          </p:cNvGrpSpPr>
          <p:nvPr/>
        </p:nvGrpSpPr>
        <p:grpSpPr bwMode="auto">
          <a:xfrm>
            <a:off x="3826828" y="2203450"/>
            <a:ext cx="447675" cy="163513"/>
            <a:chOff x="2160" y="3120"/>
            <a:chExt cx="1968" cy="384"/>
          </a:xfrm>
        </p:grpSpPr>
        <p:sp>
          <p:nvSpPr>
            <p:cNvPr id="274"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75"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76"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77" name="Group 78"/>
          <p:cNvGrpSpPr>
            <a:grpSpLocks/>
          </p:cNvGrpSpPr>
          <p:nvPr/>
        </p:nvGrpSpPr>
        <p:grpSpPr bwMode="auto">
          <a:xfrm>
            <a:off x="3825240" y="2103438"/>
            <a:ext cx="447675" cy="163512"/>
            <a:chOff x="2160" y="3120"/>
            <a:chExt cx="1968" cy="384"/>
          </a:xfrm>
        </p:grpSpPr>
        <p:sp>
          <p:nvSpPr>
            <p:cNvPr id="278"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79"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80"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sp>
        <p:nvSpPr>
          <p:cNvPr id="317" name="AutoShape 147"/>
          <p:cNvSpPr>
            <a:spLocks noChangeArrowheads="1"/>
          </p:cNvSpPr>
          <p:nvPr/>
        </p:nvSpPr>
        <p:spPr bwMode="auto">
          <a:xfrm>
            <a:off x="47244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389" name="Group 145"/>
          <p:cNvGrpSpPr>
            <a:grpSpLocks noChangeAspect="1"/>
          </p:cNvGrpSpPr>
          <p:nvPr/>
        </p:nvGrpSpPr>
        <p:grpSpPr>
          <a:xfrm>
            <a:off x="3810000" y="5122299"/>
            <a:ext cx="448056" cy="420606"/>
            <a:chOff x="3868738" y="3635551"/>
            <a:chExt cx="551113" cy="517349"/>
          </a:xfrm>
        </p:grpSpPr>
        <p:grpSp>
          <p:nvGrpSpPr>
            <p:cNvPr id="411" name="Group 80"/>
            <p:cNvGrpSpPr>
              <a:grpSpLocks noChangeAspect="1"/>
            </p:cNvGrpSpPr>
            <p:nvPr/>
          </p:nvGrpSpPr>
          <p:grpSpPr bwMode="auto">
            <a:xfrm>
              <a:off x="3868738" y="3951421"/>
              <a:ext cx="551113" cy="201479"/>
              <a:chOff x="2160" y="3120"/>
              <a:chExt cx="1968" cy="384"/>
            </a:xfrm>
          </p:grpSpPr>
          <p:sp>
            <p:nvSpPr>
              <p:cNvPr id="42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2" name="Group 80"/>
            <p:cNvGrpSpPr>
              <a:grpSpLocks noChangeAspect="1"/>
            </p:cNvGrpSpPr>
            <p:nvPr/>
          </p:nvGrpSpPr>
          <p:grpSpPr bwMode="auto">
            <a:xfrm>
              <a:off x="3868738" y="3847545"/>
              <a:ext cx="551113" cy="201479"/>
              <a:chOff x="2160" y="3120"/>
              <a:chExt cx="1968" cy="384"/>
            </a:xfrm>
          </p:grpSpPr>
          <p:sp>
            <p:nvSpPr>
              <p:cNvPr id="42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2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3" name="Group 80"/>
            <p:cNvGrpSpPr>
              <a:grpSpLocks noChangeAspect="1"/>
            </p:cNvGrpSpPr>
            <p:nvPr/>
          </p:nvGrpSpPr>
          <p:grpSpPr bwMode="auto">
            <a:xfrm>
              <a:off x="3868738" y="3743136"/>
              <a:ext cx="551113" cy="201479"/>
              <a:chOff x="2160" y="3120"/>
              <a:chExt cx="1968" cy="384"/>
            </a:xfrm>
          </p:grpSpPr>
          <p:sp>
            <p:nvSpPr>
              <p:cNvPr id="41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1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2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414" name="Group 80"/>
            <p:cNvGrpSpPr>
              <a:grpSpLocks noChangeAspect="1"/>
            </p:cNvGrpSpPr>
            <p:nvPr/>
          </p:nvGrpSpPr>
          <p:grpSpPr bwMode="auto">
            <a:xfrm>
              <a:off x="3868738" y="3635551"/>
              <a:ext cx="551113" cy="201479"/>
              <a:chOff x="2160" y="3120"/>
              <a:chExt cx="1968" cy="384"/>
            </a:xfrm>
          </p:grpSpPr>
          <p:sp>
            <p:nvSpPr>
              <p:cNvPr id="41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1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1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390" name="Group 144"/>
          <p:cNvGrpSpPr>
            <a:grpSpLocks noChangeAspect="1"/>
          </p:cNvGrpSpPr>
          <p:nvPr/>
        </p:nvGrpSpPr>
        <p:grpSpPr>
          <a:xfrm>
            <a:off x="4691012" y="5033603"/>
            <a:ext cx="448056" cy="509302"/>
            <a:chOff x="4462212" y="3522663"/>
            <a:chExt cx="551113" cy="626446"/>
          </a:xfrm>
        </p:grpSpPr>
        <p:grpSp>
          <p:nvGrpSpPr>
            <p:cNvPr id="391" name="Group 80"/>
            <p:cNvGrpSpPr>
              <a:grpSpLocks noChangeAspect="1"/>
            </p:cNvGrpSpPr>
            <p:nvPr/>
          </p:nvGrpSpPr>
          <p:grpSpPr bwMode="auto">
            <a:xfrm>
              <a:off x="4462212" y="3947630"/>
              <a:ext cx="551113" cy="201479"/>
              <a:chOff x="2160" y="3120"/>
              <a:chExt cx="1968" cy="384"/>
            </a:xfrm>
          </p:grpSpPr>
          <p:sp>
            <p:nvSpPr>
              <p:cNvPr id="40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0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1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2" name="Group 80"/>
            <p:cNvGrpSpPr>
              <a:grpSpLocks noChangeAspect="1"/>
            </p:cNvGrpSpPr>
            <p:nvPr/>
          </p:nvGrpSpPr>
          <p:grpSpPr bwMode="auto">
            <a:xfrm>
              <a:off x="4462212" y="3840045"/>
              <a:ext cx="551113" cy="201479"/>
              <a:chOff x="2160" y="3120"/>
              <a:chExt cx="1968" cy="384"/>
            </a:xfrm>
          </p:grpSpPr>
          <p:sp>
            <p:nvSpPr>
              <p:cNvPr id="40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0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0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3" name="Group 80"/>
            <p:cNvGrpSpPr>
              <a:grpSpLocks noChangeAspect="1"/>
            </p:cNvGrpSpPr>
            <p:nvPr/>
          </p:nvGrpSpPr>
          <p:grpSpPr bwMode="auto">
            <a:xfrm>
              <a:off x="4462212" y="3729807"/>
              <a:ext cx="551113" cy="201479"/>
              <a:chOff x="2160" y="3120"/>
              <a:chExt cx="1968" cy="384"/>
            </a:xfrm>
          </p:grpSpPr>
          <p:sp>
            <p:nvSpPr>
              <p:cNvPr id="402"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03"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04"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4" name="Group 80"/>
            <p:cNvGrpSpPr>
              <a:grpSpLocks noChangeAspect="1"/>
            </p:cNvGrpSpPr>
            <p:nvPr/>
          </p:nvGrpSpPr>
          <p:grpSpPr bwMode="auto">
            <a:xfrm>
              <a:off x="4462212" y="3626257"/>
              <a:ext cx="551113" cy="201479"/>
              <a:chOff x="2160" y="3120"/>
              <a:chExt cx="1968" cy="384"/>
            </a:xfrm>
          </p:grpSpPr>
          <p:sp>
            <p:nvSpPr>
              <p:cNvPr id="399"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400"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401"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395" name="Group 80"/>
            <p:cNvGrpSpPr>
              <a:grpSpLocks noChangeAspect="1"/>
            </p:cNvGrpSpPr>
            <p:nvPr/>
          </p:nvGrpSpPr>
          <p:grpSpPr bwMode="auto">
            <a:xfrm>
              <a:off x="4462212" y="3522663"/>
              <a:ext cx="551113" cy="201479"/>
              <a:chOff x="2160" y="3120"/>
              <a:chExt cx="1968" cy="384"/>
            </a:xfrm>
          </p:grpSpPr>
          <p:sp>
            <p:nvSpPr>
              <p:cNvPr id="396"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397"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398"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509" name="Group 508"/>
          <p:cNvGrpSpPr/>
          <p:nvPr/>
        </p:nvGrpSpPr>
        <p:grpSpPr>
          <a:xfrm>
            <a:off x="3810000" y="5028345"/>
            <a:ext cx="1329068" cy="514560"/>
            <a:chOff x="3810000" y="5028345"/>
            <a:chExt cx="1329068" cy="514560"/>
          </a:xfrm>
        </p:grpSpPr>
        <p:grpSp>
          <p:nvGrpSpPr>
            <p:cNvPr id="508" name="Group 507"/>
            <p:cNvGrpSpPr/>
            <p:nvPr/>
          </p:nvGrpSpPr>
          <p:grpSpPr>
            <a:xfrm>
              <a:off x="4690952" y="5028345"/>
              <a:ext cx="448116" cy="514560"/>
              <a:chOff x="4690952" y="5028345"/>
              <a:chExt cx="448116" cy="514560"/>
            </a:xfrm>
          </p:grpSpPr>
          <p:grpSp>
            <p:nvGrpSpPr>
              <p:cNvPr id="429" name="Group 158"/>
              <p:cNvGrpSpPr>
                <a:grpSpLocks noChangeAspect="1"/>
              </p:cNvGrpSpPr>
              <p:nvPr/>
            </p:nvGrpSpPr>
            <p:grpSpPr>
              <a:xfrm>
                <a:off x="4690952" y="5289986"/>
                <a:ext cx="448056" cy="252919"/>
                <a:chOff x="4461108" y="3837340"/>
                <a:chExt cx="550630" cy="310820"/>
              </a:xfrm>
            </p:grpSpPr>
            <p:grpSp>
              <p:nvGrpSpPr>
                <p:cNvPr id="461" name="Group 172"/>
                <p:cNvGrpSpPr>
                  <a:grpSpLocks noChangeAspect="1"/>
                </p:cNvGrpSpPr>
                <p:nvPr/>
              </p:nvGrpSpPr>
              <p:grpSpPr bwMode="auto">
                <a:xfrm>
                  <a:off x="4461108" y="3947258"/>
                  <a:ext cx="550630" cy="200902"/>
                  <a:chOff x="4689475" y="3713163"/>
                  <a:chExt cx="447675" cy="163512"/>
                </a:xfrm>
              </p:grpSpPr>
              <p:sp>
                <p:nvSpPr>
                  <p:cNvPr id="466"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467"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468"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462" name="Group 172"/>
                <p:cNvGrpSpPr>
                  <a:grpSpLocks noChangeAspect="1"/>
                </p:cNvGrpSpPr>
                <p:nvPr/>
              </p:nvGrpSpPr>
              <p:grpSpPr bwMode="auto">
                <a:xfrm>
                  <a:off x="4461108" y="3837340"/>
                  <a:ext cx="550630" cy="200902"/>
                  <a:chOff x="4689475" y="3713163"/>
                  <a:chExt cx="447675" cy="163512"/>
                </a:xfrm>
              </p:grpSpPr>
              <p:sp>
                <p:nvSpPr>
                  <p:cNvPr id="46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46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46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449" name="Group 171"/>
              <p:cNvGrpSpPr>
                <a:grpSpLocks noChangeAspect="1"/>
              </p:cNvGrpSpPr>
              <p:nvPr/>
            </p:nvGrpSpPr>
            <p:grpSpPr bwMode="auto">
              <a:xfrm>
                <a:off x="4691012" y="5210876"/>
                <a:ext cx="447987" cy="163453"/>
                <a:chOff x="3814763" y="3702050"/>
                <a:chExt cx="447675" cy="163513"/>
              </a:xfrm>
            </p:grpSpPr>
            <p:sp>
              <p:nvSpPr>
                <p:cNvPr id="45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45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46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450" name="Group 171"/>
              <p:cNvGrpSpPr>
                <a:grpSpLocks noChangeAspect="1"/>
              </p:cNvGrpSpPr>
              <p:nvPr/>
            </p:nvGrpSpPr>
            <p:grpSpPr bwMode="auto">
              <a:xfrm>
                <a:off x="4691081" y="5115705"/>
                <a:ext cx="447987" cy="163453"/>
                <a:chOff x="3814763" y="3702050"/>
                <a:chExt cx="447675" cy="163513"/>
              </a:xfrm>
            </p:grpSpPr>
            <p:sp>
              <p:nvSpPr>
                <p:cNvPr id="45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45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45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451" name="Group 171"/>
              <p:cNvGrpSpPr>
                <a:grpSpLocks noChangeAspect="1"/>
              </p:cNvGrpSpPr>
              <p:nvPr/>
            </p:nvGrpSpPr>
            <p:grpSpPr bwMode="auto">
              <a:xfrm>
                <a:off x="4691081" y="5028345"/>
                <a:ext cx="447987" cy="163453"/>
                <a:chOff x="3814763" y="3702050"/>
                <a:chExt cx="447675" cy="163513"/>
              </a:xfrm>
            </p:grpSpPr>
            <p:sp>
              <p:nvSpPr>
                <p:cNvPr id="452"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453"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454"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469" name="Group 468"/>
            <p:cNvGrpSpPr/>
            <p:nvPr/>
          </p:nvGrpSpPr>
          <p:grpSpPr>
            <a:xfrm>
              <a:off x="3810000" y="5104308"/>
              <a:ext cx="448059" cy="438597"/>
              <a:chOff x="3868594" y="4531381"/>
              <a:chExt cx="448059" cy="438597"/>
            </a:xfrm>
          </p:grpSpPr>
          <p:grpSp>
            <p:nvGrpSpPr>
              <p:cNvPr id="431" name="Group 160"/>
              <p:cNvGrpSpPr>
                <a:grpSpLocks noChangeAspect="1"/>
              </p:cNvGrpSpPr>
              <p:nvPr/>
            </p:nvGrpSpPr>
            <p:grpSpPr>
              <a:xfrm>
                <a:off x="3868594" y="4717061"/>
                <a:ext cx="448056" cy="252917"/>
                <a:chOff x="3868594" y="3840760"/>
                <a:chExt cx="550630" cy="310818"/>
              </a:xfrm>
            </p:grpSpPr>
            <p:grpSp>
              <p:nvGrpSpPr>
                <p:cNvPr id="441" name="Group 172"/>
                <p:cNvGrpSpPr>
                  <a:grpSpLocks noChangeAspect="1"/>
                </p:cNvGrpSpPr>
                <p:nvPr/>
              </p:nvGrpSpPr>
              <p:grpSpPr bwMode="auto">
                <a:xfrm>
                  <a:off x="3868594" y="3950679"/>
                  <a:ext cx="550630" cy="200899"/>
                  <a:chOff x="4689475" y="3713163"/>
                  <a:chExt cx="447675" cy="163512"/>
                </a:xfrm>
              </p:grpSpPr>
              <p:sp>
                <p:nvSpPr>
                  <p:cNvPr id="446" name="Rectangle 16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447" name="Oval 16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448" name="Oval 16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442" name="Group 172"/>
                <p:cNvGrpSpPr>
                  <a:grpSpLocks noChangeAspect="1"/>
                </p:cNvGrpSpPr>
                <p:nvPr/>
              </p:nvGrpSpPr>
              <p:grpSpPr bwMode="auto">
                <a:xfrm>
                  <a:off x="3868594" y="3840760"/>
                  <a:ext cx="550630" cy="200899"/>
                  <a:chOff x="4689475" y="3713163"/>
                  <a:chExt cx="447675" cy="163512"/>
                </a:xfrm>
              </p:grpSpPr>
              <p:sp>
                <p:nvSpPr>
                  <p:cNvPr id="443" name="Rectangle 15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444" name="Oval 15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445" name="Oval 160"/>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433" name="Group 171"/>
              <p:cNvGrpSpPr>
                <a:grpSpLocks noChangeAspect="1"/>
              </p:cNvGrpSpPr>
              <p:nvPr/>
            </p:nvGrpSpPr>
            <p:grpSpPr bwMode="auto">
              <a:xfrm>
                <a:off x="3868597" y="4626489"/>
                <a:ext cx="448056" cy="163478"/>
                <a:chOff x="3814763" y="3702050"/>
                <a:chExt cx="447675" cy="163513"/>
              </a:xfrm>
            </p:grpSpPr>
            <p:sp>
              <p:nvSpPr>
                <p:cNvPr id="43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43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44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434" name="Group 171"/>
              <p:cNvGrpSpPr>
                <a:grpSpLocks noChangeAspect="1"/>
              </p:cNvGrpSpPr>
              <p:nvPr/>
            </p:nvGrpSpPr>
            <p:grpSpPr bwMode="auto">
              <a:xfrm>
                <a:off x="3868597" y="4531381"/>
                <a:ext cx="448056" cy="163478"/>
                <a:chOff x="3814763" y="3702050"/>
                <a:chExt cx="447675" cy="163513"/>
              </a:xfrm>
            </p:grpSpPr>
            <p:sp>
              <p:nvSpPr>
                <p:cNvPr id="435"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436"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437"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sp>
        <p:nvSpPr>
          <p:cNvPr id="510" name="TextBox 509"/>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=1</a:t>
            </a:r>
            <a:endParaRPr lang="en-US" dirty="0"/>
          </a:p>
        </p:txBody>
      </p:sp>
      <p:grpSp>
        <p:nvGrpSpPr>
          <p:cNvPr id="549" name="Group 179"/>
          <p:cNvGrpSpPr>
            <a:grpSpLocks/>
          </p:cNvGrpSpPr>
          <p:nvPr/>
        </p:nvGrpSpPr>
        <p:grpSpPr bwMode="auto">
          <a:xfrm>
            <a:off x="5344633" y="6226175"/>
            <a:ext cx="1676400" cy="403225"/>
            <a:chOff x="5257800" y="4842932"/>
            <a:chExt cx="1676400" cy="403016"/>
          </a:xfrm>
        </p:grpSpPr>
        <p:cxnSp>
          <p:nvCxnSpPr>
            <p:cNvPr id="550"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551"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552"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45</a:t>
            </a:fld>
            <a:endParaRPr lang="en-US" sz="1200">
              <a:solidFill>
                <a:schemeClr val="bg1"/>
              </a:solidFill>
            </a:endParaRPr>
          </a:p>
        </p:txBody>
      </p:sp>
      <p:grpSp>
        <p:nvGrpSpPr>
          <p:cNvPr id="4"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96" name="TextBox 95"/>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=2</a:t>
            </a:r>
            <a:endParaRPr lang="en-US" dirty="0"/>
          </a:p>
        </p:txBody>
      </p:sp>
      <p:grpSp>
        <p:nvGrpSpPr>
          <p:cNvPr id="164" name="Group 163"/>
          <p:cNvGrpSpPr/>
          <p:nvPr/>
        </p:nvGrpSpPr>
        <p:grpSpPr>
          <a:xfrm>
            <a:off x="3375025" y="2303463"/>
            <a:ext cx="449263" cy="265112"/>
            <a:chOff x="3375025" y="2084388"/>
            <a:chExt cx="449263" cy="265112"/>
          </a:xfrm>
        </p:grpSpPr>
        <p:grpSp>
          <p:nvGrpSpPr>
            <p:cNvPr id="117" name="Group 78"/>
            <p:cNvGrpSpPr>
              <a:grpSpLocks/>
            </p:cNvGrpSpPr>
            <p:nvPr/>
          </p:nvGrpSpPr>
          <p:grpSpPr bwMode="auto">
            <a:xfrm>
              <a:off x="3375025" y="2185988"/>
              <a:ext cx="447675" cy="163512"/>
              <a:chOff x="2160" y="3120"/>
              <a:chExt cx="1968" cy="384"/>
            </a:xfrm>
          </p:grpSpPr>
          <p:sp>
            <p:nvSpPr>
              <p:cNvPr id="118"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1" name="Group 82"/>
            <p:cNvGrpSpPr>
              <a:grpSpLocks/>
            </p:cNvGrpSpPr>
            <p:nvPr/>
          </p:nvGrpSpPr>
          <p:grpSpPr bwMode="auto">
            <a:xfrm>
              <a:off x="3376613" y="2084388"/>
              <a:ext cx="447675" cy="163512"/>
              <a:chOff x="2160" y="3120"/>
              <a:chExt cx="1968" cy="384"/>
            </a:xfrm>
          </p:grpSpPr>
          <p:sp>
            <p:nvSpPr>
              <p:cNvPr id="122" name="Rectangle 8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3" name="Oval 8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4" name="Oval 8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65" name="Group 164"/>
          <p:cNvGrpSpPr/>
          <p:nvPr/>
        </p:nvGrpSpPr>
        <p:grpSpPr>
          <a:xfrm>
            <a:off x="4240213" y="2097088"/>
            <a:ext cx="447675" cy="471487"/>
            <a:chOff x="4240213" y="1878013"/>
            <a:chExt cx="447675" cy="471487"/>
          </a:xfrm>
        </p:grpSpPr>
        <p:grpSp>
          <p:nvGrpSpPr>
            <p:cNvPr id="105" name="Group 66"/>
            <p:cNvGrpSpPr>
              <a:grpSpLocks/>
            </p:cNvGrpSpPr>
            <p:nvPr/>
          </p:nvGrpSpPr>
          <p:grpSpPr bwMode="auto">
            <a:xfrm>
              <a:off x="4240213" y="2185988"/>
              <a:ext cx="447675" cy="163512"/>
              <a:chOff x="2160" y="3120"/>
              <a:chExt cx="1968" cy="384"/>
            </a:xfrm>
          </p:grpSpPr>
          <p:sp>
            <p:nvSpPr>
              <p:cNvPr id="106"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7"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8"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9" name="Group 70"/>
            <p:cNvGrpSpPr>
              <a:grpSpLocks/>
            </p:cNvGrpSpPr>
            <p:nvPr/>
          </p:nvGrpSpPr>
          <p:grpSpPr bwMode="auto">
            <a:xfrm>
              <a:off x="4240213" y="2085975"/>
              <a:ext cx="447675" cy="163513"/>
              <a:chOff x="2160" y="3120"/>
              <a:chExt cx="1968" cy="384"/>
            </a:xfrm>
          </p:grpSpPr>
          <p:sp>
            <p:nvSpPr>
              <p:cNvPr id="110"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1"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2"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3" name="Group 74"/>
            <p:cNvGrpSpPr>
              <a:grpSpLocks/>
            </p:cNvGrpSpPr>
            <p:nvPr/>
          </p:nvGrpSpPr>
          <p:grpSpPr bwMode="auto">
            <a:xfrm>
              <a:off x="4240213" y="1984375"/>
              <a:ext cx="447675" cy="163513"/>
              <a:chOff x="2160" y="3120"/>
              <a:chExt cx="1968" cy="384"/>
            </a:xfrm>
          </p:grpSpPr>
          <p:sp>
            <p:nvSpPr>
              <p:cNvPr id="114"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5"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6"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5" name="Group 54"/>
            <p:cNvGrpSpPr>
              <a:grpSpLocks/>
            </p:cNvGrpSpPr>
            <p:nvPr/>
          </p:nvGrpSpPr>
          <p:grpSpPr bwMode="auto">
            <a:xfrm>
              <a:off x="4240213" y="1878013"/>
              <a:ext cx="447675" cy="163512"/>
              <a:chOff x="2160" y="3120"/>
              <a:chExt cx="1968" cy="384"/>
            </a:xfrm>
          </p:grpSpPr>
          <p:sp>
            <p:nvSpPr>
              <p:cNvPr id="126"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7"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8"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66" name="Group 165"/>
          <p:cNvGrpSpPr/>
          <p:nvPr/>
        </p:nvGrpSpPr>
        <p:grpSpPr>
          <a:xfrm>
            <a:off x="5126038" y="2209800"/>
            <a:ext cx="447675" cy="358775"/>
            <a:chOff x="5126038" y="1990725"/>
            <a:chExt cx="447675" cy="358775"/>
          </a:xfrm>
        </p:grpSpPr>
        <p:grpSp>
          <p:nvGrpSpPr>
            <p:cNvPr id="97" name="Group 46"/>
            <p:cNvGrpSpPr>
              <a:grpSpLocks/>
            </p:cNvGrpSpPr>
            <p:nvPr/>
          </p:nvGrpSpPr>
          <p:grpSpPr bwMode="auto">
            <a:xfrm>
              <a:off x="5126038" y="2185988"/>
              <a:ext cx="447675" cy="163512"/>
              <a:chOff x="2160" y="3120"/>
              <a:chExt cx="1968" cy="384"/>
            </a:xfrm>
          </p:grpSpPr>
          <p:sp>
            <p:nvSpPr>
              <p:cNvPr id="98"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99"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0"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1" name="Group 50"/>
            <p:cNvGrpSpPr>
              <a:grpSpLocks/>
            </p:cNvGrpSpPr>
            <p:nvPr/>
          </p:nvGrpSpPr>
          <p:grpSpPr bwMode="auto">
            <a:xfrm>
              <a:off x="5126038" y="2085975"/>
              <a:ext cx="447675" cy="163513"/>
              <a:chOff x="2160" y="3120"/>
              <a:chExt cx="1968" cy="384"/>
            </a:xfrm>
          </p:grpSpPr>
          <p:sp>
            <p:nvSpPr>
              <p:cNvPr id="102"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3"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4"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7" name="Group 88"/>
            <p:cNvGrpSpPr>
              <a:grpSpLocks/>
            </p:cNvGrpSpPr>
            <p:nvPr/>
          </p:nvGrpSpPr>
          <p:grpSpPr bwMode="auto">
            <a:xfrm>
              <a:off x="5126038" y="1990725"/>
              <a:ext cx="447675" cy="163513"/>
              <a:chOff x="2160" y="3120"/>
              <a:chExt cx="1968" cy="384"/>
            </a:xfrm>
          </p:grpSpPr>
          <p:sp>
            <p:nvSpPr>
              <p:cNvPr id="138"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9"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0"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142" name="AutoShape 147"/>
          <p:cNvSpPr>
            <a:spLocks noChangeArrowheads="1"/>
          </p:cNvSpPr>
          <p:nvPr/>
        </p:nvSpPr>
        <p:spPr bwMode="auto">
          <a:xfrm>
            <a:off x="51816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375" name="Group 374"/>
          <p:cNvGrpSpPr/>
          <p:nvPr/>
        </p:nvGrpSpPr>
        <p:grpSpPr>
          <a:xfrm>
            <a:off x="3363433" y="5110282"/>
            <a:ext cx="1330557" cy="432623"/>
            <a:chOff x="3363433" y="5110282"/>
            <a:chExt cx="1330557" cy="432623"/>
          </a:xfrm>
        </p:grpSpPr>
        <p:grpSp>
          <p:nvGrpSpPr>
            <p:cNvPr id="168" name="Group 239"/>
            <p:cNvGrpSpPr>
              <a:grpSpLocks noChangeAspect="1"/>
            </p:cNvGrpSpPr>
            <p:nvPr/>
          </p:nvGrpSpPr>
          <p:grpSpPr bwMode="auto">
            <a:xfrm>
              <a:off x="3363433" y="5294680"/>
              <a:ext cx="448056" cy="248225"/>
              <a:chOff x="3869266" y="3847570"/>
              <a:chExt cx="550769" cy="304884"/>
            </a:xfrm>
          </p:grpSpPr>
          <p:grpSp>
            <p:nvGrpSpPr>
              <p:cNvPr id="186" name="Group 80"/>
              <p:cNvGrpSpPr>
                <a:grpSpLocks noChangeAspect="1"/>
              </p:cNvGrpSpPr>
              <p:nvPr/>
            </p:nvGrpSpPr>
            <p:grpSpPr bwMode="auto">
              <a:xfrm>
                <a:off x="3869266" y="3951286"/>
                <a:ext cx="550769" cy="201168"/>
                <a:chOff x="2160" y="3120"/>
                <a:chExt cx="1968" cy="384"/>
              </a:xfrm>
            </p:grpSpPr>
            <p:sp>
              <p:nvSpPr>
                <p:cNvPr id="19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9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9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87" name="Group 80"/>
              <p:cNvGrpSpPr>
                <a:grpSpLocks noChangeAspect="1"/>
              </p:cNvGrpSpPr>
              <p:nvPr/>
            </p:nvGrpSpPr>
            <p:grpSpPr bwMode="auto">
              <a:xfrm>
                <a:off x="3869266" y="3847570"/>
                <a:ext cx="550769" cy="201168"/>
                <a:chOff x="2160" y="3120"/>
                <a:chExt cx="1968" cy="384"/>
              </a:xfrm>
            </p:grpSpPr>
            <p:sp>
              <p:nvSpPr>
                <p:cNvPr id="18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8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9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69" name="Group 141"/>
            <p:cNvGrpSpPr>
              <a:grpSpLocks noChangeAspect="1"/>
            </p:cNvGrpSpPr>
            <p:nvPr/>
          </p:nvGrpSpPr>
          <p:grpSpPr>
            <a:xfrm>
              <a:off x="4245934" y="5110282"/>
              <a:ext cx="448056" cy="432623"/>
              <a:chOff x="4453242" y="3617523"/>
              <a:chExt cx="550558" cy="531594"/>
            </a:xfrm>
          </p:grpSpPr>
          <p:grpSp>
            <p:nvGrpSpPr>
              <p:cNvPr id="170" name="Group 80"/>
              <p:cNvGrpSpPr>
                <a:grpSpLocks noChangeAspect="1"/>
              </p:cNvGrpSpPr>
              <p:nvPr/>
            </p:nvGrpSpPr>
            <p:grpSpPr bwMode="auto">
              <a:xfrm>
                <a:off x="4453242" y="3947863"/>
                <a:ext cx="550558" cy="201254"/>
                <a:chOff x="2160" y="3120"/>
                <a:chExt cx="1968" cy="384"/>
              </a:xfrm>
            </p:grpSpPr>
            <p:sp>
              <p:nvSpPr>
                <p:cNvPr id="183"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84"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85"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71" name="Group 80"/>
              <p:cNvGrpSpPr>
                <a:grpSpLocks noChangeAspect="1"/>
              </p:cNvGrpSpPr>
              <p:nvPr/>
            </p:nvGrpSpPr>
            <p:grpSpPr bwMode="auto">
              <a:xfrm>
                <a:off x="4453242" y="3840399"/>
                <a:ext cx="550558" cy="201254"/>
                <a:chOff x="2160" y="3120"/>
                <a:chExt cx="1968" cy="384"/>
              </a:xfrm>
            </p:grpSpPr>
            <p:sp>
              <p:nvSpPr>
                <p:cNvPr id="18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8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8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72" name="Group 80"/>
              <p:cNvGrpSpPr>
                <a:grpSpLocks noChangeAspect="1"/>
              </p:cNvGrpSpPr>
              <p:nvPr/>
            </p:nvGrpSpPr>
            <p:grpSpPr bwMode="auto">
              <a:xfrm>
                <a:off x="4453242" y="3727638"/>
                <a:ext cx="550558" cy="201254"/>
                <a:chOff x="2160" y="3120"/>
                <a:chExt cx="1968" cy="384"/>
              </a:xfrm>
            </p:grpSpPr>
            <p:sp>
              <p:nvSpPr>
                <p:cNvPr id="17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7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73" name="Group 80"/>
              <p:cNvGrpSpPr>
                <a:grpSpLocks noChangeAspect="1"/>
              </p:cNvGrpSpPr>
              <p:nvPr/>
            </p:nvGrpSpPr>
            <p:grpSpPr bwMode="auto">
              <a:xfrm>
                <a:off x="4453242" y="3617523"/>
                <a:ext cx="550558" cy="201254"/>
                <a:chOff x="2160" y="3120"/>
                <a:chExt cx="1968" cy="384"/>
              </a:xfrm>
            </p:grpSpPr>
            <p:sp>
              <p:nvSpPr>
                <p:cNvPr id="17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7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376" name="Group 375"/>
          <p:cNvGrpSpPr/>
          <p:nvPr/>
        </p:nvGrpSpPr>
        <p:grpSpPr>
          <a:xfrm>
            <a:off x="3363433" y="5108933"/>
            <a:ext cx="1330557" cy="433972"/>
            <a:chOff x="3363433" y="5108933"/>
            <a:chExt cx="1330557" cy="433972"/>
          </a:xfrm>
        </p:grpSpPr>
        <p:grpSp>
          <p:nvGrpSpPr>
            <p:cNvPr id="373" name="Group 372"/>
            <p:cNvGrpSpPr>
              <a:grpSpLocks noChangeAspect="1"/>
            </p:cNvGrpSpPr>
            <p:nvPr/>
          </p:nvGrpSpPr>
          <p:grpSpPr>
            <a:xfrm>
              <a:off x="3363433" y="5295056"/>
              <a:ext cx="448056" cy="247849"/>
              <a:chOff x="3863656" y="4494969"/>
              <a:chExt cx="550646" cy="304598"/>
            </a:xfrm>
          </p:grpSpPr>
          <p:grpSp>
            <p:nvGrpSpPr>
              <p:cNvPr id="277" name="Group 172"/>
              <p:cNvGrpSpPr>
                <a:grpSpLocks noChangeAspect="1"/>
              </p:cNvGrpSpPr>
              <p:nvPr/>
            </p:nvGrpSpPr>
            <p:grpSpPr bwMode="auto">
              <a:xfrm>
                <a:off x="3863656" y="4598683"/>
                <a:ext cx="550646" cy="200884"/>
                <a:chOff x="4689475" y="3713163"/>
                <a:chExt cx="447675" cy="163512"/>
              </a:xfrm>
            </p:grpSpPr>
            <p:sp>
              <p:nvSpPr>
                <p:cNvPr id="301" name="Rectangle 267"/>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302" name="Oval 268"/>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303" name="Oval 269"/>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78" name="Group 171"/>
              <p:cNvGrpSpPr>
                <a:grpSpLocks noChangeAspect="1"/>
              </p:cNvGrpSpPr>
              <p:nvPr/>
            </p:nvGrpSpPr>
            <p:grpSpPr bwMode="auto">
              <a:xfrm>
                <a:off x="3863656" y="4494969"/>
                <a:ext cx="550643" cy="200885"/>
                <a:chOff x="3814763" y="3702050"/>
                <a:chExt cx="447675" cy="163513"/>
              </a:xfrm>
            </p:grpSpPr>
            <p:sp>
              <p:nvSpPr>
                <p:cNvPr id="298"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99"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300"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nvGrpSpPr>
            <p:cNvPr id="374" name="Group 373"/>
            <p:cNvGrpSpPr>
              <a:grpSpLocks noChangeAspect="1"/>
            </p:cNvGrpSpPr>
            <p:nvPr/>
          </p:nvGrpSpPr>
          <p:grpSpPr>
            <a:xfrm>
              <a:off x="4245934" y="5108933"/>
              <a:ext cx="448056" cy="433972"/>
              <a:chOff x="4452719" y="4265808"/>
              <a:chExt cx="551081" cy="533759"/>
            </a:xfrm>
          </p:grpSpPr>
          <p:grpSp>
            <p:nvGrpSpPr>
              <p:cNvPr id="279" name="Group 144"/>
              <p:cNvGrpSpPr/>
              <p:nvPr/>
            </p:nvGrpSpPr>
            <p:grpSpPr>
              <a:xfrm>
                <a:off x="4452719" y="4490301"/>
                <a:ext cx="550646" cy="309266"/>
                <a:chOff x="4452719" y="3842605"/>
                <a:chExt cx="550646" cy="309266"/>
              </a:xfrm>
            </p:grpSpPr>
            <p:grpSp>
              <p:nvGrpSpPr>
                <p:cNvPr id="290" name="Group 172"/>
                <p:cNvGrpSpPr>
                  <a:grpSpLocks noChangeAspect="1"/>
                </p:cNvGrpSpPr>
                <p:nvPr/>
              </p:nvGrpSpPr>
              <p:grpSpPr bwMode="auto">
                <a:xfrm>
                  <a:off x="4452719" y="3950987"/>
                  <a:ext cx="550646" cy="200884"/>
                  <a:chOff x="4689475" y="3713163"/>
                  <a:chExt cx="447675" cy="163512"/>
                </a:xfrm>
              </p:grpSpPr>
              <p:sp>
                <p:nvSpPr>
                  <p:cNvPr id="295"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96"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97"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91" name="Group 172"/>
                <p:cNvGrpSpPr>
                  <a:grpSpLocks noChangeAspect="1"/>
                </p:cNvGrpSpPr>
                <p:nvPr/>
              </p:nvGrpSpPr>
              <p:grpSpPr bwMode="auto">
                <a:xfrm>
                  <a:off x="4452719" y="3842605"/>
                  <a:ext cx="550646" cy="200884"/>
                  <a:chOff x="4689475" y="3713163"/>
                  <a:chExt cx="447675" cy="163512"/>
                </a:xfrm>
              </p:grpSpPr>
              <p:sp>
                <p:nvSpPr>
                  <p:cNvPr id="292"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293"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294"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grpSp>
            <p:nvGrpSpPr>
              <p:cNvPr id="280" name="Group 143"/>
              <p:cNvGrpSpPr/>
              <p:nvPr/>
            </p:nvGrpSpPr>
            <p:grpSpPr>
              <a:xfrm>
                <a:off x="4453157" y="4265808"/>
                <a:ext cx="550643" cy="313144"/>
                <a:chOff x="4453157" y="3618112"/>
                <a:chExt cx="550643" cy="313144"/>
              </a:xfrm>
            </p:grpSpPr>
            <p:grpSp>
              <p:nvGrpSpPr>
                <p:cNvPr id="282" name="Group 171"/>
                <p:cNvGrpSpPr>
                  <a:grpSpLocks noChangeAspect="1"/>
                </p:cNvGrpSpPr>
                <p:nvPr/>
              </p:nvGrpSpPr>
              <p:grpSpPr bwMode="auto">
                <a:xfrm>
                  <a:off x="4453157" y="3730371"/>
                  <a:ext cx="550643" cy="200885"/>
                  <a:chOff x="3814763" y="3702050"/>
                  <a:chExt cx="447675" cy="163513"/>
                </a:xfrm>
              </p:grpSpPr>
              <p:sp>
                <p:nvSpPr>
                  <p:cNvPr id="287"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88"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289"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283" name="Group 171"/>
                <p:cNvGrpSpPr>
                  <a:grpSpLocks noChangeAspect="1"/>
                </p:cNvGrpSpPr>
                <p:nvPr/>
              </p:nvGrpSpPr>
              <p:grpSpPr bwMode="auto">
                <a:xfrm>
                  <a:off x="4453157" y="3618112"/>
                  <a:ext cx="550643" cy="200885"/>
                  <a:chOff x="3814763" y="3702050"/>
                  <a:chExt cx="447675" cy="163513"/>
                </a:xfrm>
              </p:grpSpPr>
              <p:sp>
                <p:nvSpPr>
                  <p:cNvPr id="284"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85"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286"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grpSp>
        <p:nvGrpSpPr>
          <p:cNvPr id="377" name="Group 179"/>
          <p:cNvGrpSpPr>
            <a:grpSpLocks/>
          </p:cNvGrpSpPr>
          <p:nvPr/>
        </p:nvGrpSpPr>
        <p:grpSpPr bwMode="auto">
          <a:xfrm>
            <a:off x="4898066" y="6226175"/>
            <a:ext cx="1676400" cy="403225"/>
            <a:chOff x="5257800" y="4842932"/>
            <a:chExt cx="1676400" cy="403016"/>
          </a:xfrm>
        </p:grpSpPr>
        <p:cxnSp>
          <p:nvCxnSpPr>
            <p:cNvPr id="378"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379"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380"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7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46</a:t>
            </a:fld>
            <a:endParaRPr lang="en-US" sz="1200">
              <a:solidFill>
                <a:schemeClr val="bg1"/>
              </a:solidFill>
            </a:endParaRPr>
          </a:p>
        </p:txBody>
      </p:sp>
      <p:grpSp>
        <p:nvGrpSpPr>
          <p:cNvPr id="4"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96" name="TextBox 95"/>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=3</a:t>
            </a:r>
            <a:endParaRPr lang="en-US" dirty="0"/>
          </a:p>
        </p:txBody>
      </p:sp>
      <p:grpSp>
        <p:nvGrpSpPr>
          <p:cNvPr id="141" name="Group 140"/>
          <p:cNvGrpSpPr/>
          <p:nvPr/>
        </p:nvGrpSpPr>
        <p:grpSpPr>
          <a:xfrm>
            <a:off x="2928938" y="2203450"/>
            <a:ext cx="3081337" cy="365125"/>
            <a:chOff x="2928938" y="1701800"/>
            <a:chExt cx="3081337" cy="365125"/>
          </a:xfrm>
        </p:grpSpPr>
        <p:grpSp>
          <p:nvGrpSpPr>
            <p:cNvPr id="97" name="Group 46"/>
            <p:cNvGrpSpPr>
              <a:grpSpLocks/>
            </p:cNvGrpSpPr>
            <p:nvPr/>
          </p:nvGrpSpPr>
          <p:grpSpPr bwMode="auto">
            <a:xfrm>
              <a:off x="5561013" y="1903413"/>
              <a:ext cx="447675" cy="163512"/>
              <a:chOff x="2160" y="3120"/>
              <a:chExt cx="1968" cy="384"/>
            </a:xfrm>
          </p:grpSpPr>
          <p:sp>
            <p:nvSpPr>
              <p:cNvPr id="98"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99"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0"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1" name="Group 54"/>
            <p:cNvGrpSpPr>
              <a:grpSpLocks/>
            </p:cNvGrpSpPr>
            <p:nvPr/>
          </p:nvGrpSpPr>
          <p:grpSpPr bwMode="auto">
            <a:xfrm>
              <a:off x="4686300" y="1903413"/>
              <a:ext cx="447675" cy="163512"/>
              <a:chOff x="2160" y="3120"/>
              <a:chExt cx="1968" cy="384"/>
            </a:xfrm>
          </p:grpSpPr>
          <p:sp>
            <p:nvSpPr>
              <p:cNvPr id="102"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3"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4"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5" name="Group 58"/>
            <p:cNvGrpSpPr>
              <a:grpSpLocks/>
            </p:cNvGrpSpPr>
            <p:nvPr/>
          </p:nvGrpSpPr>
          <p:grpSpPr bwMode="auto">
            <a:xfrm>
              <a:off x="4686300" y="1803400"/>
              <a:ext cx="447675" cy="163513"/>
              <a:chOff x="2160" y="3120"/>
              <a:chExt cx="1968" cy="384"/>
            </a:xfrm>
          </p:grpSpPr>
          <p:sp>
            <p:nvSpPr>
              <p:cNvPr id="106"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7"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8"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9" name="Group 62"/>
            <p:cNvGrpSpPr>
              <a:grpSpLocks/>
            </p:cNvGrpSpPr>
            <p:nvPr/>
          </p:nvGrpSpPr>
          <p:grpSpPr bwMode="auto">
            <a:xfrm>
              <a:off x="4686300" y="1701800"/>
              <a:ext cx="447675" cy="163513"/>
              <a:chOff x="2160" y="3120"/>
              <a:chExt cx="1968" cy="384"/>
            </a:xfrm>
          </p:grpSpPr>
          <p:sp>
            <p:nvSpPr>
              <p:cNvPr id="110"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1"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2"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3" name="Group 66"/>
            <p:cNvGrpSpPr>
              <a:grpSpLocks/>
            </p:cNvGrpSpPr>
            <p:nvPr/>
          </p:nvGrpSpPr>
          <p:grpSpPr bwMode="auto">
            <a:xfrm>
              <a:off x="3808413" y="1903413"/>
              <a:ext cx="447675" cy="163512"/>
              <a:chOff x="2160" y="3120"/>
              <a:chExt cx="1968" cy="384"/>
            </a:xfrm>
          </p:grpSpPr>
          <p:sp>
            <p:nvSpPr>
              <p:cNvPr id="114"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5"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6"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7" name="Group 70"/>
            <p:cNvGrpSpPr>
              <a:grpSpLocks/>
            </p:cNvGrpSpPr>
            <p:nvPr/>
          </p:nvGrpSpPr>
          <p:grpSpPr bwMode="auto">
            <a:xfrm>
              <a:off x="2928938" y="1903413"/>
              <a:ext cx="447675" cy="163512"/>
              <a:chOff x="2160" y="3120"/>
              <a:chExt cx="1968" cy="384"/>
            </a:xfrm>
          </p:grpSpPr>
          <p:sp>
            <p:nvSpPr>
              <p:cNvPr id="118"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1" name="Group 74"/>
            <p:cNvGrpSpPr>
              <a:grpSpLocks/>
            </p:cNvGrpSpPr>
            <p:nvPr/>
          </p:nvGrpSpPr>
          <p:grpSpPr bwMode="auto">
            <a:xfrm>
              <a:off x="3810000" y="1806575"/>
              <a:ext cx="447675" cy="163513"/>
              <a:chOff x="2160" y="3120"/>
              <a:chExt cx="1968" cy="384"/>
            </a:xfrm>
          </p:grpSpPr>
          <p:sp>
            <p:nvSpPr>
              <p:cNvPr id="122"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3"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4"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5" name="Group 78"/>
            <p:cNvGrpSpPr>
              <a:grpSpLocks/>
            </p:cNvGrpSpPr>
            <p:nvPr/>
          </p:nvGrpSpPr>
          <p:grpSpPr bwMode="auto">
            <a:xfrm>
              <a:off x="3810000" y="1704975"/>
              <a:ext cx="447675" cy="163513"/>
              <a:chOff x="2160" y="3120"/>
              <a:chExt cx="1968" cy="384"/>
            </a:xfrm>
          </p:grpSpPr>
          <p:sp>
            <p:nvSpPr>
              <p:cNvPr id="126"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7"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8"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7" name="Group 88"/>
            <p:cNvGrpSpPr>
              <a:grpSpLocks/>
            </p:cNvGrpSpPr>
            <p:nvPr/>
          </p:nvGrpSpPr>
          <p:grpSpPr bwMode="auto">
            <a:xfrm>
              <a:off x="5562600" y="1806575"/>
              <a:ext cx="447675" cy="163513"/>
              <a:chOff x="2160" y="3120"/>
              <a:chExt cx="1968" cy="384"/>
            </a:xfrm>
          </p:grpSpPr>
          <p:sp>
            <p:nvSpPr>
              <p:cNvPr id="138"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9"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0"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159" name="AutoShape 147"/>
          <p:cNvSpPr>
            <a:spLocks noChangeArrowheads="1"/>
          </p:cNvSpPr>
          <p:nvPr/>
        </p:nvSpPr>
        <p:spPr bwMode="auto">
          <a:xfrm>
            <a:off x="29718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0" name="AutoShape 147"/>
          <p:cNvSpPr>
            <a:spLocks noChangeArrowheads="1"/>
          </p:cNvSpPr>
          <p:nvPr/>
        </p:nvSpPr>
        <p:spPr bwMode="auto">
          <a:xfrm flipH="1">
            <a:off x="3864934"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1" name="AutoShape 147"/>
          <p:cNvSpPr>
            <a:spLocks noChangeArrowheads="1"/>
          </p:cNvSpPr>
          <p:nvPr/>
        </p:nvSpPr>
        <p:spPr bwMode="auto">
          <a:xfrm>
            <a:off x="47244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311" name="Group 310"/>
          <p:cNvGrpSpPr/>
          <p:nvPr/>
        </p:nvGrpSpPr>
        <p:grpSpPr>
          <a:xfrm>
            <a:off x="2927499" y="5200730"/>
            <a:ext cx="1338636" cy="342175"/>
            <a:chOff x="2927499" y="5200730"/>
            <a:chExt cx="1338636" cy="342175"/>
          </a:xfrm>
        </p:grpSpPr>
        <p:grpSp>
          <p:nvGrpSpPr>
            <p:cNvPr id="163" name="Group 80"/>
            <p:cNvGrpSpPr>
              <a:grpSpLocks noChangeAspect="1"/>
            </p:cNvGrpSpPr>
            <p:nvPr/>
          </p:nvGrpSpPr>
          <p:grpSpPr bwMode="auto">
            <a:xfrm>
              <a:off x="2927499" y="5378866"/>
              <a:ext cx="448056" cy="164039"/>
              <a:chOff x="2160" y="3120"/>
              <a:chExt cx="1968" cy="384"/>
            </a:xfrm>
          </p:grpSpPr>
          <p:sp>
            <p:nvSpPr>
              <p:cNvPr id="17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7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64" name="Group 140"/>
            <p:cNvGrpSpPr>
              <a:grpSpLocks noChangeAspect="1"/>
            </p:cNvGrpSpPr>
            <p:nvPr/>
          </p:nvGrpSpPr>
          <p:grpSpPr bwMode="auto">
            <a:xfrm>
              <a:off x="3818079" y="5200730"/>
              <a:ext cx="448056" cy="342175"/>
              <a:chOff x="5164231" y="3286044"/>
              <a:chExt cx="550769" cy="420322"/>
            </a:xfrm>
          </p:grpSpPr>
          <p:grpSp>
            <p:nvGrpSpPr>
              <p:cNvPr id="165" name="Group 80"/>
              <p:cNvGrpSpPr>
                <a:grpSpLocks noChangeAspect="1"/>
              </p:cNvGrpSpPr>
              <p:nvPr/>
            </p:nvGrpSpPr>
            <p:grpSpPr bwMode="auto">
              <a:xfrm>
                <a:off x="5164231" y="3505198"/>
                <a:ext cx="550769" cy="201168"/>
                <a:chOff x="2160" y="3120"/>
                <a:chExt cx="1968" cy="384"/>
              </a:xfrm>
            </p:grpSpPr>
            <p:sp>
              <p:nvSpPr>
                <p:cNvPr id="17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7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66" name="Group 80"/>
              <p:cNvGrpSpPr>
                <a:grpSpLocks noChangeAspect="1"/>
              </p:cNvGrpSpPr>
              <p:nvPr/>
            </p:nvGrpSpPr>
            <p:grpSpPr bwMode="auto">
              <a:xfrm>
                <a:off x="5164231" y="3399810"/>
                <a:ext cx="550769" cy="201168"/>
                <a:chOff x="2160" y="3120"/>
                <a:chExt cx="1968" cy="384"/>
              </a:xfrm>
            </p:grpSpPr>
            <p:sp>
              <p:nvSpPr>
                <p:cNvPr id="171"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72"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3"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67" name="Group 80"/>
              <p:cNvGrpSpPr>
                <a:grpSpLocks noChangeAspect="1"/>
              </p:cNvGrpSpPr>
              <p:nvPr/>
            </p:nvGrpSpPr>
            <p:grpSpPr bwMode="auto">
              <a:xfrm>
                <a:off x="5164231" y="3286044"/>
                <a:ext cx="550769" cy="201168"/>
                <a:chOff x="2160" y="3120"/>
                <a:chExt cx="1968" cy="384"/>
              </a:xfrm>
            </p:grpSpPr>
            <p:sp>
              <p:nvSpPr>
                <p:cNvPr id="168"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69"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70"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grpSp>
        <p:nvGrpSpPr>
          <p:cNvPr id="313" name="Group 312"/>
          <p:cNvGrpSpPr/>
          <p:nvPr/>
        </p:nvGrpSpPr>
        <p:grpSpPr>
          <a:xfrm>
            <a:off x="2929268" y="5196156"/>
            <a:ext cx="1334284" cy="346749"/>
            <a:chOff x="2929268" y="5196156"/>
            <a:chExt cx="1334284" cy="346749"/>
          </a:xfrm>
        </p:grpSpPr>
        <p:grpSp>
          <p:nvGrpSpPr>
            <p:cNvPr id="186" name="Group 171"/>
            <p:cNvGrpSpPr>
              <a:grpSpLocks noChangeAspect="1"/>
            </p:cNvGrpSpPr>
            <p:nvPr/>
          </p:nvGrpSpPr>
          <p:grpSpPr bwMode="auto">
            <a:xfrm>
              <a:off x="2929268" y="5377871"/>
              <a:ext cx="448054" cy="163463"/>
              <a:chOff x="3814763" y="3702050"/>
              <a:chExt cx="447675" cy="163513"/>
            </a:xfrm>
          </p:grpSpPr>
          <p:sp>
            <p:nvSpPr>
              <p:cNvPr id="187"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88"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89"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312" name="Group 311"/>
            <p:cNvGrpSpPr/>
            <p:nvPr/>
          </p:nvGrpSpPr>
          <p:grpSpPr>
            <a:xfrm>
              <a:off x="3815137" y="5196156"/>
              <a:ext cx="448415" cy="346749"/>
              <a:chOff x="3815137" y="5196156"/>
              <a:chExt cx="448415" cy="346749"/>
            </a:xfrm>
          </p:grpSpPr>
          <p:grpSp>
            <p:nvGrpSpPr>
              <p:cNvPr id="182" name="Group 172"/>
              <p:cNvGrpSpPr>
                <a:grpSpLocks noChangeAspect="1"/>
              </p:cNvGrpSpPr>
              <p:nvPr/>
            </p:nvGrpSpPr>
            <p:grpSpPr bwMode="auto">
              <a:xfrm>
                <a:off x="3815496" y="5379443"/>
                <a:ext cx="448056" cy="163462"/>
                <a:chOff x="4689475" y="3713163"/>
                <a:chExt cx="447675" cy="163512"/>
              </a:xfrm>
            </p:grpSpPr>
            <p:sp>
              <p:nvSpPr>
                <p:cNvPr id="196" name="Rectangle 271"/>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97" name="Oval 272"/>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98" name="Oval 273"/>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83" name="Group 172"/>
              <p:cNvGrpSpPr>
                <a:grpSpLocks noChangeAspect="1"/>
              </p:cNvGrpSpPr>
              <p:nvPr/>
            </p:nvGrpSpPr>
            <p:grpSpPr bwMode="auto">
              <a:xfrm>
                <a:off x="3815137" y="5285280"/>
                <a:ext cx="448056" cy="163462"/>
                <a:chOff x="4689475" y="3713163"/>
                <a:chExt cx="447675" cy="163512"/>
              </a:xfrm>
            </p:grpSpPr>
            <p:sp>
              <p:nvSpPr>
                <p:cNvPr id="193"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94"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95"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185" name="Group 171"/>
              <p:cNvGrpSpPr>
                <a:grpSpLocks noChangeAspect="1"/>
              </p:cNvGrpSpPr>
              <p:nvPr/>
            </p:nvGrpSpPr>
            <p:grpSpPr bwMode="auto">
              <a:xfrm>
                <a:off x="3815137" y="5196156"/>
                <a:ext cx="448054" cy="163463"/>
                <a:chOff x="3814763" y="3702050"/>
                <a:chExt cx="447675" cy="163513"/>
              </a:xfrm>
            </p:grpSpPr>
            <p:sp>
              <p:nvSpPr>
                <p:cNvPr id="190"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91"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92"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grpSp>
      <p:grpSp>
        <p:nvGrpSpPr>
          <p:cNvPr id="314" name="Group 179"/>
          <p:cNvGrpSpPr>
            <a:grpSpLocks/>
          </p:cNvGrpSpPr>
          <p:nvPr/>
        </p:nvGrpSpPr>
        <p:grpSpPr bwMode="auto">
          <a:xfrm>
            <a:off x="4485167" y="6226175"/>
            <a:ext cx="1676400" cy="403225"/>
            <a:chOff x="5257800" y="4842932"/>
            <a:chExt cx="1676400" cy="403016"/>
          </a:xfrm>
        </p:grpSpPr>
        <p:cxnSp>
          <p:nvCxnSpPr>
            <p:cNvPr id="315"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316"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317"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47</a:t>
            </a:fld>
            <a:endParaRPr lang="en-US" sz="1200">
              <a:solidFill>
                <a:schemeClr val="bg1"/>
              </a:solidFill>
            </a:endParaRPr>
          </a:p>
        </p:txBody>
      </p:sp>
      <p:grpSp>
        <p:nvGrpSpPr>
          <p:cNvPr id="4"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96" name="TextBox 95"/>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=4</a:t>
            </a:r>
            <a:endParaRPr lang="en-US" dirty="0"/>
          </a:p>
        </p:txBody>
      </p:sp>
      <p:grpSp>
        <p:nvGrpSpPr>
          <p:cNvPr id="179" name="Group 178"/>
          <p:cNvGrpSpPr/>
          <p:nvPr/>
        </p:nvGrpSpPr>
        <p:grpSpPr>
          <a:xfrm>
            <a:off x="4247820" y="2308225"/>
            <a:ext cx="447675" cy="260350"/>
            <a:chOff x="4249738" y="1730375"/>
            <a:chExt cx="447675" cy="260350"/>
          </a:xfrm>
        </p:grpSpPr>
        <p:grpSp>
          <p:nvGrpSpPr>
            <p:cNvPr id="105" name="Group 62"/>
            <p:cNvGrpSpPr>
              <a:grpSpLocks/>
            </p:cNvGrpSpPr>
            <p:nvPr/>
          </p:nvGrpSpPr>
          <p:grpSpPr bwMode="auto">
            <a:xfrm>
              <a:off x="4249738" y="1827213"/>
              <a:ext cx="447675" cy="163512"/>
              <a:chOff x="2160" y="3120"/>
              <a:chExt cx="1968" cy="384"/>
            </a:xfrm>
          </p:grpSpPr>
          <p:sp>
            <p:nvSpPr>
              <p:cNvPr id="106"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7"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8"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3" name="Group 70"/>
            <p:cNvGrpSpPr>
              <a:grpSpLocks/>
            </p:cNvGrpSpPr>
            <p:nvPr/>
          </p:nvGrpSpPr>
          <p:grpSpPr bwMode="auto">
            <a:xfrm>
              <a:off x="4249738" y="1730375"/>
              <a:ext cx="447675" cy="163513"/>
              <a:chOff x="2160" y="3120"/>
              <a:chExt cx="1968" cy="384"/>
            </a:xfrm>
          </p:grpSpPr>
          <p:sp>
            <p:nvSpPr>
              <p:cNvPr id="114"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5"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6"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78" name="Group 177"/>
          <p:cNvGrpSpPr/>
          <p:nvPr/>
        </p:nvGrpSpPr>
        <p:grpSpPr>
          <a:xfrm>
            <a:off x="3371520" y="2208213"/>
            <a:ext cx="449262" cy="360362"/>
            <a:chOff x="3373438" y="1630363"/>
            <a:chExt cx="449262" cy="360362"/>
          </a:xfrm>
        </p:grpSpPr>
        <p:grpSp>
          <p:nvGrpSpPr>
            <p:cNvPr id="109" name="Group 66"/>
            <p:cNvGrpSpPr>
              <a:grpSpLocks/>
            </p:cNvGrpSpPr>
            <p:nvPr/>
          </p:nvGrpSpPr>
          <p:grpSpPr bwMode="auto">
            <a:xfrm>
              <a:off x="3375025" y="1827213"/>
              <a:ext cx="447675" cy="163512"/>
              <a:chOff x="2160" y="3120"/>
              <a:chExt cx="1968" cy="384"/>
            </a:xfrm>
          </p:grpSpPr>
          <p:sp>
            <p:nvSpPr>
              <p:cNvPr id="110"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1"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2"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7" name="Group 74"/>
            <p:cNvGrpSpPr>
              <a:grpSpLocks/>
            </p:cNvGrpSpPr>
            <p:nvPr/>
          </p:nvGrpSpPr>
          <p:grpSpPr bwMode="auto">
            <a:xfrm>
              <a:off x="3373438" y="1730375"/>
              <a:ext cx="447675" cy="163513"/>
              <a:chOff x="2160" y="3120"/>
              <a:chExt cx="1968" cy="384"/>
            </a:xfrm>
          </p:grpSpPr>
          <p:sp>
            <p:nvSpPr>
              <p:cNvPr id="118" name="Rectangle 7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7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7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1" name="Group 78"/>
            <p:cNvGrpSpPr>
              <a:grpSpLocks/>
            </p:cNvGrpSpPr>
            <p:nvPr/>
          </p:nvGrpSpPr>
          <p:grpSpPr bwMode="auto">
            <a:xfrm>
              <a:off x="3373438" y="1630363"/>
              <a:ext cx="447675" cy="163512"/>
              <a:chOff x="2160" y="3120"/>
              <a:chExt cx="1968" cy="384"/>
            </a:xfrm>
          </p:grpSpPr>
          <p:sp>
            <p:nvSpPr>
              <p:cNvPr id="122" name="Rectangle 7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3" name="Oval 8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4" name="Oval 8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80" name="Group 179"/>
          <p:cNvGrpSpPr/>
          <p:nvPr/>
        </p:nvGrpSpPr>
        <p:grpSpPr>
          <a:xfrm>
            <a:off x="5119357" y="2209800"/>
            <a:ext cx="447675" cy="358775"/>
            <a:chOff x="5121275" y="1631950"/>
            <a:chExt cx="447675" cy="358775"/>
          </a:xfrm>
        </p:grpSpPr>
        <p:grpSp>
          <p:nvGrpSpPr>
            <p:cNvPr id="97" name="Group 50"/>
            <p:cNvGrpSpPr>
              <a:grpSpLocks/>
            </p:cNvGrpSpPr>
            <p:nvPr/>
          </p:nvGrpSpPr>
          <p:grpSpPr bwMode="auto">
            <a:xfrm>
              <a:off x="5121275" y="1827213"/>
              <a:ext cx="447675" cy="163512"/>
              <a:chOff x="2160" y="3120"/>
              <a:chExt cx="1968" cy="384"/>
            </a:xfrm>
          </p:grpSpPr>
          <p:sp>
            <p:nvSpPr>
              <p:cNvPr id="98"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99"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0"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1" name="Group 54"/>
            <p:cNvGrpSpPr>
              <a:grpSpLocks/>
            </p:cNvGrpSpPr>
            <p:nvPr/>
          </p:nvGrpSpPr>
          <p:grpSpPr bwMode="auto">
            <a:xfrm>
              <a:off x="5121275" y="1727200"/>
              <a:ext cx="447675" cy="163513"/>
              <a:chOff x="2160" y="3120"/>
              <a:chExt cx="1968" cy="384"/>
            </a:xfrm>
          </p:grpSpPr>
          <p:sp>
            <p:nvSpPr>
              <p:cNvPr id="102"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3"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4"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3" name="Group 46"/>
            <p:cNvGrpSpPr>
              <a:grpSpLocks/>
            </p:cNvGrpSpPr>
            <p:nvPr/>
          </p:nvGrpSpPr>
          <p:grpSpPr bwMode="auto">
            <a:xfrm>
              <a:off x="5121275" y="1631950"/>
              <a:ext cx="447675" cy="163513"/>
              <a:chOff x="2160" y="3120"/>
              <a:chExt cx="1968" cy="384"/>
            </a:xfrm>
          </p:grpSpPr>
          <p:sp>
            <p:nvSpPr>
              <p:cNvPr id="134"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5"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36"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137" name="Group 88"/>
          <p:cNvGrpSpPr>
            <a:grpSpLocks/>
          </p:cNvGrpSpPr>
          <p:nvPr/>
        </p:nvGrpSpPr>
        <p:grpSpPr bwMode="auto">
          <a:xfrm>
            <a:off x="5995657" y="2405062"/>
            <a:ext cx="447675" cy="163513"/>
            <a:chOff x="2160" y="3120"/>
            <a:chExt cx="1968" cy="384"/>
          </a:xfrm>
        </p:grpSpPr>
        <p:sp>
          <p:nvSpPr>
            <p:cNvPr id="138"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9"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0"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81" name="Group 179"/>
          <p:cNvGrpSpPr>
            <a:grpSpLocks/>
          </p:cNvGrpSpPr>
          <p:nvPr/>
        </p:nvGrpSpPr>
        <p:grpSpPr bwMode="auto">
          <a:xfrm>
            <a:off x="4038600" y="6226175"/>
            <a:ext cx="1676400" cy="403225"/>
            <a:chOff x="5257800" y="4842932"/>
            <a:chExt cx="1676400" cy="403016"/>
          </a:xfrm>
        </p:grpSpPr>
        <p:cxnSp>
          <p:nvCxnSpPr>
            <p:cNvPr id="182"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183"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184"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grpSp>
        <p:nvGrpSpPr>
          <p:cNvPr id="200" name="Group 199"/>
          <p:cNvGrpSpPr>
            <a:grpSpLocks noChangeAspect="1"/>
          </p:cNvGrpSpPr>
          <p:nvPr/>
        </p:nvGrpSpPr>
        <p:grpSpPr>
          <a:xfrm>
            <a:off x="3372577" y="5198236"/>
            <a:ext cx="448056" cy="344669"/>
            <a:chOff x="4460875" y="3733909"/>
            <a:chExt cx="550863" cy="423754"/>
          </a:xfrm>
        </p:grpSpPr>
        <p:grpSp>
          <p:nvGrpSpPr>
            <p:cNvPr id="201" name="Group 80"/>
            <p:cNvGrpSpPr>
              <a:grpSpLocks noChangeAspect="1"/>
            </p:cNvGrpSpPr>
            <p:nvPr/>
          </p:nvGrpSpPr>
          <p:grpSpPr bwMode="auto">
            <a:xfrm>
              <a:off x="4460875" y="3956173"/>
              <a:ext cx="550863" cy="201499"/>
              <a:chOff x="2160" y="3120"/>
              <a:chExt cx="1968" cy="384"/>
            </a:xfrm>
          </p:grpSpPr>
          <p:sp>
            <p:nvSpPr>
              <p:cNvPr id="210"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11"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12"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02" name="Group 80"/>
            <p:cNvGrpSpPr>
              <a:grpSpLocks noChangeAspect="1"/>
            </p:cNvGrpSpPr>
            <p:nvPr/>
          </p:nvGrpSpPr>
          <p:grpSpPr bwMode="auto">
            <a:xfrm>
              <a:off x="4460875" y="3847959"/>
              <a:ext cx="550863" cy="201499"/>
              <a:chOff x="2160" y="3120"/>
              <a:chExt cx="1968" cy="384"/>
            </a:xfrm>
          </p:grpSpPr>
          <p:sp>
            <p:nvSpPr>
              <p:cNvPr id="207"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08"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09"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03" name="Group 80"/>
            <p:cNvGrpSpPr>
              <a:grpSpLocks noChangeAspect="1"/>
            </p:cNvGrpSpPr>
            <p:nvPr/>
          </p:nvGrpSpPr>
          <p:grpSpPr bwMode="auto">
            <a:xfrm>
              <a:off x="4460875" y="3733917"/>
              <a:ext cx="550863" cy="201499"/>
              <a:chOff x="2160" y="3120"/>
              <a:chExt cx="1968" cy="384"/>
            </a:xfrm>
          </p:grpSpPr>
          <p:sp>
            <p:nvSpPr>
              <p:cNvPr id="204"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05"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06"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grpSp>
        <p:nvGrpSpPr>
          <p:cNvPr id="320" name="Group 319"/>
          <p:cNvGrpSpPr/>
          <p:nvPr/>
        </p:nvGrpSpPr>
        <p:grpSpPr>
          <a:xfrm>
            <a:off x="3372577" y="5181132"/>
            <a:ext cx="448056" cy="361773"/>
            <a:chOff x="3733800" y="4228247"/>
            <a:chExt cx="448056" cy="361773"/>
          </a:xfrm>
        </p:grpSpPr>
        <p:grpSp>
          <p:nvGrpSpPr>
            <p:cNvPr id="192" name="Group 172"/>
            <p:cNvGrpSpPr>
              <a:grpSpLocks noChangeAspect="1"/>
            </p:cNvGrpSpPr>
            <p:nvPr/>
          </p:nvGrpSpPr>
          <p:grpSpPr bwMode="auto">
            <a:xfrm>
              <a:off x="3733800" y="4426361"/>
              <a:ext cx="448056" cy="163659"/>
              <a:chOff x="4689475" y="3713163"/>
              <a:chExt cx="447675" cy="163512"/>
            </a:xfrm>
          </p:grpSpPr>
          <p:sp>
            <p:nvSpPr>
              <p:cNvPr id="197" name="Rectangle 85"/>
              <p:cNvSpPr>
                <a:spLocks noChangeArrowheads="1"/>
              </p:cNvSpPr>
              <p:nvPr/>
            </p:nvSpPr>
            <p:spPr bwMode="auto">
              <a:xfrm>
                <a:off x="4689475" y="3760428"/>
                <a:ext cx="447675" cy="68982"/>
              </a:xfrm>
              <a:prstGeom prst="rect">
                <a:avLst/>
              </a:prstGeom>
              <a:solidFill>
                <a:srgbClr val="7030A0"/>
              </a:solidFill>
              <a:ln w="9525">
                <a:noFill/>
                <a:miter lim="800000"/>
                <a:headEnd/>
                <a:tailEnd/>
              </a:ln>
            </p:spPr>
            <p:txBody>
              <a:bodyPr wrap="none" anchor="ctr"/>
              <a:lstStyle/>
              <a:p>
                <a:pPr algn="ctr"/>
                <a:endParaRPr lang="en-US"/>
              </a:p>
            </p:txBody>
          </p:sp>
          <p:sp>
            <p:nvSpPr>
              <p:cNvPr id="198" name="Oval 86"/>
              <p:cNvSpPr>
                <a:spLocks noChangeArrowheads="1"/>
              </p:cNvSpPr>
              <p:nvPr/>
            </p:nvSpPr>
            <p:spPr bwMode="auto">
              <a:xfrm>
                <a:off x="4689475" y="3774480"/>
                <a:ext cx="447675" cy="102195"/>
              </a:xfrm>
              <a:prstGeom prst="ellipse">
                <a:avLst/>
              </a:prstGeom>
              <a:solidFill>
                <a:srgbClr val="7030A0"/>
              </a:solidFill>
              <a:ln w="9525">
                <a:noFill/>
                <a:round/>
                <a:headEnd/>
                <a:tailEnd/>
              </a:ln>
            </p:spPr>
            <p:txBody>
              <a:bodyPr wrap="none" anchor="ctr"/>
              <a:lstStyle/>
              <a:p>
                <a:pPr algn="ctr"/>
                <a:endParaRPr lang="en-US"/>
              </a:p>
            </p:txBody>
          </p:sp>
          <p:sp>
            <p:nvSpPr>
              <p:cNvPr id="199" name="Oval 87"/>
              <p:cNvSpPr>
                <a:spLocks noChangeArrowheads="1"/>
              </p:cNvSpPr>
              <p:nvPr/>
            </p:nvSpPr>
            <p:spPr bwMode="auto">
              <a:xfrm>
                <a:off x="4689475" y="3713163"/>
                <a:ext cx="447675" cy="102195"/>
              </a:xfrm>
              <a:prstGeom prst="ellipse">
                <a:avLst/>
              </a:prstGeom>
              <a:solidFill>
                <a:srgbClr val="CCCCFF"/>
              </a:solidFill>
              <a:ln w="9525">
                <a:noFill/>
                <a:round/>
                <a:headEnd/>
                <a:tailEnd/>
              </a:ln>
            </p:spPr>
            <p:txBody>
              <a:bodyPr wrap="none" anchor="ctr"/>
              <a:lstStyle/>
              <a:p>
                <a:pPr algn="ctr"/>
                <a:endParaRPr lang="en-US"/>
              </a:p>
            </p:txBody>
          </p:sp>
        </p:grpSp>
        <p:grpSp>
          <p:nvGrpSpPr>
            <p:cNvPr id="295" name="Group 171"/>
            <p:cNvGrpSpPr>
              <a:grpSpLocks noChangeAspect="1"/>
            </p:cNvGrpSpPr>
            <p:nvPr/>
          </p:nvGrpSpPr>
          <p:grpSpPr bwMode="auto">
            <a:xfrm>
              <a:off x="3733800" y="4335864"/>
              <a:ext cx="448056" cy="163662"/>
              <a:chOff x="3814763" y="3702050"/>
              <a:chExt cx="447675" cy="163513"/>
            </a:xfrm>
          </p:grpSpPr>
          <p:sp>
            <p:nvSpPr>
              <p:cNvPr id="296"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97"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298"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nvGrpSpPr>
            <p:cNvPr id="188" name="Group 171"/>
            <p:cNvGrpSpPr>
              <a:grpSpLocks noChangeAspect="1"/>
            </p:cNvGrpSpPr>
            <p:nvPr/>
          </p:nvGrpSpPr>
          <p:grpSpPr bwMode="auto">
            <a:xfrm>
              <a:off x="3733800" y="4228247"/>
              <a:ext cx="448056" cy="163662"/>
              <a:chOff x="3814763" y="3702050"/>
              <a:chExt cx="447675" cy="163513"/>
            </a:xfrm>
          </p:grpSpPr>
          <p:sp>
            <p:nvSpPr>
              <p:cNvPr id="189"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190"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191"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grpSp>
      <p:sp>
        <p:nvSpPr>
          <p:cNvPr id="299" name="AutoShape 147"/>
          <p:cNvSpPr>
            <a:spLocks noChangeArrowheads="1"/>
          </p:cNvSpPr>
          <p:nvPr/>
        </p:nvSpPr>
        <p:spPr bwMode="auto">
          <a:xfrm>
            <a:off x="3407734"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300" name="AutoShape 147"/>
          <p:cNvSpPr>
            <a:spLocks noChangeArrowheads="1"/>
          </p:cNvSpPr>
          <p:nvPr/>
        </p:nvSpPr>
        <p:spPr bwMode="auto">
          <a:xfrm flipH="1">
            <a:off x="5160334"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301" name="AutoShape 147"/>
          <p:cNvSpPr>
            <a:spLocks noChangeArrowheads="1"/>
          </p:cNvSpPr>
          <p:nvPr/>
        </p:nvSpPr>
        <p:spPr bwMode="auto">
          <a:xfrm>
            <a:off x="6030433"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300" grpId="0" animBg="1"/>
      <p:bldP spid="3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48</a:t>
            </a:fld>
            <a:endParaRPr lang="en-US" sz="1200">
              <a:solidFill>
                <a:schemeClr val="bg1"/>
              </a:solidFill>
            </a:endParaRPr>
          </a:p>
        </p:txBody>
      </p:sp>
      <p:grpSp>
        <p:nvGrpSpPr>
          <p:cNvPr id="4"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96" name="TextBox 95"/>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=5</a:t>
            </a:r>
            <a:endParaRPr lang="en-US" dirty="0"/>
          </a:p>
        </p:txBody>
      </p:sp>
      <p:grpSp>
        <p:nvGrpSpPr>
          <p:cNvPr id="97" name="Group 179"/>
          <p:cNvGrpSpPr>
            <a:grpSpLocks/>
          </p:cNvGrpSpPr>
          <p:nvPr/>
        </p:nvGrpSpPr>
        <p:grpSpPr bwMode="auto">
          <a:xfrm>
            <a:off x="3592033" y="6226175"/>
            <a:ext cx="1676400" cy="403225"/>
            <a:chOff x="5257800" y="4842932"/>
            <a:chExt cx="1676400" cy="403016"/>
          </a:xfrm>
        </p:grpSpPr>
        <p:cxnSp>
          <p:nvCxnSpPr>
            <p:cNvPr id="98"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99"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100"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grpSp>
        <p:nvGrpSpPr>
          <p:cNvPr id="146" name="Group 145"/>
          <p:cNvGrpSpPr/>
          <p:nvPr/>
        </p:nvGrpSpPr>
        <p:grpSpPr>
          <a:xfrm>
            <a:off x="2934329" y="2195513"/>
            <a:ext cx="3944937" cy="373062"/>
            <a:chOff x="2925763" y="1466850"/>
            <a:chExt cx="3944937" cy="373062"/>
          </a:xfrm>
        </p:grpSpPr>
        <p:grpSp>
          <p:nvGrpSpPr>
            <p:cNvPr id="101" name="Group 46"/>
            <p:cNvGrpSpPr>
              <a:grpSpLocks/>
            </p:cNvGrpSpPr>
            <p:nvPr/>
          </p:nvGrpSpPr>
          <p:grpSpPr bwMode="auto">
            <a:xfrm>
              <a:off x="5549900" y="1663700"/>
              <a:ext cx="447675" cy="163512"/>
              <a:chOff x="2160" y="3120"/>
              <a:chExt cx="1968" cy="384"/>
            </a:xfrm>
          </p:grpSpPr>
          <p:sp>
            <p:nvSpPr>
              <p:cNvPr id="102"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3"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4"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5" name="Group 54"/>
            <p:cNvGrpSpPr>
              <a:grpSpLocks/>
            </p:cNvGrpSpPr>
            <p:nvPr/>
          </p:nvGrpSpPr>
          <p:grpSpPr bwMode="auto">
            <a:xfrm>
              <a:off x="4681538" y="1663700"/>
              <a:ext cx="447675" cy="163512"/>
              <a:chOff x="2160" y="3120"/>
              <a:chExt cx="1968" cy="384"/>
            </a:xfrm>
          </p:grpSpPr>
          <p:sp>
            <p:nvSpPr>
              <p:cNvPr id="106"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7"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8"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9" name="Group 58"/>
            <p:cNvGrpSpPr>
              <a:grpSpLocks/>
            </p:cNvGrpSpPr>
            <p:nvPr/>
          </p:nvGrpSpPr>
          <p:grpSpPr bwMode="auto">
            <a:xfrm>
              <a:off x="3803650" y="1674812"/>
              <a:ext cx="447675" cy="163513"/>
              <a:chOff x="2160" y="3120"/>
              <a:chExt cx="1968" cy="384"/>
            </a:xfrm>
          </p:grpSpPr>
          <p:sp>
            <p:nvSpPr>
              <p:cNvPr id="110"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1"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2"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3" name="Group 62"/>
            <p:cNvGrpSpPr>
              <a:grpSpLocks/>
            </p:cNvGrpSpPr>
            <p:nvPr/>
          </p:nvGrpSpPr>
          <p:grpSpPr bwMode="auto">
            <a:xfrm>
              <a:off x="4681538" y="1566862"/>
              <a:ext cx="447675" cy="163513"/>
              <a:chOff x="2160" y="3120"/>
              <a:chExt cx="1968" cy="384"/>
            </a:xfrm>
          </p:grpSpPr>
          <p:sp>
            <p:nvSpPr>
              <p:cNvPr id="114"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5"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6"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7" name="Group 66"/>
            <p:cNvGrpSpPr>
              <a:grpSpLocks/>
            </p:cNvGrpSpPr>
            <p:nvPr/>
          </p:nvGrpSpPr>
          <p:grpSpPr bwMode="auto">
            <a:xfrm>
              <a:off x="2925763" y="1665287"/>
              <a:ext cx="447675" cy="163513"/>
              <a:chOff x="2160" y="3120"/>
              <a:chExt cx="1968" cy="384"/>
            </a:xfrm>
          </p:grpSpPr>
          <p:sp>
            <p:nvSpPr>
              <p:cNvPr id="118"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1" name="Group 70"/>
            <p:cNvGrpSpPr>
              <a:grpSpLocks/>
            </p:cNvGrpSpPr>
            <p:nvPr/>
          </p:nvGrpSpPr>
          <p:grpSpPr bwMode="auto">
            <a:xfrm>
              <a:off x="3803650" y="1576387"/>
              <a:ext cx="447675" cy="163513"/>
              <a:chOff x="2160" y="3120"/>
              <a:chExt cx="1968" cy="384"/>
            </a:xfrm>
          </p:grpSpPr>
          <p:sp>
            <p:nvSpPr>
              <p:cNvPr id="122" name="Rectangle 7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3" name="Oval 7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4" name="Oval 7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5" name="Group 76"/>
            <p:cNvGrpSpPr>
              <a:grpSpLocks/>
            </p:cNvGrpSpPr>
            <p:nvPr/>
          </p:nvGrpSpPr>
          <p:grpSpPr bwMode="auto">
            <a:xfrm>
              <a:off x="3803650" y="1473200"/>
              <a:ext cx="447675" cy="163512"/>
              <a:chOff x="2160" y="3120"/>
              <a:chExt cx="1968" cy="384"/>
            </a:xfrm>
          </p:grpSpPr>
          <p:sp>
            <p:nvSpPr>
              <p:cNvPr id="126" name="Rectangle 7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7" name="Oval 7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8" name="Oval 7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3" name="Group 50"/>
            <p:cNvGrpSpPr>
              <a:grpSpLocks/>
            </p:cNvGrpSpPr>
            <p:nvPr/>
          </p:nvGrpSpPr>
          <p:grpSpPr bwMode="auto">
            <a:xfrm>
              <a:off x="4679950" y="1466850"/>
              <a:ext cx="447675" cy="163512"/>
              <a:chOff x="2160" y="3120"/>
              <a:chExt cx="1968" cy="384"/>
            </a:xfrm>
          </p:grpSpPr>
          <p:sp>
            <p:nvSpPr>
              <p:cNvPr id="134"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5"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36"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1" name="Group 88"/>
            <p:cNvGrpSpPr>
              <a:grpSpLocks/>
            </p:cNvGrpSpPr>
            <p:nvPr/>
          </p:nvGrpSpPr>
          <p:grpSpPr bwMode="auto">
            <a:xfrm>
              <a:off x="6423025" y="1676400"/>
              <a:ext cx="447675" cy="163512"/>
              <a:chOff x="2160" y="3120"/>
              <a:chExt cx="1968" cy="384"/>
            </a:xfrm>
          </p:grpSpPr>
          <p:sp>
            <p:nvSpPr>
              <p:cNvPr id="142"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43"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4"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160" name="AutoShape 147"/>
          <p:cNvSpPr>
            <a:spLocks noChangeArrowheads="1"/>
          </p:cNvSpPr>
          <p:nvPr/>
        </p:nvSpPr>
        <p:spPr bwMode="auto">
          <a:xfrm>
            <a:off x="29718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1" name="AutoShape 147"/>
          <p:cNvSpPr>
            <a:spLocks noChangeArrowheads="1"/>
          </p:cNvSpPr>
          <p:nvPr/>
        </p:nvSpPr>
        <p:spPr bwMode="auto">
          <a:xfrm flipH="1">
            <a:off x="3854301"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2" name="AutoShape 147"/>
          <p:cNvSpPr>
            <a:spLocks noChangeArrowheads="1"/>
          </p:cNvSpPr>
          <p:nvPr/>
        </p:nvSpPr>
        <p:spPr bwMode="auto">
          <a:xfrm>
            <a:off x="4724400" y="3416300"/>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3" name="AutoShape 147"/>
          <p:cNvSpPr>
            <a:spLocks noChangeArrowheads="1"/>
          </p:cNvSpPr>
          <p:nvPr/>
        </p:nvSpPr>
        <p:spPr bwMode="auto">
          <a:xfrm flipH="1">
            <a:off x="5594499" y="3418367"/>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sp>
        <p:nvSpPr>
          <p:cNvPr id="164" name="AutoShape 147"/>
          <p:cNvSpPr>
            <a:spLocks noChangeArrowheads="1"/>
          </p:cNvSpPr>
          <p:nvPr/>
        </p:nvSpPr>
        <p:spPr bwMode="auto">
          <a:xfrm>
            <a:off x="6464598" y="3418367"/>
            <a:ext cx="381000" cy="304800"/>
          </a:xfrm>
          <a:prstGeom prst="rightArrow">
            <a:avLst>
              <a:gd name="adj1" fmla="val 50000"/>
              <a:gd name="adj2" fmla="val 31250"/>
            </a:avLst>
          </a:prstGeom>
          <a:solidFill>
            <a:srgbClr val="FF0000"/>
          </a:solidFill>
          <a:ln w="9525">
            <a:solidFill>
              <a:schemeClr val="tx1"/>
            </a:solidFill>
            <a:miter lim="800000"/>
            <a:headEnd/>
            <a:tailEnd/>
          </a:ln>
        </p:spPr>
        <p:txBody>
          <a:bodyPr wrap="none" anchor="ctr"/>
          <a:lstStyle/>
          <a:p>
            <a:pPr algn="ctr"/>
            <a:endParaRPr lang="en-US"/>
          </a:p>
        </p:txBody>
      </p:sp>
      <p:grpSp>
        <p:nvGrpSpPr>
          <p:cNvPr id="204" name="Group 80"/>
          <p:cNvGrpSpPr>
            <a:grpSpLocks noChangeAspect="1"/>
          </p:cNvGrpSpPr>
          <p:nvPr/>
        </p:nvGrpSpPr>
        <p:grpSpPr bwMode="auto">
          <a:xfrm>
            <a:off x="2939901" y="5379757"/>
            <a:ext cx="448056" cy="163148"/>
            <a:chOff x="2160" y="3120"/>
            <a:chExt cx="1968" cy="384"/>
          </a:xfrm>
        </p:grpSpPr>
        <p:sp>
          <p:nvSpPr>
            <p:cNvPr id="205" name="Rectangle 8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206" name="Oval 8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207" name="Oval 8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209" name="Group 171"/>
          <p:cNvGrpSpPr>
            <a:grpSpLocks noChangeAspect="1"/>
          </p:cNvGrpSpPr>
          <p:nvPr/>
        </p:nvGrpSpPr>
        <p:grpSpPr bwMode="auto">
          <a:xfrm>
            <a:off x="2939901" y="5379110"/>
            <a:ext cx="448056" cy="163795"/>
            <a:chOff x="3814763" y="3702050"/>
            <a:chExt cx="447675" cy="163513"/>
          </a:xfrm>
        </p:grpSpPr>
        <p:sp>
          <p:nvSpPr>
            <p:cNvPr id="211" name="Rectangle 81"/>
            <p:cNvSpPr>
              <a:spLocks noChangeArrowheads="1"/>
            </p:cNvSpPr>
            <p:nvPr/>
          </p:nvSpPr>
          <p:spPr bwMode="auto">
            <a:xfrm>
              <a:off x="3814763" y="3749315"/>
              <a:ext cx="447675" cy="68982"/>
            </a:xfrm>
            <a:prstGeom prst="rect">
              <a:avLst/>
            </a:prstGeom>
            <a:solidFill>
              <a:srgbClr val="007E39"/>
            </a:solidFill>
            <a:ln w="9525">
              <a:noFill/>
              <a:miter lim="800000"/>
              <a:headEnd/>
              <a:tailEnd/>
            </a:ln>
          </p:spPr>
          <p:txBody>
            <a:bodyPr wrap="none" anchor="ctr"/>
            <a:lstStyle/>
            <a:p>
              <a:pPr algn="ctr"/>
              <a:endParaRPr lang="en-US"/>
            </a:p>
          </p:txBody>
        </p:sp>
        <p:sp>
          <p:nvSpPr>
            <p:cNvPr id="212" name="Oval 82"/>
            <p:cNvSpPr>
              <a:spLocks noChangeArrowheads="1"/>
            </p:cNvSpPr>
            <p:nvPr/>
          </p:nvSpPr>
          <p:spPr bwMode="auto">
            <a:xfrm>
              <a:off x="3814763" y="3763367"/>
              <a:ext cx="447675" cy="102196"/>
            </a:xfrm>
            <a:prstGeom prst="ellipse">
              <a:avLst/>
            </a:prstGeom>
            <a:solidFill>
              <a:srgbClr val="007E39"/>
            </a:solidFill>
            <a:ln w="9525">
              <a:noFill/>
              <a:round/>
              <a:headEnd/>
              <a:tailEnd/>
            </a:ln>
          </p:spPr>
          <p:txBody>
            <a:bodyPr wrap="none" anchor="ctr"/>
            <a:lstStyle/>
            <a:p>
              <a:pPr algn="ctr"/>
              <a:endParaRPr lang="en-US"/>
            </a:p>
          </p:txBody>
        </p:sp>
        <p:sp>
          <p:nvSpPr>
            <p:cNvPr id="213" name="Oval 83"/>
            <p:cNvSpPr>
              <a:spLocks noChangeArrowheads="1"/>
            </p:cNvSpPr>
            <p:nvPr/>
          </p:nvSpPr>
          <p:spPr bwMode="auto">
            <a:xfrm>
              <a:off x="3814763" y="3702050"/>
              <a:ext cx="447675" cy="102196"/>
            </a:xfrm>
            <a:prstGeom prst="ellipse">
              <a:avLst/>
            </a:prstGeom>
            <a:solidFill>
              <a:srgbClr val="99FF99"/>
            </a:solidFill>
            <a:ln w="9525">
              <a:noFill/>
              <a:round/>
              <a:headEnd/>
              <a:tailEnd/>
            </a:ln>
          </p:spPr>
          <p:txBody>
            <a:bodyPr wrap="none"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animBg="1"/>
      <p:bldP spid="1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p:nvPr/>
        </p:nvGrpSpPr>
        <p:grpSpPr>
          <a:xfrm>
            <a:off x="347332" y="5257799"/>
            <a:ext cx="8262937" cy="1143001"/>
            <a:chOff x="347663" y="2263775"/>
            <a:chExt cx="8262937" cy="1143001"/>
          </a:xfrm>
        </p:grpSpPr>
        <p:sp>
          <p:nvSpPr>
            <p:cNvPr id="231"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3" name="Group 186"/>
            <p:cNvGrpSpPr/>
            <p:nvPr/>
          </p:nvGrpSpPr>
          <p:grpSpPr>
            <a:xfrm>
              <a:off x="347663" y="2263775"/>
              <a:ext cx="8262937" cy="1143001"/>
              <a:chOff x="347663" y="2263775"/>
              <a:chExt cx="8262937" cy="1143001"/>
            </a:xfrm>
          </p:grpSpPr>
          <p:sp>
            <p:nvSpPr>
              <p:cNvPr id="233"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234"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5"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236"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237"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238"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239"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40"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241"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42"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43"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44"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45"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6"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47"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48"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49"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50"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51"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52"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253"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4"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255"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256"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257"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258"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259"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260"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261"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62"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263"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4"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265"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66"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267"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68"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269"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70"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271"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272"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75778" name="Rectangle 2"/>
          <p:cNvSpPr>
            <a:spLocks noGrp="1" noChangeArrowheads="1"/>
          </p:cNvSpPr>
          <p:nvPr>
            <p:ph type="title"/>
          </p:nvPr>
        </p:nvSpPr>
        <p:spPr/>
        <p:txBody>
          <a:bodyPr/>
          <a:lstStyle/>
          <a:p>
            <a:r>
              <a:rPr lang="en-US" dirty="0" smtClean="0"/>
              <a:t>Liar Machine vs. Pathological Liar Game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49</a:t>
            </a:fld>
            <a:endParaRPr lang="en-US" sz="1200">
              <a:solidFill>
                <a:schemeClr val="bg1"/>
              </a:solidFill>
            </a:endParaRPr>
          </a:p>
        </p:txBody>
      </p:sp>
      <p:grpSp>
        <p:nvGrpSpPr>
          <p:cNvPr id="4" name="Group 228"/>
          <p:cNvGrpSpPr/>
          <p:nvPr/>
        </p:nvGrpSpPr>
        <p:grpSpPr>
          <a:xfrm>
            <a:off x="347663" y="2263775"/>
            <a:ext cx="8262937" cy="1143001"/>
            <a:chOff x="347663" y="2263775"/>
            <a:chExt cx="8262937" cy="1143001"/>
          </a:xfrm>
        </p:grpSpPr>
        <p:sp>
          <p:nvSpPr>
            <p:cNvPr id="10"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5" name="Group 186"/>
            <p:cNvGrpSpPr/>
            <p:nvPr/>
          </p:nvGrpSpPr>
          <p:grpSpPr>
            <a:xfrm>
              <a:off x="347663" y="2263775"/>
              <a:ext cx="8262937" cy="1143001"/>
              <a:chOff x="347663" y="2263775"/>
              <a:chExt cx="8262937" cy="1143001"/>
            </a:xfrm>
          </p:grpSpPr>
          <p:sp>
            <p:nvSpPr>
              <p:cNvPr id="56"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57"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58"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59"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60"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61"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62"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63"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64"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65"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66"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67"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68"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69"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70"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71"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72"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73"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74"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75"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76"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77"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78"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79"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80"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81"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82"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83"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84"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85"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86"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87"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88"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89"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90"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91"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92"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93"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94"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95"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96" name="TextBox 95"/>
          <p:cNvSpPr txBox="1">
            <a:spLocks noChangeArrowheads="1"/>
          </p:cNvSpPr>
          <p:nvPr/>
        </p:nvSpPr>
        <p:spPr bwMode="auto">
          <a:xfrm>
            <a:off x="6858000" y="3929063"/>
            <a:ext cx="476412" cy="338554"/>
          </a:xfrm>
          <a:prstGeom prst="rect">
            <a:avLst/>
          </a:prstGeom>
          <a:noFill/>
          <a:ln w="9525">
            <a:noFill/>
            <a:miter lim="800000"/>
            <a:headEnd/>
            <a:tailEnd/>
          </a:ln>
        </p:spPr>
        <p:txBody>
          <a:bodyPr wrap="none">
            <a:spAutoFit/>
          </a:bodyPr>
          <a:lstStyle/>
          <a:p>
            <a:pPr algn="ctr"/>
            <a:r>
              <a:rPr lang="en-US" i="1" dirty="0" smtClean="0"/>
              <a:t>t</a:t>
            </a:r>
            <a:r>
              <a:rPr lang="en-US" dirty="0" smtClean="0"/>
              <a:t>=6</a:t>
            </a:r>
            <a:endParaRPr lang="en-US" dirty="0"/>
          </a:p>
        </p:txBody>
      </p:sp>
      <p:grpSp>
        <p:nvGrpSpPr>
          <p:cNvPr id="97" name="Group 179"/>
          <p:cNvGrpSpPr>
            <a:grpSpLocks/>
          </p:cNvGrpSpPr>
          <p:nvPr/>
        </p:nvGrpSpPr>
        <p:grpSpPr bwMode="auto">
          <a:xfrm>
            <a:off x="3179134" y="6226175"/>
            <a:ext cx="1676400" cy="403225"/>
            <a:chOff x="5257800" y="4842932"/>
            <a:chExt cx="1676400" cy="403016"/>
          </a:xfrm>
        </p:grpSpPr>
        <p:cxnSp>
          <p:nvCxnSpPr>
            <p:cNvPr id="98"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99"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100"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grpSp>
        <p:nvGrpSpPr>
          <p:cNvPr id="145" name="Group 144"/>
          <p:cNvGrpSpPr/>
          <p:nvPr/>
        </p:nvGrpSpPr>
        <p:grpSpPr>
          <a:xfrm>
            <a:off x="3379788" y="2179638"/>
            <a:ext cx="3946525" cy="388937"/>
            <a:chOff x="3379788" y="1624013"/>
            <a:chExt cx="3946525" cy="388937"/>
          </a:xfrm>
        </p:grpSpPr>
        <p:grpSp>
          <p:nvGrpSpPr>
            <p:cNvPr id="101" name="Group 50"/>
            <p:cNvGrpSpPr>
              <a:grpSpLocks/>
            </p:cNvGrpSpPr>
            <p:nvPr/>
          </p:nvGrpSpPr>
          <p:grpSpPr bwMode="auto">
            <a:xfrm>
              <a:off x="5126038" y="1827213"/>
              <a:ext cx="447675" cy="163512"/>
              <a:chOff x="2160" y="3120"/>
              <a:chExt cx="1968" cy="384"/>
            </a:xfrm>
          </p:grpSpPr>
          <p:sp>
            <p:nvSpPr>
              <p:cNvPr id="102" name="Rectangle 51"/>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3" name="Oval 52"/>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4" name="Oval 53"/>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5" name="Group 54"/>
            <p:cNvGrpSpPr>
              <a:grpSpLocks/>
            </p:cNvGrpSpPr>
            <p:nvPr/>
          </p:nvGrpSpPr>
          <p:grpSpPr bwMode="auto">
            <a:xfrm>
              <a:off x="4249738" y="1838325"/>
              <a:ext cx="447675" cy="163513"/>
              <a:chOff x="2160" y="3120"/>
              <a:chExt cx="1968" cy="384"/>
            </a:xfrm>
          </p:grpSpPr>
          <p:sp>
            <p:nvSpPr>
              <p:cNvPr id="106" name="Rectangle 55"/>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07" name="Oval 56"/>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08" name="Oval 57"/>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09" name="Group 58"/>
            <p:cNvGrpSpPr>
              <a:grpSpLocks/>
            </p:cNvGrpSpPr>
            <p:nvPr/>
          </p:nvGrpSpPr>
          <p:grpSpPr bwMode="auto">
            <a:xfrm>
              <a:off x="5126038" y="1730375"/>
              <a:ext cx="447675" cy="163513"/>
              <a:chOff x="2160" y="3120"/>
              <a:chExt cx="1968" cy="384"/>
            </a:xfrm>
          </p:grpSpPr>
          <p:sp>
            <p:nvSpPr>
              <p:cNvPr id="110" name="Rectangle 5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1" name="Oval 6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2" name="Oval 6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3" name="Group 62"/>
            <p:cNvGrpSpPr>
              <a:grpSpLocks/>
            </p:cNvGrpSpPr>
            <p:nvPr/>
          </p:nvGrpSpPr>
          <p:grpSpPr bwMode="auto">
            <a:xfrm>
              <a:off x="3379788" y="1828800"/>
              <a:ext cx="447675" cy="163513"/>
              <a:chOff x="2160" y="3120"/>
              <a:chExt cx="1968" cy="384"/>
            </a:xfrm>
          </p:grpSpPr>
          <p:sp>
            <p:nvSpPr>
              <p:cNvPr id="114" name="Rectangle 6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5" name="Oval 6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16" name="Oval 6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17" name="Group 66"/>
            <p:cNvGrpSpPr>
              <a:grpSpLocks/>
            </p:cNvGrpSpPr>
            <p:nvPr/>
          </p:nvGrpSpPr>
          <p:grpSpPr bwMode="auto">
            <a:xfrm>
              <a:off x="4249738" y="1739900"/>
              <a:ext cx="447675" cy="163513"/>
              <a:chOff x="2160" y="3120"/>
              <a:chExt cx="1968" cy="384"/>
            </a:xfrm>
          </p:grpSpPr>
          <p:sp>
            <p:nvSpPr>
              <p:cNvPr id="118" name="Rectangle 6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19" name="Oval 6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0" name="Oval 6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1" name="Group 72"/>
            <p:cNvGrpSpPr>
              <a:grpSpLocks/>
            </p:cNvGrpSpPr>
            <p:nvPr/>
          </p:nvGrpSpPr>
          <p:grpSpPr bwMode="auto">
            <a:xfrm>
              <a:off x="3379788" y="1725613"/>
              <a:ext cx="447675" cy="163512"/>
              <a:chOff x="2160" y="3120"/>
              <a:chExt cx="1968" cy="384"/>
            </a:xfrm>
          </p:grpSpPr>
          <p:sp>
            <p:nvSpPr>
              <p:cNvPr id="122" name="Rectangle 73"/>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3" name="Oval 74"/>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4" name="Oval 75"/>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25" name="Group 76"/>
            <p:cNvGrpSpPr>
              <a:grpSpLocks/>
            </p:cNvGrpSpPr>
            <p:nvPr/>
          </p:nvGrpSpPr>
          <p:grpSpPr bwMode="auto">
            <a:xfrm>
              <a:off x="3379788" y="1624013"/>
              <a:ext cx="447675" cy="163512"/>
              <a:chOff x="2160" y="3120"/>
              <a:chExt cx="1968" cy="384"/>
            </a:xfrm>
          </p:grpSpPr>
          <p:sp>
            <p:nvSpPr>
              <p:cNvPr id="126" name="Rectangle 7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27" name="Oval 7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28" name="Oval 7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37" name="Group 46"/>
            <p:cNvGrpSpPr>
              <a:grpSpLocks/>
            </p:cNvGrpSpPr>
            <p:nvPr/>
          </p:nvGrpSpPr>
          <p:grpSpPr bwMode="auto">
            <a:xfrm>
              <a:off x="5127625" y="1631950"/>
              <a:ext cx="447675" cy="163513"/>
              <a:chOff x="2160" y="3120"/>
              <a:chExt cx="1968" cy="384"/>
            </a:xfrm>
          </p:grpSpPr>
          <p:sp>
            <p:nvSpPr>
              <p:cNvPr id="138" name="Rectangle 47"/>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39" name="Oval 48"/>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0" name="Oval 49"/>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141" name="Group 88"/>
            <p:cNvGrpSpPr>
              <a:grpSpLocks/>
            </p:cNvGrpSpPr>
            <p:nvPr/>
          </p:nvGrpSpPr>
          <p:grpSpPr bwMode="auto">
            <a:xfrm>
              <a:off x="6878638" y="1849438"/>
              <a:ext cx="447675" cy="163512"/>
              <a:chOff x="2160" y="3120"/>
              <a:chExt cx="1968" cy="384"/>
            </a:xfrm>
          </p:grpSpPr>
          <p:sp>
            <p:nvSpPr>
              <p:cNvPr id="142"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143"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144"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sp>
        <p:nvSpPr>
          <p:cNvPr id="183" name="TextBox 182"/>
          <p:cNvSpPr txBox="1">
            <a:spLocks noChangeArrowheads="1"/>
          </p:cNvSpPr>
          <p:nvPr/>
        </p:nvSpPr>
        <p:spPr bwMode="auto">
          <a:xfrm>
            <a:off x="1600200" y="4800600"/>
            <a:ext cx="3659976" cy="400110"/>
          </a:xfrm>
          <a:prstGeom prst="rect">
            <a:avLst/>
          </a:prstGeom>
          <a:noFill/>
          <a:ln w="9525">
            <a:noFill/>
            <a:miter lim="800000"/>
            <a:headEnd/>
            <a:tailEnd/>
          </a:ln>
        </p:spPr>
        <p:txBody>
          <a:bodyPr wrap="none">
            <a:spAutoFit/>
          </a:bodyPr>
          <a:lstStyle/>
          <a:p>
            <a:r>
              <a:rPr lang="en-US" sz="2000" b="1" dirty="0" smtClean="0"/>
              <a:t>No chips </a:t>
            </a:r>
            <a:r>
              <a:rPr lang="en-US" sz="2000" b="1" dirty="0"/>
              <a:t>survive: Paul loses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195263" y="4024313"/>
            <a:ext cx="3538537" cy="1522412"/>
            <a:chOff x="123" y="2305"/>
            <a:chExt cx="2229" cy="959"/>
          </a:xfrm>
        </p:grpSpPr>
        <p:sp>
          <p:nvSpPr>
            <p:cNvPr id="79875" name="Line 3"/>
            <p:cNvSpPr>
              <a:spLocks noChangeShapeType="1"/>
            </p:cNvSpPr>
            <p:nvPr/>
          </p:nvSpPr>
          <p:spPr bwMode="auto">
            <a:xfrm>
              <a:off x="123" y="2312"/>
              <a:ext cx="1556" cy="354"/>
            </a:xfrm>
            <a:prstGeom prst="line">
              <a:avLst/>
            </a:prstGeom>
            <a:noFill/>
            <a:ln w="9525">
              <a:solidFill>
                <a:srgbClr val="FF0000"/>
              </a:solidFill>
              <a:round/>
              <a:headEnd/>
              <a:tailEnd/>
            </a:ln>
            <a:effectLst/>
          </p:spPr>
          <p:txBody>
            <a:bodyPr/>
            <a:lstStyle/>
            <a:p>
              <a:endParaRPr lang="en-US"/>
            </a:p>
          </p:txBody>
        </p:sp>
        <p:sp>
          <p:nvSpPr>
            <p:cNvPr id="79876" name="Line 4"/>
            <p:cNvSpPr>
              <a:spLocks noChangeShapeType="1"/>
            </p:cNvSpPr>
            <p:nvPr/>
          </p:nvSpPr>
          <p:spPr bwMode="auto">
            <a:xfrm flipV="1">
              <a:off x="170" y="2305"/>
              <a:ext cx="1508" cy="349"/>
            </a:xfrm>
            <a:prstGeom prst="line">
              <a:avLst/>
            </a:prstGeom>
            <a:noFill/>
            <a:ln w="9525">
              <a:solidFill>
                <a:srgbClr val="FF0000"/>
              </a:solidFill>
              <a:round/>
              <a:headEnd/>
              <a:tailEnd/>
            </a:ln>
            <a:effectLst/>
          </p:spPr>
          <p:txBody>
            <a:bodyPr/>
            <a:lstStyle/>
            <a:p>
              <a:endParaRPr lang="en-US"/>
            </a:p>
          </p:txBody>
        </p:sp>
        <p:grpSp>
          <p:nvGrpSpPr>
            <p:cNvPr id="79877" name="Group 5"/>
            <p:cNvGrpSpPr>
              <a:grpSpLocks/>
            </p:cNvGrpSpPr>
            <p:nvPr/>
          </p:nvGrpSpPr>
          <p:grpSpPr bwMode="auto">
            <a:xfrm>
              <a:off x="288" y="2357"/>
              <a:ext cx="1200" cy="267"/>
              <a:chOff x="288" y="2357"/>
              <a:chExt cx="1200" cy="267"/>
            </a:xfrm>
          </p:grpSpPr>
          <p:sp>
            <p:nvSpPr>
              <p:cNvPr id="79878" name="Rectangle 6"/>
              <p:cNvSpPr>
                <a:spLocks noChangeArrowheads="1"/>
              </p:cNvSpPr>
              <p:nvPr/>
            </p:nvSpPr>
            <p:spPr bwMode="auto">
              <a:xfrm>
                <a:off x="1317" y="2357"/>
                <a:ext cx="171"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solidFill>
                      <a:srgbClr val="FF0000"/>
                    </a:solidFill>
                  </a:rPr>
                  <a:t>0</a:t>
                </a:r>
              </a:p>
            </p:txBody>
          </p:sp>
          <p:sp>
            <p:nvSpPr>
              <p:cNvPr id="79879" name="Rectangle 7"/>
              <p:cNvSpPr>
                <a:spLocks noChangeArrowheads="1"/>
              </p:cNvSpPr>
              <p:nvPr/>
            </p:nvSpPr>
            <p:spPr bwMode="auto">
              <a:xfrm>
                <a:off x="1145" y="2357"/>
                <a:ext cx="172"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79880" name="Rectangle 8"/>
              <p:cNvSpPr>
                <a:spLocks noChangeArrowheads="1"/>
              </p:cNvSpPr>
              <p:nvPr/>
            </p:nvSpPr>
            <p:spPr bwMode="auto">
              <a:xfrm>
                <a:off x="973" y="2357"/>
                <a:ext cx="172"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solidFill>
                      <a:srgbClr val="FF0000"/>
                    </a:solidFill>
                  </a:rPr>
                  <a:t>1</a:t>
                </a:r>
              </a:p>
            </p:txBody>
          </p:sp>
          <p:sp>
            <p:nvSpPr>
              <p:cNvPr id="79881" name="Rectangle 9"/>
              <p:cNvSpPr>
                <a:spLocks noChangeArrowheads="1"/>
              </p:cNvSpPr>
              <p:nvPr/>
            </p:nvSpPr>
            <p:spPr bwMode="auto">
              <a:xfrm>
                <a:off x="803" y="2357"/>
                <a:ext cx="170"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solidFill>
                      <a:srgbClr val="FF0000"/>
                    </a:solidFill>
                  </a:rPr>
                  <a:t>0</a:t>
                </a:r>
              </a:p>
            </p:txBody>
          </p:sp>
          <p:sp>
            <p:nvSpPr>
              <p:cNvPr id="79882" name="Rectangle 10"/>
              <p:cNvSpPr>
                <a:spLocks noChangeArrowheads="1"/>
              </p:cNvSpPr>
              <p:nvPr/>
            </p:nvSpPr>
            <p:spPr bwMode="auto">
              <a:xfrm>
                <a:off x="631" y="2357"/>
                <a:ext cx="172"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79883" name="Rectangle 11"/>
              <p:cNvSpPr>
                <a:spLocks noChangeArrowheads="1"/>
              </p:cNvSpPr>
              <p:nvPr/>
            </p:nvSpPr>
            <p:spPr bwMode="auto">
              <a:xfrm>
                <a:off x="459" y="2357"/>
                <a:ext cx="172"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79884" name="Rectangle 12"/>
              <p:cNvSpPr>
                <a:spLocks noChangeArrowheads="1"/>
              </p:cNvSpPr>
              <p:nvPr/>
            </p:nvSpPr>
            <p:spPr bwMode="auto">
              <a:xfrm>
                <a:off x="288" y="2357"/>
                <a:ext cx="171" cy="267"/>
              </a:xfrm>
              <a:prstGeom prst="rect">
                <a:avLst/>
              </a:prstGeom>
              <a:noFill/>
              <a:ln w="9525" algn="ctr">
                <a:solidFill>
                  <a:srgbClr val="FF0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79885" name="Line 13"/>
              <p:cNvSpPr>
                <a:spLocks noChangeShapeType="1"/>
              </p:cNvSpPr>
              <p:nvPr/>
            </p:nvSpPr>
            <p:spPr bwMode="auto">
              <a:xfrm>
                <a:off x="288" y="2624"/>
                <a:ext cx="1200" cy="0"/>
              </a:xfrm>
              <a:prstGeom prst="line">
                <a:avLst/>
              </a:prstGeom>
              <a:noFill/>
              <a:ln w="38100" cap="sq">
                <a:solidFill>
                  <a:srgbClr val="FF0000"/>
                </a:solidFill>
                <a:round/>
                <a:headEnd/>
                <a:tailEnd/>
              </a:ln>
              <a:effectLst/>
            </p:spPr>
            <p:txBody>
              <a:bodyPr/>
              <a:lstStyle/>
              <a:p>
                <a:endParaRPr lang="en-US"/>
              </a:p>
            </p:txBody>
          </p:sp>
          <p:sp>
            <p:nvSpPr>
              <p:cNvPr id="79886" name="Line 14"/>
              <p:cNvSpPr>
                <a:spLocks noChangeShapeType="1"/>
              </p:cNvSpPr>
              <p:nvPr/>
            </p:nvSpPr>
            <p:spPr bwMode="auto">
              <a:xfrm>
                <a:off x="288" y="2357"/>
                <a:ext cx="1200" cy="0"/>
              </a:xfrm>
              <a:prstGeom prst="line">
                <a:avLst/>
              </a:prstGeom>
              <a:noFill/>
              <a:ln w="38100">
                <a:solidFill>
                  <a:srgbClr val="FF0000"/>
                </a:solidFill>
                <a:round/>
                <a:headEnd/>
                <a:tailEnd/>
              </a:ln>
              <a:effectLst/>
            </p:spPr>
            <p:txBody>
              <a:bodyPr/>
              <a:lstStyle/>
              <a:p>
                <a:endParaRPr lang="en-US"/>
              </a:p>
            </p:txBody>
          </p:sp>
          <p:sp>
            <p:nvSpPr>
              <p:cNvPr id="79887" name="Line 15"/>
              <p:cNvSpPr>
                <a:spLocks noChangeShapeType="1"/>
              </p:cNvSpPr>
              <p:nvPr/>
            </p:nvSpPr>
            <p:spPr bwMode="auto">
              <a:xfrm>
                <a:off x="288" y="2357"/>
                <a:ext cx="0" cy="267"/>
              </a:xfrm>
              <a:prstGeom prst="line">
                <a:avLst/>
              </a:prstGeom>
              <a:noFill/>
              <a:ln w="38100" cap="sq">
                <a:solidFill>
                  <a:srgbClr val="FF0000"/>
                </a:solidFill>
                <a:round/>
                <a:headEnd/>
                <a:tailEnd/>
              </a:ln>
              <a:effectLst/>
            </p:spPr>
            <p:txBody>
              <a:bodyPr/>
              <a:lstStyle/>
              <a:p>
                <a:endParaRPr lang="en-US"/>
              </a:p>
            </p:txBody>
          </p:sp>
          <p:sp>
            <p:nvSpPr>
              <p:cNvPr id="79888" name="Line 16"/>
              <p:cNvSpPr>
                <a:spLocks noChangeShapeType="1"/>
              </p:cNvSpPr>
              <p:nvPr/>
            </p:nvSpPr>
            <p:spPr bwMode="auto">
              <a:xfrm>
                <a:off x="1488" y="2357"/>
                <a:ext cx="0" cy="267"/>
              </a:xfrm>
              <a:prstGeom prst="line">
                <a:avLst/>
              </a:prstGeom>
              <a:noFill/>
              <a:ln w="38100" cap="sq">
                <a:solidFill>
                  <a:srgbClr val="FF0000"/>
                </a:solidFill>
                <a:round/>
                <a:headEnd/>
                <a:tailEnd/>
              </a:ln>
              <a:effectLst/>
            </p:spPr>
            <p:txBody>
              <a:bodyPr/>
              <a:lstStyle/>
              <a:p>
                <a:endParaRPr lang="en-US"/>
              </a:p>
            </p:txBody>
          </p:sp>
        </p:grpSp>
        <p:sp>
          <p:nvSpPr>
            <p:cNvPr id="79889" name="Line 17"/>
            <p:cNvSpPr>
              <a:spLocks noChangeShapeType="1"/>
            </p:cNvSpPr>
            <p:nvPr/>
          </p:nvSpPr>
          <p:spPr bwMode="auto">
            <a:xfrm flipH="1" flipV="1">
              <a:off x="1536" y="2496"/>
              <a:ext cx="816" cy="192"/>
            </a:xfrm>
            <a:prstGeom prst="line">
              <a:avLst/>
            </a:prstGeom>
            <a:noFill/>
            <a:ln w="25400">
              <a:solidFill>
                <a:srgbClr val="FF0000"/>
              </a:solidFill>
              <a:round/>
              <a:headEnd/>
              <a:tailEnd type="triangle" w="lg" len="med"/>
            </a:ln>
            <a:effectLst/>
          </p:spPr>
          <p:txBody>
            <a:bodyPr/>
            <a:lstStyle/>
            <a:p>
              <a:endParaRPr lang="en-US"/>
            </a:p>
          </p:txBody>
        </p:sp>
        <p:sp>
          <p:nvSpPr>
            <p:cNvPr id="79890" name="Text Box 18"/>
            <p:cNvSpPr txBox="1">
              <a:spLocks noChangeArrowheads="1"/>
            </p:cNvSpPr>
            <p:nvPr/>
          </p:nvSpPr>
          <p:spPr bwMode="auto">
            <a:xfrm>
              <a:off x="195" y="3014"/>
              <a:ext cx="2061" cy="250"/>
            </a:xfrm>
            <a:prstGeom prst="rect">
              <a:avLst/>
            </a:prstGeom>
            <a:noFill/>
            <a:ln w="9525" algn="ctr">
              <a:noFill/>
              <a:miter lim="800000"/>
              <a:headEnd/>
              <a:tailEnd/>
            </a:ln>
            <a:effectLst/>
          </p:spPr>
          <p:txBody>
            <a:bodyPr wrap="none">
              <a:spAutoFit/>
            </a:bodyPr>
            <a:lstStyle/>
            <a:p>
              <a:pPr algn="ctr"/>
              <a:r>
                <a:rPr lang="en-US" sz="2000">
                  <a:solidFill>
                    <a:srgbClr val="FF0000"/>
                  </a:solidFill>
                </a:rPr>
                <a:t>3 errors: incorrect decoding</a:t>
              </a:r>
            </a:p>
          </p:txBody>
        </p:sp>
      </p:grpSp>
      <p:grpSp>
        <p:nvGrpSpPr>
          <p:cNvPr id="79891" name="Group 19"/>
          <p:cNvGrpSpPr>
            <a:grpSpLocks/>
          </p:cNvGrpSpPr>
          <p:nvPr/>
        </p:nvGrpSpPr>
        <p:grpSpPr bwMode="auto">
          <a:xfrm>
            <a:off x="457200" y="4111625"/>
            <a:ext cx="1905000" cy="423863"/>
            <a:chOff x="288" y="2357"/>
            <a:chExt cx="1200" cy="267"/>
          </a:xfrm>
        </p:grpSpPr>
        <p:sp>
          <p:nvSpPr>
            <p:cNvPr id="79892" name="Rectangle 20"/>
            <p:cNvSpPr>
              <a:spLocks noChangeArrowheads="1"/>
            </p:cNvSpPr>
            <p:nvPr/>
          </p:nvSpPr>
          <p:spPr bwMode="auto">
            <a:xfrm>
              <a:off x="1317" y="2357"/>
              <a:ext cx="171"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3" name="Rectangle 21"/>
            <p:cNvSpPr>
              <a:spLocks noChangeArrowheads="1"/>
            </p:cNvSpPr>
            <p:nvPr/>
          </p:nvSpPr>
          <p:spPr bwMode="auto">
            <a:xfrm>
              <a:off x="1145" y="2357"/>
              <a:ext cx="172"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4" name="Rectangle 22"/>
            <p:cNvSpPr>
              <a:spLocks noChangeArrowheads="1"/>
            </p:cNvSpPr>
            <p:nvPr/>
          </p:nvSpPr>
          <p:spPr bwMode="auto">
            <a:xfrm>
              <a:off x="973" y="2357"/>
              <a:ext cx="172"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5" name="Rectangle 23"/>
            <p:cNvSpPr>
              <a:spLocks noChangeArrowheads="1"/>
            </p:cNvSpPr>
            <p:nvPr/>
          </p:nvSpPr>
          <p:spPr bwMode="auto">
            <a:xfrm>
              <a:off x="803" y="2357"/>
              <a:ext cx="170"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6" name="Rectangle 24"/>
            <p:cNvSpPr>
              <a:spLocks noChangeArrowheads="1"/>
            </p:cNvSpPr>
            <p:nvPr/>
          </p:nvSpPr>
          <p:spPr bwMode="auto">
            <a:xfrm>
              <a:off x="631" y="2357"/>
              <a:ext cx="172"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7" name="Rectangle 25"/>
            <p:cNvSpPr>
              <a:spLocks noChangeArrowheads="1"/>
            </p:cNvSpPr>
            <p:nvPr/>
          </p:nvSpPr>
          <p:spPr bwMode="auto">
            <a:xfrm>
              <a:off x="459" y="2357"/>
              <a:ext cx="172"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8" name="Rectangle 26"/>
            <p:cNvSpPr>
              <a:spLocks noChangeArrowheads="1"/>
            </p:cNvSpPr>
            <p:nvPr/>
          </p:nvSpPr>
          <p:spPr bwMode="auto">
            <a:xfrm>
              <a:off x="288" y="2357"/>
              <a:ext cx="171" cy="267"/>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79899" name="Line 27"/>
            <p:cNvSpPr>
              <a:spLocks noChangeShapeType="1"/>
            </p:cNvSpPr>
            <p:nvPr/>
          </p:nvSpPr>
          <p:spPr bwMode="auto">
            <a:xfrm>
              <a:off x="288" y="2624"/>
              <a:ext cx="1200" cy="0"/>
            </a:xfrm>
            <a:prstGeom prst="line">
              <a:avLst/>
            </a:prstGeom>
            <a:noFill/>
            <a:ln w="38100" cap="sq">
              <a:solidFill>
                <a:schemeClr val="tx1"/>
              </a:solidFill>
              <a:round/>
              <a:headEnd/>
              <a:tailEnd/>
            </a:ln>
            <a:effectLst/>
          </p:spPr>
          <p:txBody>
            <a:bodyPr/>
            <a:lstStyle/>
            <a:p>
              <a:endParaRPr lang="en-US"/>
            </a:p>
          </p:txBody>
        </p:sp>
        <p:sp>
          <p:nvSpPr>
            <p:cNvPr id="79900" name="Line 28"/>
            <p:cNvSpPr>
              <a:spLocks noChangeShapeType="1"/>
            </p:cNvSpPr>
            <p:nvPr/>
          </p:nvSpPr>
          <p:spPr bwMode="auto">
            <a:xfrm>
              <a:off x="288" y="2357"/>
              <a:ext cx="1200" cy="0"/>
            </a:xfrm>
            <a:prstGeom prst="line">
              <a:avLst/>
            </a:prstGeom>
            <a:noFill/>
            <a:ln w="38100">
              <a:solidFill>
                <a:schemeClr val="tx1"/>
              </a:solidFill>
              <a:round/>
              <a:headEnd/>
              <a:tailEnd/>
            </a:ln>
            <a:effectLst/>
          </p:spPr>
          <p:txBody>
            <a:bodyPr/>
            <a:lstStyle/>
            <a:p>
              <a:endParaRPr lang="en-US"/>
            </a:p>
          </p:txBody>
        </p:sp>
        <p:sp>
          <p:nvSpPr>
            <p:cNvPr id="79901" name="Line 29"/>
            <p:cNvSpPr>
              <a:spLocks noChangeShapeType="1"/>
            </p:cNvSpPr>
            <p:nvPr/>
          </p:nvSpPr>
          <p:spPr bwMode="auto">
            <a:xfrm>
              <a:off x="288" y="2357"/>
              <a:ext cx="0" cy="267"/>
            </a:xfrm>
            <a:prstGeom prst="line">
              <a:avLst/>
            </a:prstGeom>
            <a:noFill/>
            <a:ln w="38100" cap="sq">
              <a:solidFill>
                <a:schemeClr val="tx1"/>
              </a:solidFill>
              <a:round/>
              <a:headEnd/>
              <a:tailEnd/>
            </a:ln>
            <a:effectLst/>
          </p:spPr>
          <p:txBody>
            <a:bodyPr/>
            <a:lstStyle/>
            <a:p>
              <a:endParaRPr lang="en-US"/>
            </a:p>
          </p:txBody>
        </p:sp>
        <p:sp>
          <p:nvSpPr>
            <p:cNvPr id="79902" name="Line 30"/>
            <p:cNvSpPr>
              <a:spLocks noChangeShapeType="1"/>
            </p:cNvSpPr>
            <p:nvPr/>
          </p:nvSpPr>
          <p:spPr bwMode="auto">
            <a:xfrm>
              <a:off x="1488" y="2357"/>
              <a:ext cx="0" cy="267"/>
            </a:xfrm>
            <a:prstGeom prst="line">
              <a:avLst/>
            </a:prstGeom>
            <a:noFill/>
            <a:ln w="38100" cap="sq">
              <a:solidFill>
                <a:schemeClr val="tx1"/>
              </a:solidFill>
              <a:round/>
              <a:headEnd/>
              <a:tailEnd/>
            </a:ln>
            <a:effectLst/>
          </p:spPr>
          <p:txBody>
            <a:bodyPr/>
            <a:lstStyle/>
            <a:p>
              <a:endParaRPr lang="en-US"/>
            </a:p>
          </p:txBody>
        </p:sp>
      </p:grpSp>
      <p:sp>
        <p:nvSpPr>
          <p:cNvPr id="79903" name="Rectangle 31"/>
          <p:cNvSpPr>
            <a:spLocks noGrp="1" noChangeArrowheads="1"/>
          </p:cNvSpPr>
          <p:nvPr>
            <p:ph type="title"/>
          </p:nvPr>
        </p:nvSpPr>
        <p:spPr/>
        <p:txBody>
          <a:bodyPr/>
          <a:lstStyle/>
          <a:p>
            <a:r>
              <a:rPr lang="en-US" smtClean="0"/>
              <a:t>Coding Theory – A Hamming (7,1)-Code</a:t>
            </a:r>
          </a:p>
        </p:txBody>
      </p:sp>
      <p:graphicFrame>
        <p:nvGraphicFramePr>
          <p:cNvPr id="79904" name="Group 32"/>
          <p:cNvGraphicFramePr>
            <a:graphicFrameLocks noGrp="1"/>
          </p:cNvGraphicFramePr>
          <p:nvPr>
            <p:ph type="tbl" idx="1"/>
          </p:nvPr>
        </p:nvGraphicFramePr>
        <p:xfrm>
          <a:off x="3810000" y="2574925"/>
          <a:ext cx="4979988" cy="2971800"/>
        </p:xfrm>
        <a:graphic>
          <a:graphicData uri="http://schemas.openxmlformats.org/drawingml/2006/table">
            <a:tbl>
              <a:tblPr/>
              <a:tblGrid>
                <a:gridCol w="331788"/>
                <a:gridCol w="331787"/>
                <a:gridCol w="333375"/>
                <a:gridCol w="330200"/>
                <a:gridCol w="333375"/>
                <a:gridCol w="331788"/>
                <a:gridCol w="331787"/>
                <a:gridCol w="331788"/>
                <a:gridCol w="331787"/>
                <a:gridCol w="331788"/>
                <a:gridCol w="333375"/>
                <a:gridCol w="330200"/>
                <a:gridCol w="333375"/>
                <a:gridCol w="331787"/>
                <a:gridCol w="331788"/>
              </a:tblGrid>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w="38100" cap="flat" cmpd="sng" algn="ctr">
                      <a:solidFill>
                        <a:srgbClr val="0000FF"/>
                      </a:solidFill>
                      <a:prstDash val="solid"/>
                      <a:round/>
                      <a:headEnd type="none" w="med" len="med"/>
                      <a:tailEnd type="none" w="med" len="med"/>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a:noFill/>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1</a:t>
                      </a:r>
                    </a:p>
                  </a:txBody>
                  <a:tcPr horzOverflow="overflow">
                    <a:lnL>
                      <a:noFill/>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80056" name="Rectangle 184"/>
          <p:cNvSpPr>
            <a:spLocks noChangeArrowheads="1"/>
          </p:cNvSpPr>
          <p:nvPr/>
        </p:nvSpPr>
        <p:spPr bwMode="auto">
          <a:xfrm>
            <a:off x="3810000" y="2574925"/>
            <a:ext cx="2311400" cy="1485900"/>
          </a:xfrm>
          <a:prstGeom prst="rect">
            <a:avLst/>
          </a:prstGeom>
          <a:solidFill>
            <a:srgbClr val="0000FF">
              <a:alpha val="20000"/>
            </a:srgbClr>
          </a:solidFill>
          <a:ln w="25400" algn="ctr">
            <a:solidFill>
              <a:srgbClr val="0000FF"/>
            </a:solidFill>
            <a:miter lim="800000"/>
            <a:headEnd/>
            <a:tailEnd/>
          </a:ln>
          <a:effectLst/>
        </p:spPr>
        <p:txBody>
          <a:bodyPr wrap="none" anchor="ctr"/>
          <a:lstStyle/>
          <a:p>
            <a:endParaRPr lang="en-US"/>
          </a:p>
        </p:txBody>
      </p:sp>
      <p:sp>
        <p:nvSpPr>
          <p:cNvPr id="80057" name="Text Box 185"/>
          <p:cNvSpPr txBox="1">
            <a:spLocks noChangeArrowheads="1"/>
          </p:cNvSpPr>
          <p:nvPr/>
        </p:nvSpPr>
        <p:spPr bwMode="auto">
          <a:xfrm>
            <a:off x="4176713" y="1946275"/>
            <a:ext cx="4202112" cy="457200"/>
          </a:xfrm>
          <a:prstGeom prst="rect">
            <a:avLst/>
          </a:prstGeom>
          <a:noFill/>
          <a:ln w="9525" algn="ctr">
            <a:noFill/>
            <a:miter lim="800000"/>
            <a:headEnd/>
            <a:tailEnd/>
          </a:ln>
          <a:effectLst/>
        </p:spPr>
        <p:txBody>
          <a:bodyPr wrap="none">
            <a:spAutoFit/>
          </a:bodyPr>
          <a:lstStyle/>
          <a:p>
            <a:pPr algn="ctr"/>
            <a:r>
              <a:rPr lang="en-US" sz="2400"/>
              <a:t>Length </a:t>
            </a:r>
            <a:r>
              <a:rPr lang="en-US" sz="2400" i="1">
                <a:latin typeface="Times New Roman" pitchFamily="18" charset="0"/>
              </a:rPr>
              <a:t>n</a:t>
            </a:r>
            <a:r>
              <a:rPr lang="en-US" sz="2400">
                <a:latin typeface="Times New Roman" pitchFamily="18" charset="0"/>
              </a:rPr>
              <a:t>=7</a:t>
            </a:r>
            <a:r>
              <a:rPr lang="en-US" sz="2400"/>
              <a:t>, corrects </a:t>
            </a:r>
            <a:r>
              <a:rPr lang="en-US" sz="2400" i="1">
                <a:latin typeface="Times New Roman" pitchFamily="18" charset="0"/>
              </a:rPr>
              <a:t>e</a:t>
            </a:r>
            <a:r>
              <a:rPr lang="en-US" sz="2400">
                <a:latin typeface="Times New Roman" pitchFamily="18" charset="0"/>
              </a:rPr>
              <a:t>=1</a:t>
            </a:r>
            <a:r>
              <a:rPr lang="en-US" sz="2400"/>
              <a:t> error</a:t>
            </a:r>
          </a:p>
        </p:txBody>
      </p:sp>
      <p:sp>
        <p:nvSpPr>
          <p:cNvPr id="80058" name="Rectangle 186"/>
          <p:cNvSpPr>
            <a:spLocks noChangeArrowheads="1"/>
          </p:cNvSpPr>
          <p:nvPr/>
        </p:nvSpPr>
        <p:spPr bwMode="auto">
          <a:xfrm>
            <a:off x="2090738" y="3684588"/>
            <a:ext cx="271462"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59" name="Rectangle 187"/>
          <p:cNvSpPr>
            <a:spLocks noChangeArrowheads="1"/>
          </p:cNvSpPr>
          <p:nvPr/>
        </p:nvSpPr>
        <p:spPr bwMode="auto">
          <a:xfrm>
            <a:off x="1817688" y="3684588"/>
            <a:ext cx="273050"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0" name="Rectangle 188"/>
          <p:cNvSpPr>
            <a:spLocks noChangeArrowheads="1"/>
          </p:cNvSpPr>
          <p:nvPr/>
        </p:nvSpPr>
        <p:spPr bwMode="auto">
          <a:xfrm>
            <a:off x="1544638" y="3684588"/>
            <a:ext cx="273050"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1" name="Rectangle 189"/>
          <p:cNvSpPr>
            <a:spLocks noChangeArrowheads="1"/>
          </p:cNvSpPr>
          <p:nvPr/>
        </p:nvSpPr>
        <p:spPr bwMode="auto">
          <a:xfrm>
            <a:off x="1274763" y="3684588"/>
            <a:ext cx="269875"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2" name="Rectangle 190"/>
          <p:cNvSpPr>
            <a:spLocks noChangeArrowheads="1"/>
          </p:cNvSpPr>
          <p:nvPr/>
        </p:nvSpPr>
        <p:spPr bwMode="auto">
          <a:xfrm>
            <a:off x="1001713" y="3684588"/>
            <a:ext cx="273050"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3" name="Rectangle 191"/>
          <p:cNvSpPr>
            <a:spLocks noChangeArrowheads="1"/>
          </p:cNvSpPr>
          <p:nvPr/>
        </p:nvSpPr>
        <p:spPr bwMode="auto">
          <a:xfrm>
            <a:off x="728663" y="3684588"/>
            <a:ext cx="273050"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4" name="Rectangle 192"/>
          <p:cNvSpPr>
            <a:spLocks noChangeArrowheads="1"/>
          </p:cNvSpPr>
          <p:nvPr/>
        </p:nvSpPr>
        <p:spPr bwMode="auto">
          <a:xfrm>
            <a:off x="457200" y="3684588"/>
            <a:ext cx="271463" cy="42227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endParaRPr lang="en-US" sz="1800"/>
          </a:p>
        </p:txBody>
      </p:sp>
      <p:sp>
        <p:nvSpPr>
          <p:cNvPr id="80065" name="Rectangle 193"/>
          <p:cNvSpPr>
            <a:spLocks noChangeArrowheads="1"/>
          </p:cNvSpPr>
          <p:nvPr/>
        </p:nvSpPr>
        <p:spPr bwMode="auto">
          <a:xfrm>
            <a:off x="2090738" y="3260725"/>
            <a:ext cx="271462"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66" name="Rectangle 194"/>
          <p:cNvSpPr>
            <a:spLocks noChangeArrowheads="1"/>
          </p:cNvSpPr>
          <p:nvPr/>
        </p:nvSpPr>
        <p:spPr bwMode="auto">
          <a:xfrm>
            <a:off x="1817688" y="3260725"/>
            <a:ext cx="273050"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67" name="Rectangle 195"/>
          <p:cNvSpPr>
            <a:spLocks noChangeArrowheads="1"/>
          </p:cNvSpPr>
          <p:nvPr/>
        </p:nvSpPr>
        <p:spPr bwMode="auto">
          <a:xfrm>
            <a:off x="1544638" y="3260725"/>
            <a:ext cx="273050"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68" name="Rectangle 196"/>
          <p:cNvSpPr>
            <a:spLocks noChangeArrowheads="1"/>
          </p:cNvSpPr>
          <p:nvPr/>
        </p:nvSpPr>
        <p:spPr bwMode="auto">
          <a:xfrm>
            <a:off x="1274763" y="3260725"/>
            <a:ext cx="269875"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69" name="Rectangle 197"/>
          <p:cNvSpPr>
            <a:spLocks noChangeArrowheads="1"/>
          </p:cNvSpPr>
          <p:nvPr/>
        </p:nvSpPr>
        <p:spPr bwMode="auto">
          <a:xfrm>
            <a:off x="1001713" y="3260725"/>
            <a:ext cx="273050"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70" name="Rectangle 198"/>
          <p:cNvSpPr>
            <a:spLocks noChangeArrowheads="1"/>
          </p:cNvSpPr>
          <p:nvPr/>
        </p:nvSpPr>
        <p:spPr bwMode="auto">
          <a:xfrm>
            <a:off x="728663" y="3260725"/>
            <a:ext cx="273050"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71" name="Rectangle 199"/>
          <p:cNvSpPr>
            <a:spLocks noChangeArrowheads="1"/>
          </p:cNvSpPr>
          <p:nvPr/>
        </p:nvSpPr>
        <p:spPr bwMode="auto">
          <a:xfrm>
            <a:off x="457200" y="3260725"/>
            <a:ext cx="271463" cy="423863"/>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72" name="Line 200"/>
          <p:cNvSpPr>
            <a:spLocks noChangeShapeType="1"/>
          </p:cNvSpPr>
          <p:nvPr/>
        </p:nvSpPr>
        <p:spPr bwMode="auto">
          <a:xfrm>
            <a:off x="457200" y="3260725"/>
            <a:ext cx="1905000" cy="0"/>
          </a:xfrm>
          <a:prstGeom prst="line">
            <a:avLst/>
          </a:prstGeom>
          <a:noFill/>
          <a:ln w="38100" cap="sq">
            <a:solidFill>
              <a:schemeClr val="tx1"/>
            </a:solidFill>
            <a:round/>
            <a:headEnd/>
            <a:tailEnd/>
          </a:ln>
          <a:effectLst/>
        </p:spPr>
        <p:txBody>
          <a:bodyPr/>
          <a:lstStyle/>
          <a:p>
            <a:endParaRPr lang="en-US"/>
          </a:p>
        </p:txBody>
      </p:sp>
      <p:sp>
        <p:nvSpPr>
          <p:cNvPr id="80073" name="Line 201"/>
          <p:cNvSpPr>
            <a:spLocks noChangeShapeType="1"/>
          </p:cNvSpPr>
          <p:nvPr/>
        </p:nvSpPr>
        <p:spPr bwMode="auto">
          <a:xfrm>
            <a:off x="457200" y="3684588"/>
            <a:ext cx="1905000" cy="0"/>
          </a:xfrm>
          <a:prstGeom prst="line">
            <a:avLst/>
          </a:prstGeom>
          <a:noFill/>
          <a:ln w="38100">
            <a:solidFill>
              <a:schemeClr val="tx1"/>
            </a:solidFill>
            <a:round/>
            <a:headEnd/>
            <a:tailEnd/>
          </a:ln>
          <a:effectLst/>
        </p:spPr>
        <p:txBody>
          <a:bodyPr/>
          <a:lstStyle/>
          <a:p>
            <a:endParaRPr lang="en-US"/>
          </a:p>
        </p:txBody>
      </p:sp>
      <p:sp>
        <p:nvSpPr>
          <p:cNvPr id="80074" name="Line 202"/>
          <p:cNvSpPr>
            <a:spLocks noChangeShapeType="1"/>
          </p:cNvSpPr>
          <p:nvPr/>
        </p:nvSpPr>
        <p:spPr bwMode="auto">
          <a:xfrm>
            <a:off x="457200" y="3684588"/>
            <a:ext cx="0" cy="422275"/>
          </a:xfrm>
          <a:prstGeom prst="line">
            <a:avLst/>
          </a:prstGeom>
          <a:noFill/>
          <a:ln w="38100">
            <a:solidFill>
              <a:schemeClr val="bg1"/>
            </a:solidFill>
            <a:round/>
            <a:headEnd/>
            <a:tailEnd/>
          </a:ln>
          <a:effectLst/>
        </p:spPr>
        <p:txBody>
          <a:bodyPr/>
          <a:lstStyle/>
          <a:p>
            <a:endParaRPr lang="en-US"/>
          </a:p>
        </p:txBody>
      </p:sp>
      <p:sp>
        <p:nvSpPr>
          <p:cNvPr id="80075" name="Line 203"/>
          <p:cNvSpPr>
            <a:spLocks noChangeShapeType="1"/>
          </p:cNvSpPr>
          <p:nvPr/>
        </p:nvSpPr>
        <p:spPr bwMode="auto">
          <a:xfrm>
            <a:off x="457200" y="3260725"/>
            <a:ext cx="0" cy="423863"/>
          </a:xfrm>
          <a:prstGeom prst="line">
            <a:avLst/>
          </a:prstGeom>
          <a:noFill/>
          <a:ln w="38100" cap="sq">
            <a:solidFill>
              <a:schemeClr val="tx1"/>
            </a:solidFill>
            <a:round/>
            <a:headEnd/>
            <a:tailEnd/>
          </a:ln>
          <a:effectLst/>
        </p:spPr>
        <p:txBody>
          <a:bodyPr/>
          <a:lstStyle/>
          <a:p>
            <a:endParaRPr lang="en-US"/>
          </a:p>
        </p:txBody>
      </p:sp>
      <p:sp>
        <p:nvSpPr>
          <p:cNvPr id="80076" name="Line 204"/>
          <p:cNvSpPr>
            <a:spLocks noChangeShapeType="1"/>
          </p:cNvSpPr>
          <p:nvPr/>
        </p:nvSpPr>
        <p:spPr bwMode="auto">
          <a:xfrm>
            <a:off x="2362200" y="3684588"/>
            <a:ext cx="0" cy="422275"/>
          </a:xfrm>
          <a:prstGeom prst="line">
            <a:avLst/>
          </a:prstGeom>
          <a:noFill/>
          <a:ln w="38100">
            <a:solidFill>
              <a:schemeClr val="bg1"/>
            </a:solidFill>
            <a:round/>
            <a:headEnd/>
            <a:tailEnd/>
          </a:ln>
          <a:effectLst/>
        </p:spPr>
        <p:txBody>
          <a:bodyPr/>
          <a:lstStyle/>
          <a:p>
            <a:endParaRPr lang="en-US"/>
          </a:p>
        </p:txBody>
      </p:sp>
      <p:sp>
        <p:nvSpPr>
          <p:cNvPr id="80077" name="Line 205"/>
          <p:cNvSpPr>
            <a:spLocks noChangeShapeType="1"/>
          </p:cNvSpPr>
          <p:nvPr/>
        </p:nvSpPr>
        <p:spPr bwMode="auto">
          <a:xfrm>
            <a:off x="2362200" y="3260725"/>
            <a:ext cx="0" cy="423863"/>
          </a:xfrm>
          <a:prstGeom prst="line">
            <a:avLst/>
          </a:prstGeom>
          <a:noFill/>
          <a:ln w="38100" cap="sq">
            <a:solidFill>
              <a:schemeClr val="tx1"/>
            </a:solidFill>
            <a:round/>
            <a:headEnd/>
            <a:tailEnd/>
          </a:ln>
          <a:effectLst/>
        </p:spPr>
        <p:txBody>
          <a:bodyPr/>
          <a:lstStyle/>
          <a:p>
            <a:endParaRPr lang="en-US"/>
          </a:p>
        </p:txBody>
      </p:sp>
      <p:sp>
        <p:nvSpPr>
          <p:cNvPr id="80078" name="AutoShape 206"/>
          <p:cNvSpPr>
            <a:spLocks noChangeArrowheads="1"/>
          </p:cNvSpPr>
          <p:nvPr/>
        </p:nvSpPr>
        <p:spPr bwMode="auto">
          <a:xfrm>
            <a:off x="1333500" y="3794125"/>
            <a:ext cx="228600" cy="228600"/>
          </a:xfrm>
          <a:prstGeom prst="downArrow">
            <a:avLst>
              <a:gd name="adj1" fmla="val 50000"/>
              <a:gd name="adj2" fmla="val 25000"/>
            </a:avLst>
          </a:prstGeom>
          <a:noFill/>
          <a:ln w="25400" algn="ctr">
            <a:solidFill>
              <a:schemeClr val="tx1"/>
            </a:solidFill>
            <a:miter lim="800000"/>
            <a:headEnd/>
            <a:tailEnd/>
          </a:ln>
          <a:effectLst/>
        </p:spPr>
        <p:txBody>
          <a:bodyPr wrap="none" anchor="ctr"/>
          <a:lstStyle/>
          <a:p>
            <a:endParaRPr lang="en-US"/>
          </a:p>
        </p:txBody>
      </p:sp>
      <p:sp>
        <p:nvSpPr>
          <p:cNvPr id="80079" name="Text Box 207"/>
          <p:cNvSpPr txBox="1">
            <a:spLocks noChangeArrowheads="1"/>
          </p:cNvSpPr>
          <p:nvPr/>
        </p:nvSpPr>
        <p:spPr bwMode="auto">
          <a:xfrm>
            <a:off x="862013" y="2711450"/>
            <a:ext cx="1144587" cy="396875"/>
          </a:xfrm>
          <a:prstGeom prst="rect">
            <a:avLst/>
          </a:prstGeom>
          <a:noFill/>
          <a:ln w="9525" algn="ctr">
            <a:noFill/>
            <a:miter lim="800000"/>
            <a:headEnd/>
            <a:tailEnd/>
          </a:ln>
          <a:effectLst/>
        </p:spPr>
        <p:txBody>
          <a:bodyPr wrap="none">
            <a:spAutoFit/>
          </a:bodyPr>
          <a:lstStyle/>
          <a:p>
            <a:pPr algn="ctr"/>
            <a:r>
              <a:rPr lang="en-US" sz="2000"/>
              <a:t>received</a:t>
            </a:r>
          </a:p>
        </p:txBody>
      </p:sp>
      <p:sp>
        <p:nvSpPr>
          <p:cNvPr id="80080" name="Text Box 208"/>
          <p:cNvSpPr txBox="1">
            <a:spLocks noChangeArrowheads="1"/>
          </p:cNvSpPr>
          <p:nvPr/>
        </p:nvSpPr>
        <p:spPr bwMode="auto">
          <a:xfrm>
            <a:off x="860425" y="4695825"/>
            <a:ext cx="1158875" cy="396875"/>
          </a:xfrm>
          <a:prstGeom prst="rect">
            <a:avLst/>
          </a:prstGeom>
          <a:noFill/>
          <a:ln w="9525" algn="ctr">
            <a:noFill/>
            <a:miter lim="800000"/>
            <a:headEnd/>
            <a:tailEnd/>
          </a:ln>
          <a:effectLst/>
        </p:spPr>
        <p:txBody>
          <a:bodyPr wrap="none">
            <a:spAutoFit/>
          </a:bodyPr>
          <a:lstStyle/>
          <a:p>
            <a:pPr algn="ctr"/>
            <a:r>
              <a:rPr lang="en-US" sz="2000"/>
              <a:t>decoded</a:t>
            </a:r>
          </a:p>
        </p:txBody>
      </p:sp>
      <p:grpSp>
        <p:nvGrpSpPr>
          <p:cNvPr id="80081" name="Group 209"/>
          <p:cNvGrpSpPr>
            <a:grpSpLocks/>
          </p:cNvGrpSpPr>
          <p:nvPr/>
        </p:nvGrpSpPr>
        <p:grpSpPr bwMode="auto">
          <a:xfrm>
            <a:off x="304800" y="4098925"/>
            <a:ext cx="3429000" cy="1463675"/>
            <a:chOff x="192" y="2352"/>
            <a:chExt cx="2160" cy="922"/>
          </a:xfrm>
        </p:grpSpPr>
        <p:grpSp>
          <p:nvGrpSpPr>
            <p:cNvPr id="80082" name="Group 210"/>
            <p:cNvGrpSpPr>
              <a:grpSpLocks/>
            </p:cNvGrpSpPr>
            <p:nvPr/>
          </p:nvGrpSpPr>
          <p:grpSpPr bwMode="auto">
            <a:xfrm>
              <a:off x="288" y="2352"/>
              <a:ext cx="1200" cy="267"/>
              <a:chOff x="288" y="2357"/>
              <a:chExt cx="1200" cy="267"/>
            </a:xfrm>
          </p:grpSpPr>
          <p:sp>
            <p:nvSpPr>
              <p:cNvPr id="80083" name="Rectangle 211"/>
              <p:cNvSpPr>
                <a:spLocks noChangeArrowheads="1"/>
              </p:cNvSpPr>
              <p:nvPr/>
            </p:nvSpPr>
            <p:spPr bwMode="auto">
              <a:xfrm>
                <a:off x="1317" y="2357"/>
                <a:ext cx="171"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84" name="Rectangle 212"/>
              <p:cNvSpPr>
                <a:spLocks noChangeArrowheads="1"/>
              </p:cNvSpPr>
              <p:nvPr/>
            </p:nvSpPr>
            <p:spPr bwMode="auto">
              <a:xfrm>
                <a:off x="1145" y="2357"/>
                <a:ext cx="172"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85" name="Rectangle 213"/>
              <p:cNvSpPr>
                <a:spLocks noChangeArrowheads="1"/>
              </p:cNvSpPr>
              <p:nvPr/>
            </p:nvSpPr>
            <p:spPr bwMode="auto">
              <a:xfrm>
                <a:off x="973" y="2357"/>
                <a:ext cx="172"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86" name="Rectangle 214"/>
              <p:cNvSpPr>
                <a:spLocks noChangeArrowheads="1"/>
              </p:cNvSpPr>
              <p:nvPr/>
            </p:nvSpPr>
            <p:spPr bwMode="auto">
              <a:xfrm>
                <a:off x="803" y="2357"/>
                <a:ext cx="170"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87" name="Rectangle 215"/>
              <p:cNvSpPr>
                <a:spLocks noChangeArrowheads="1"/>
              </p:cNvSpPr>
              <p:nvPr/>
            </p:nvSpPr>
            <p:spPr bwMode="auto">
              <a:xfrm>
                <a:off x="631" y="2357"/>
                <a:ext cx="172"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0</a:t>
                </a:r>
              </a:p>
            </p:txBody>
          </p:sp>
          <p:sp>
            <p:nvSpPr>
              <p:cNvPr id="80088" name="Rectangle 216"/>
              <p:cNvSpPr>
                <a:spLocks noChangeArrowheads="1"/>
              </p:cNvSpPr>
              <p:nvPr/>
            </p:nvSpPr>
            <p:spPr bwMode="auto">
              <a:xfrm>
                <a:off x="459" y="2357"/>
                <a:ext cx="172"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dirty="0">
                    <a:solidFill>
                      <a:srgbClr val="FF0000"/>
                    </a:solidFill>
                  </a:rPr>
                  <a:t>0</a:t>
                </a:r>
              </a:p>
            </p:txBody>
          </p:sp>
          <p:sp>
            <p:nvSpPr>
              <p:cNvPr id="80089" name="Rectangle 217"/>
              <p:cNvSpPr>
                <a:spLocks noChangeArrowheads="1"/>
              </p:cNvSpPr>
              <p:nvPr/>
            </p:nvSpPr>
            <p:spPr bwMode="auto">
              <a:xfrm>
                <a:off x="288" y="2357"/>
                <a:ext cx="171" cy="267"/>
              </a:xfrm>
              <a:prstGeom prst="rect">
                <a:avLst/>
              </a:prstGeom>
              <a:noFill/>
              <a:ln w="9525" algn="ctr">
                <a:solidFill>
                  <a:srgbClr val="008000"/>
                </a:solidFill>
                <a:miter lim="800000"/>
                <a:headEnd/>
                <a:tailEnd/>
              </a:ln>
              <a:effectLst/>
            </p:spPr>
            <p:txBody>
              <a:bodyPr/>
              <a:lstStyle/>
              <a:p>
                <a:pPr algn="ctr" eaLnBrk="0" hangingPunct="0">
                  <a:spcBef>
                    <a:spcPct val="20000"/>
                  </a:spcBef>
                  <a:buClr>
                    <a:schemeClr val="bg2"/>
                  </a:buClr>
                  <a:buFont typeface="Wingdings" pitchFamily="2" charset="2"/>
                  <a:buNone/>
                </a:pPr>
                <a:r>
                  <a:rPr lang="en-US" sz="1800"/>
                  <a:t>1</a:t>
                </a:r>
              </a:p>
            </p:txBody>
          </p:sp>
          <p:sp>
            <p:nvSpPr>
              <p:cNvPr id="80090" name="Line 218"/>
              <p:cNvSpPr>
                <a:spLocks noChangeShapeType="1"/>
              </p:cNvSpPr>
              <p:nvPr/>
            </p:nvSpPr>
            <p:spPr bwMode="auto">
              <a:xfrm>
                <a:off x="288" y="2624"/>
                <a:ext cx="1200" cy="0"/>
              </a:xfrm>
              <a:prstGeom prst="line">
                <a:avLst/>
              </a:prstGeom>
              <a:noFill/>
              <a:ln w="38100" cap="sq">
                <a:solidFill>
                  <a:srgbClr val="008000"/>
                </a:solidFill>
                <a:round/>
                <a:headEnd/>
                <a:tailEnd/>
              </a:ln>
              <a:effectLst/>
            </p:spPr>
            <p:txBody>
              <a:bodyPr/>
              <a:lstStyle/>
              <a:p>
                <a:endParaRPr lang="en-US"/>
              </a:p>
            </p:txBody>
          </p:sp>
          <p:sp>
            <p:nvSpPr>
              <p:cNvPr id="80091" name="Line 219"/>
              <p:cNvSpPr>
                <a:spLocks noChangeShapeType="1"/>
              </p:cNvSpPr>
              <p:nvPr/>
            </p:nvSpPr>
            <p:spPr bwMode="auto">
              <a:xfrm>
                <a:off x="288" y="2357"/>
                <a:ext cx="1200" cy="0"/>
              </a:xfrm>
              <a:prstGeom prst="line">
                <a:avLst/>
              </a:prstGeom>
              <a:noFill/>
              <a:ln w="38100">
                <a:solidFill>
                  <a:srgbClr val="008000"/>
                </a:solidFill>
                <a:round/>
                <a:headEnd/>
                <a:tailEnd/>
              </a:ln>
              <a:effectLst/>
            </p:spPr>
            <p:txBody>
              <a:bodyPr/>
              <a:lstStyle/>
              <a:p>
                <a:endParaRPr lang="en-US"/>
              </a:p>
            </p:txBody>
          </p:sp>
          <p:sp>
            <p:nvSpPr>
              <p:cNvPr id="80092" name="Line 220"/>
              <p:cNvSpPr>
                <a:spLocks noChangeShapeType="1"/>
              </p:cNvSpPr>
              <p:nvPr/>
            </p:nvSpPr>
            <p:spPr bwMode="auto">
              <a:xfrm>
                <a:off x="288" y="2357"/>
                <a:ext cx="0" cy="267"/>
              </a:xfrm>
              <a:prstGeom prst="line">
                <a:avLst/>
              </a:prstGeom>
              <a:noFill/>
              <a:ln w="38100" cap="sq">
                <a:solidFill>
                  <a:srgbClr val="008000"/>
                </a:solidFill>
                <a:round/>
                <a:headEnd/>
                <a:tailEnd/>
              </a:ln>
              <a:effectLst/>
            </p:spPr>
            <p:txBody>
              <a:bodyPr/>
              <a:lstStyle/>
              <a:p>
                <a:endParaRPr lang="en-US"/>
              </a:p>
            </p:txBody>
          </p:sp>
          <p:sp>
            <p:nvSpPr>
              <p:cNvPr id="80093" name="Line 221"/>
              <p:cNvSpPr>
                <a:spLocks noChangeShapeType="1"/>
              </p:cNvSpPr>
              <p:nvPr/>
            </p:nvSpPr>
            <p:spPr bwMode="auto">
              <a:xfrm>
                <a:off x="1488" y="2357"/>
                <a:ext cx="0" cy="267"/>
              </a:xfrm>
              <a:prstGeom prst="line">
                <a:avLst/>
              </a:prstGeom>
              <a:noFill/>
              <a:ln w="38100" cap="sq">
                <a:solidFill>
                  <a:srgbClr val="008000"/>
                </a:solidFill>
                <a:round/>
                <a:headEnd/>
                <a:tailEnd/>
              </a:ln>
              <a:effectLst/>
            </p:spPr>
            <p:txBody>
              <a:bodyPr/>
              <a:lstStyle/>
              <a:p>
                <a:endParaRPr lang="en-US"/>
              </a:p>
            </p:txBody>
          </p:sp>
        </p:grpSp>
        <p:sp>
          <p:nvSpPr>
            <p:cNvPr id="80094" name="Text Box 222"/>
            <p:cNvSpPr txBox="1">
              <a:spLocks noChangeArrowheads="1"/>
            </p:cNvSpPr>
            <p:nvPr/>
          </p:nvSpPr>
          <p:spPr bwMode="auto">
            <a:xfrm>
              <a:off x="192" y="3024"/>
              <a:ext cx="1856" cy="250"/>
            </a:xfrm>
            <a:prstGeom prst="rect">
              <a:avLst/>
            </a:prstGeom>
            <a:noFill/>
            <a:ln w="9525" algn="ctr">
              <a:noFill/>
              <a:miter lim="800000"/>
              <a:headEnd/>
              <a:tailEnd/>
            </a:ln>
            <a:effectLst/>
          </p:spPr>
          <p:txBody>
            <a:bodyPr wrap="none">
              <a:spAutoFit/>
            </a:bodyPr>
            <a:lstStyle/>
            <a:p>
              <a:pPr algn="ctr"/>
              <a:r>
                <a:rPr lang="en-US" sz="2000">
                  <a:solidFill>
                    <a:srgbClr val="008000"/>
                  </a:solidFill>
                </a:rPr>
                <a:t>1 error: correct decoding</a:t>
              </a:r>
            </a:p>
          </p:txBody>
        </p:sp>
        <p:sp>
          <p:nvSpPr>
            <p:cNvPr id="80095" name="Line 223"/>
            <p:cNvSpPr>
              <a:spLocks noChangeShapeType="1"/>
            </p:cNvSpPr>
            <p:nvPr/>
          </p:nvSpPr>
          <p:spPr bwMode="auto">
            <a:xfrm flipH="1" flipV="1">
              <a:off x="1536" y="2496"/>
              <a:ext cx="816" cy="672"/>
            </a:xfrm>
            <a:prstGeom prst="line">
              <a:avLst/>
            </a:prstGeom>
            <a:noFill/>
            <a:ln w="25400">
              <a:solidFill>
                <a:srgbClr val="008000"/>
              </a:solidFill>
              <a:round/>
              <a:headEnd/>
              <a:tailEnd type="triangle" w="lg" len="med"/>
            </a:ln>
            <a:effectLst/>
          </p:spPr>
          <p:txBody>
            <a:bodyPr/>
            <a:lstStyle/>
            <a:p>
              <a:endParaRPr lang="en-US"/>
            </a:p>
          </p:txBody>
        </p:sp>
      </p:grpSp>
      <p:sp>
        <p:nvSpPr>
          <p:cNvPr id="80096"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3295A21F-8AE5-4677-83C5-8F1BE55E7ADA}" type="slidenum">
              <a:rPr lang="en-US" sz="1200">
                <a:solidFill>
                  <a:schemeClr val="bg1"/>
                </a:solidFill>
              </a:rPr>
              <a:pPr algn="r"/>
              <a:t>5</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989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08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9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(6,1)-Pathological Liar Game, Liar Machine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50</a:t>
            </a:fld>
            <a:endParaRPr lang="en-US" sz="1200">
              <a:solidFill>
                <a:schemeClr val="bg1"/>
              </a:solidFill>
            </a:endParaRPr>
          </a:p>
        </p:txBody>
      </p:sp>
      <p:graphicFrame>
        <p:nvGraphicFramePr>
          <p:cNvPr id="5" name="Table 4"/>
          <p:cNvGraphicFramePr>
            <a:graphicFrameLocks noGrp="1"/>
          </p:cNvGraphicFramePr>
          <p:nvPr/>
        </p:nvGraphicFramePr>
        <p:xfrm>
          <a:off x="1143000" y="1828800"/>
          <a:ext cx="6858000" cy="2753361"/>
        </p:xfrm>
        <a:graphic>
          <a:graphicData uri="http://schemas.openxmlformats.org/drawingml/2006/table">
            <a:tbl>
              <a:tblPr firstRow="1" bandRow="1">
                <a:tableStyleId>{21E4AEA4-8DFA-4A89-87EB-49C32662AFE0}</a:tableStyleId>
              </a:tblPr>
              <a:tblGrid>
                <a:gridCol w="4191000"/>
                <a:gridCol w="2667000"/>
              </a:tblGrid>
              <a:tr h="643467">
                <a:tc>
                  <a:txBody>
                    <a:bodyPr/>
                    <a:lstStyle/>
                    <a:p>
                      <a:r>
                        <a:rPr lang="en-US" sz="2400" dirty="0" smtClean="0"/>
                        <a:t>Code type</a:t>
                      </a:r>
                      <a:endParaRPr lang="en-US" sz="2400" dirty="0"/>
                    </a:p>
                  </a:txBody>
                  <a:tcPr/>
                </a:tc>
                <a:tc>
                  <a:txBody>
                    <a:bodyPr/>
                    <a:lstStyle/>
                    <a:p>
                      <a:r>
                        <a:rPr lang="en-US" sz="2400" dirty="0" smtClean="0"/>
                        <a:t>Optimal</a:t>
                      </a:r>
                      <a:r>
                        <a:rPr lang="en-US" sz="2400" baseline="0" dirty="0" smtClean="0"/>
                        <a:t> #chips</a:t>
                      </a:r>
                      <a:endParaRPr lang="en-US" sz="2400" dirty="0"/>
                    </a:p>
                  </a:txBody>
                  <a:tcPr/>
                </a:tc>
              </a:tr>
              <a:tr h="643467">
                <a:tc>
                  <a:txBody>
                    <a:bodyPr/>
                    <a:lstStyle/>
                    <a:p>
                      <a:r>
                        <a:rPr lang="en-US" sz="2400" i="1" dirty="0" smtClean="0"/>
                        <a:t>Sphere bound</a:t>
                      </a:r>
                      <a:endParaRPr lang="en-US" sz="2400" i="1" dirty="0"/>
                    </a:p>
                  </a:txBody>
                  <a:tcPr/>
                </a:tc>
                <a:tc>
                  <a:txBody>
                    <a:bodyPr/>
                    <a:lstStyle/>
                    <a:p>
                      <a:r>
                        <a:rPr lang="en-US" sz="2400" i="1" dirty="0" smtClean="0"/>
                        <a:t>9</a:t>
                      </a:r>
                      <a:r>
                        <a:rPr lang="en-US" sz="2400" i="1" baseline="0" dirty="0" smtClean="0"/>
                        <a:t> 1/7</a:t>
                      </a:r>
                      <a:endParaRPr lang="en-US" sz="2400" i="1" dirty="0"/>
                    </a:p>
                  </a:txBody>
                  <a:tcPr/>
                </a:tc>
              </a:tr>
              <a:tr h="643467">
                <a:tc>
                  <a:txBody>
                    <a:bodyPr/>
                    <a:lstStyle/>
                    <a:p>
                      <a:r>
                        <a:rPr lang="en-US" sz="2400" dirty="0" smtClean="0"/>
                        <a:t>(6,1)-adaptive covering code</a:t>
                      </a:r>
                      <a:br>
                        <a:rPr lang="en-US" sz="2400" dirty="0" smtClean="0"/>
                      </a:br>
                      <a:r>
                        <a:rPr lang="en-US" sz="2400" dirty="0" smtClean="0"/>
                        <a:t>(Pathological liar game)</a:t>
                      </a:r>
                      <a:endParaRPr lang="en-US" sz="2400" dirty="0"/>
                    </a:p>
                  </a:txBody>
                  <a:tcPr/>
                </a:tc>
                <a:tc>
                  <a:txBody>
                    <a:bodyPr/>
                    <a:lstStyle/>
                    <a:p>
                      <a:r>
                        <a:rPr lang="en-US" sz="2400" dirty="0" smtClean="0"/>
                        <a:t>10</a:t>
                      </a:r>
                      <a:endParaRPr lang="en-US" sz="2400" dirty="0"/>
                    </a:p>
                  </a:txBody>
                  <a:tcPr/>
                </a:tc>
              </a:tr>
              <a:tr h="643467">
                <a:tc>
                  <a:txBody>
                    <a:bodyPr/>
                    <a:lstStyle/>
                    <a:p>
                      <a:r>
                        <a:rPr lang="en-US" sz="2400" dirty="0" smtClean="0"/>
                        <a:t>(6,1)-liar machine</a:t>
                      </a:r>
                      <a:endParaRPr lang="en-US" sz="2400" dirty="0"/>
                    </a:p>
                  </a:txBody>
                  <a:tcPr/>
                </a:tc>
                <a:tc>
                  <a:txBody>
                    <a:bodyPr/>
                    <a:lstStyle/>
                    <a:p>
                      <a:r>
                        <a:rPr lang="en-US" sz="2400" dirty="0" smtClean="0"/>
                        <a:t>12</a:t>
                      </a:r>
                      <a:endParaRPr lang="en-US" sz="2400" dirty="0"/>
                    </a:p>
                  </a:txBody>
                  <a:tcPr/>
                </a:tc>
              </a:tr>
            </a:tbl>
          </a:graphicData>
        </a:graphic>
      </p:graphicFrame>
      <p:sp>
        <p:nvSpPr>
          <p:cNvPr id="6" name="TextBox 5"/>
          <p:cNvSpPr txBox="1"/>
          <p:nvPr/>
        </p:nvSpPr>
        <p:spPr>
          <a:xfrm>
            <a:off x="838200" y="5410200"/>
            <a:ext cx="7620000" cy="830997"/>
          </a:xfrm>
          <a:prstGeom prst="rect">
            <a:avLst/>
          </a:prstGeom>
          <a:noFill/>
        </p:spPr>
        <p:txBody>
          <a:bodyPr wrap="square" rtlCol="0">
            <a:spAutoFit/>
          </a:bodyPr>
          <a:lstStyle/>
          <a:p>
            <a:r>
              <a:rPr lang="en-US" sz="2400" b="1" dirty="0" smtClean="0"/>
              <a:t>(6,1)-liar machine optimum:</a:t>
            </a:r>
            <a:r>
              <a:rPr lang="en-US" sz="2400" dirty="0" smtClean="0"/>
              <a:t>  Minimum number of initial chips for </a:t>
            </a:r>
            <a:r>
              <a:rPr lang="en-US" sz="2400" dirty="0" smtClean="0">
                <a:latin typeface="cmsy10"/>
              </a:rPr>
              <a:t>¸</a:t>
            </a:r>
            <a:r>
              <a:rPr lang="en-US" sz="2400" dirty="0" smtClean="0"/>
              <a:t> 1 chip to be at position </a:t>
            </a:r>
            <a:r>
              <a:rPr lang="en-US" sz="2400" dirty="0" smtClean="0">
                <a:latin typeface="cmsy10"/>
              </a:rPr>
              <a:t>·</a:t>
            </a:r>
            <a:r>
              <a:rPr lang="en-US" sz="2400" dirty="0" smtClean="0"/>
              <a:t> -4 when </a:t>
            </a:r>
            <a:r>
              <a:rPr lang="en-US" sz="2400" i="1" dirty="0" smtClean="0"/>
              <a:t>t</a:t>
            </a:r>
            <a:r>
              <a:rPr lang="en-US" sz="2400" dirty="0" smtClean="0"/>
              <a:t>=6</a:t>
            </a:r>
            <a:endParaRPr lang="en-US" sz="2400" dirty="0"/>
          </a:p>
        </p:txBody>
      </p:sp>
      <p:grpSp>
        <p:nvGrpSpPr>
          <p:cNvPr id="115" name="Group 114"/>
          <p:cNvGrpSpPr/>
          <p:nvPr/>
        </p:nvGrpSpPr>
        <p:grpSpPr>
          <a:xfrm>
            <a:off x="1752600" y="4800600"/>
            <a:ext cx="5867400" cy="1791588"/>
            <a:chOff x="1752600" y="4800600"/>
            <a:chExt cx="5867400" cy="1791588"/>
          </a:xfrm>
        </p:grpSpPr>
        <p:grpSp>
          <p:nvGrpSpPr>
            <p:cNvPr id="8" name="Group 228"/>
            <p:cNvGrpSpPr/>
            <p:nvPr/>
          </p:nvGrpSpPr>
          <p:grpSpPr>
            <a:xfrm>
              <a:off x="1981200" y="4909557"/>
              <a:ext cx="5367337" cy="742457"/>
              <a:chOff x="347663" y="2263775"/>
              <a:chExt cx="8262937" cy="1143001"/>
            </a:xfrm>
          </p:grpSpPr>
          <p:sp>
            <p:nvSpPr>
              <p:cNvPr id="9" name="Rectangle 142"/>
              <p:cNvSpPr>
                <a:spLocks noChangeArrowheads="1"/>
              </p:cNvSpPr>
              <p:nvPr/>
            </p:nvSpPr>
            <p:spPr bwMode="auto">
              <a:xfrm>
                <a:off x="381000" y="2743200"/>
                <a:ext cx="8229600" cy="228600"/>
              </a:xfrm>
              <a:prstGeom prst="rect">
                <a:avLst/>
              </a:prstGeom>
              <a:solidFill>
                <a:srgbClr val="CC9900"/>
              </a:solidFill>
              <a:ln w="9525">
                <a:noFill/>
                <a:miter lim="800000"/>
                <a:headEnd/>
                <a:tailEnd/>
              </a:ln>
            </p:spPr>
            <p:txBody>
              <a:bodyPr wrap="none" anchor="ctr"/>
              <a:lstStyle/>
              <a:p>
                <a:pPr algn="ctr"/>
                <a:endParaRPr lang="en-US"/>
              </a:p>
            </p:txBody>
          </p:sp>
          <p:grpSp>
            <p:nvGrpSpPr>
              <p:cNvPr id="10" name="Group 186"/>
              <p:cNvGrpSpPr/>
              <p:nvPr/>
            </p:nvGrpSpPr>
            <p:grpSpPr>
              <a:xfrm>
                <a:off x="347663" y="2263775"/>
                <a:ext cx="8262937" cy="1143001"/>
                <a:chOff x="347663" y="2263775"/>
                <a:chExt cx="8262937" cy="1143001"/>
              </a:xfrm>
            </p:grpSpPr>
            <p:sp>
              <p:nvSpPr>
                <p:cNvPr id="11" name="Line 95"/>
                <p:cNvSpPr>
                  <a:spLocks noChangeShapeType="1"/>
                </p:cNvSpPr>
                <p:nvPr/>
              </p:nvSpPr>
              <p:spPr bwMode="auto">
                <a:xfrm>
                  <a:off x="8415338" y="2741613"/>
                  <a:ext cx="0" cy="228600"/>
                </a:xfrm>
                <a:prstGeom prst="line">
                  <a:avLst/>
                </a:prstGeom>
                <a:noFill/>
                <a:ln w="19050">
                  <a:solidFill>
                    <a:schemeClr val="tx1"/>
                  </a:solidFill>
                  <a:round/>
                  <a:headEnd/>
                  <a:tailEnd/>
                </a:ln>
              </p:spPr>
              <p:txBody>
                <a:bodyPr/>
                <a:lstStyle/>
                <a:p>
                  <a:endParaRPr lang="en-US"/>
                </a:p>
              </p:txBody>
            </p:sp>
            <p:sp>
              <p:nvSpPr>
                <p:cNvPr id="12" name="Text Box 96"/>
                <p:cNvSpPr txBox="1">
                  <a:spLocks noChangeArrowheads="1"/>
                </p:cNvSpPr>
                <p:nvPr/>
              </p:nvSpPr>
              <p:spPr bwMode="auto">
                <a:xfrm>
                  <a:off x="82661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13" name="Line 6"/>
                <p:cNvSpPr>
                  <a:spLocks noChangeShapeType="1"/>
                </p:cNvSpPr>
                <p:nvPr/>
              </p:nvSpPr>
              <p:spPr bwMode="auto">
                <a:xfrm>
                  <a:off x="381000" y="2741613"/>
                  <a:ext cx="8229600" cy="0"/>
                </a:xfrm>
                <a:prstGeom prst="line">
                  <a:avLst/>
                </a:prstGeom>
                <a:noFill/>
                <a:ln w="19050">
                  <a:solidFill>
                    <a:schemeClr val="tx1"/>
                  </a:solidFill>
                  <a:round/>
                  <a:headEnd/>
                  <a:tailEnd/>
                </a:ln>
              </p:spPr>
              <p:txBody>
                <a:bodyPr/>
                <a:lstStyle/>
                <a:p>
                  <a:endParaRPr lang="en-US"/>
                </a:p>
              </p:txBody>
            </p:sp>
            <p:sp>
              <p:nvSpPr>
                <p:cNvPr id="14" name="Line 7"/>
                <p:cNvSpPr>
                  <a:spLocks noChangeShapeType="1"/>
                </p:cNvSpPr>
                <p:nvPr/>
              </p:nvSpPr>
              <p:spPr bwMode="auto">
                <a:xfrm>
                  <a:off x="534988" y="2741613"/>
                  <a:ext cx="0" cy="228600"/>
                </a:xfrm>
                <a:prstGeom prst="line">
                  <a:avLst/>
                </a:prstGeom>
                <a:noFill/>
                <a:ln w="19050">
                  <a:solidFill>
                    <a:schemeClr val="tx1"/>
                  </a:solidFill>
                  <a:round/>
                  <a:headEnd/>
                  <a:tailEnd/>
                </a:ln>
              </p:spPr>
              <p:txBody>
                <a:bodyPr/>
                <a:lstStyle/>
                <a:p>
                  <a:endParaRPr lang="en-US"/>
                </a:p>
              </p:txBody>
            </p:sp>
            <p:sp>
              <p:nvSpPr>
                <p:cNvPr id="15" name="Text Box 41"/>
                <p:cNvSpPr txBox="1">
                  <a:spLocks noChangeArrowheads="1"/>
                </p:cNvSpPr>
                <p:nvPr/>
              </p:nvSpPr>
              <p:spPr bwMode="auto">
                <a:xfrm>
                  <a:off x="347663"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-9</a:t>
                  </a:r>
                </a:p>
              </p:txBody>
            </p:sp>
            <p:sp>
              <p:nvSpPr>
                <p:cNvPr id="16" name="Line 44"/>
                <p:cNvSpPr>
                  <a:spLocks noChangeShapeType="1"/>
                </p:cNvSpPr>
                <p:nvPr/>
              </p:nvSpPr>
              <p:spPr bwMode="auto">
                <a:xfrm>
                  <a:off x="971550" y="2741613"/>
                  <a:ext cx="0" cy="228600"/>
                </a:xfrm>
                <a:prstGeom prst="line">
                  <a:avLst/>
                </a:prstGeom>
                <a:noFill/>
                <a:ln w="19050">
                  <a:solidFill>
                    <a:schemeClr val="tx1"/>
                  </a:solidFill>
                  <a:round/>
                  <a:headEnd/>
                  <a:tailEnd/>
                </a:ln>
              </p:spPr>
              <p:txBody>
                <a:bodyPr/>
                <a:lstStyle/>
                <a:p>
                  <a:endParaRPr lang="en-US"/>
                </a:p>
              </p:txBody>
            </p:sp>
            <p:sp>
              <p:nvSpPr>
                <p:cNvPr id="17" name="Text Box 45"/>
                <p:cNvSpPr txBox="1">
                  <a:spLocks noChangeArrowheads="1"/>
                </p:cNvSpPr>
                <p:nvPr/>
              </p:nvSpPr>
              <p:spPr bwMode="auto">
                <a:xfrm>
                  <a:off x="7842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18" name="Line 47"/>
                <p:cNvSpPr>
                  <a:spLocks noChangeShapeType="1"/>
                </p:cNvSpPr>
                <p:nvPr/>
              </p:nvSpPr>
              <p:spPr bwMode="auto">
                <a:xfrm>
                  <a:off x="1409700" y="2741613"/>
                  <a:ext cx="0" cy="228600"/>
                </a:xfrm>
                <a:prstGeom prst="line">
                  <a:avLst/>
                </a:prstGeom>
                <a:noFill/>
                <a:ln w="19050">
                  <a:solidFill>
                    <a:schemeClr val="tx1"/>
                  </a:solidFill>
                  <a:round/>
                  <a:headEnd/>
                  <a:tailEnd/>
                </a:ln>
              </p:spPr>
              <p:txBody>
                <a:bodyPr/>
                <a:lstStyle/>
                <a:p>
                  <a:endParaRPr lang="en-US"/>
                </a:p>
              </p:txBody>
            </p:sp>
            <p:sp>
              <p:nvSpPr>
                <p:cNvPr id="19" name="Text Box 48"/>
                <p:cNvSpPr txBox="1">
                  <a:spLocks noChangeArrowheads="1"/>
                </p:cNvSpPr>
                <p:nvPr/>
              </p:nvSpPr>
              <p:spPr bwMode="auto">
                <a:xfrm>
                  <a:off x="12223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20" name="Line 50"/>
                <p:cNvSpPr>
                  <a:spLocks noChangeShapeType="1"/>
                </p:cNvSpPr>
                <p:nvPr/>
              </p:nvSpPr>
              <p:spPr bwMode="auto">
                <a:xfrm>
                  <a:off x="1847850" y="2741613"/>
                  <a:ext cx="0" cy="228600"/>
                </a:xfrm>
                <a:prstGeom prst="line">
                  <a:avLst/>
                </a:prstGeom>
                <a:noFill/>
                <a:ln w="19050">
                  <a:solidFill>
                    <a:schemeClr val="tx1"/>
                  </a:solidFill>
                  <a:round/>
                  <a:headEnd/>
                  <a:tailEnd/>
                </a:ln>
              </p:spPr>
              <p:txBody>
                <a:bodyPr/>
                <a:lstStyle/>
                <a:p>
                  <a:endParaRPr lang="en-US"/>
                </a:p>
              </p:txBody>
            </p:sp>
            <p:sp>
              <p:nvSpPr>
                <p:cNvPr id="21" name="Text Box 51"/>
                <p:cNvSpPr txBox="1">
                  <a:spLocks noChangeArrowheads="1"/>
                </p:cNvSpPr>
                <p:nvPr/>
              </p:nvSpPr>
              <p:spPr bwMode="auto">
                <a:xfrm>
                  <a:off x="166052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22" name="Line 53"/>
                <p:cNvSpPr>
                  <a:spLocks noChangeShapeType="1"/>
                </p:cNvSpPr>
                <p:nvPr/>
              </p:nvSpPr>
              <p:spPr bwMode="auto">
                <a:xfrm>
                  <a:off x="2286000" y="2741613"/>
                  <a:ext cx="0" cy="228600"/>
                </a:xfrm>
                <a:prstGeom prst="line">
                  <a:avLst/>
                </a:prstGeom>
                <a:noFill/>
                <a:ln w="19050">
                  <a:solidFill>
                    <a:schemeClr val="tx1"/>
                  </a:solidFill>
                  <a:round/>
                  <a:headEnd/>
                  <a:tailEnd/>
                </a:ln>
              </p:spPr>
              <p:txBody>
                <a:bodyPr/>
                <a:lstStyle/>
                <a:p>
                  <a:endParaRPr lang="en-US"/>
                </a:p>
              </p:txBody>
            </p:sp>
            <p:sp>
              <p:nvSpPr>
                <p:cNvPr id="23" name="Text Box 54"/>
                <p:cNvSpPr txBox="1">
                  <a:spLocks noChangeArrowheads="1"/>
                </p:cNvSpPr>
                <p:nvPr/>
              </p:nvSpPr>
              <p:spPr bwMode="auto">
                <a:xfrm>
                  <a:off x="2098675"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24" name="Line 56"/>
                <p:cNvSpPr>
                  <a:spLocks noChangeShapeType="1"/>
                </p:cNvSpPr>
                <p:nvPr/>
              </p:nvSpPr>
              <p:spPr bwMode="auto">
                <a:xfrm>
                  <a:off x="2722563" y="2741613"/>
                  <a:ext cx="0" cy="228600"/>
                </a:xfrm>
                <a:prstGeom prst="line">
                  <a:avLst/>
                </a:prstGeom>
                <a:noFill/>
                <a:ln w="19050">
                  <a:solidFill>
                    <a:schemeClr val="tx1"/>
                  </a:solidFill>
                  <a:round/>
                  <a:headEnd/>
                  <a:tailEnd/>
                </a:ln>
              </p:spPr>
              <p:txBody>
                <a:bodyPr/>
                <a:lstStyle/>
                <a:p>
                  <a:endParaRPr lang="en-US"/>
                </a:p>
              </p:txBody>
            </p:sp>
            <p:sp>
              <p:nvSpPr>
                <p:cNvPr id="25" name="Text Box 57"/>
                <p:cNvSpPr txBox="1">
                  <a:spLocks noChangeArrowheads="1"/>
                </p:cNvSpPr>
                <p:nvPr/>
              </p:nvSpPr>
              <p:spPr bwMode="auto">
                <a:xfrm>
                  <a:off x="25352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26" name="Line 59"/>
                <p:cNvSpPr>
                  <a:spLocks noChangeShapeType="1"/>
                </p:cNvSpPr>
                <p:nvPr/>
              </p:nvSpPr>
              <p:spPr bwMode="auto">
                <a:xfrm>
                  <a:off x="3160713" y="2741613"/>
                  <a:ext cx="0" cy="228600"/>
                </a:xfrm>
                <a:prstGeom prst="line">
                  <a:avLst/>
                </a:prstGeom>
                <a:noFill/>
                <a:ln w="19050">
                  <a:solidFill>
                    <a:schemeClr val="tx1"/>
                  </a:solidFill>
                  <a:round/>
                  <a:headEnd/>
                  <a:tailEnd/>
                </a:ln>
              </p:spPr>
              <p:txBody>
                <a:bodyPr/>
                <a:lstStyle/>
                <a:p>
                  <a:endParaRPr lang="en-US"/>
                </a:p>
              </p:txBody>
            </p:sp>
            <p:sp>
              <p:nvSpPr>
                <p:cNvPr id="27" name="Text Box 60"/>
                <p:cNvSpPr txBox="1">
                  <a:spLocks noChangeArrowheads="1"/>
                </p:cNvSpPr>
                <p:nvPr/>
              </p:nvSpPr>
              <p:spPr bwMode="auto">
                <a:xfrm>
                  <a:off x="29733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28" name="Line 62"/>
                <p:cNvSpPr>
                  <a:spLocks noChangeShapeType="1"/>
                </p:cNvSpPr>
                <p:nvPr/>
              </p:nvSpPr>
              <p:spPr bwMode="auto">
                <a:xfrm>
                  <a:off x="3598863" y="2741613"/>
                  <a:ext cx="0" cy="228600"/>
                </a:xfrm>
                <a:prstGeom prst="line">
                  <a:avLst/>
                </a:prstGeom>
                <a:noFill/>
                <a:ln w="19050">
                  <a:solidFill>
                    <a:schemeClr val="tx1"/>
                  </a:solidFill>
                  <a:round/>
                  <a:headEnd/>
                  <a:tailEnd/>
                </a:ln>
              </p:spPr>
              <p:txBody>
                <a:bodyPr/>
                <a:lstStyle/>
                <a:p>
                  <a:endParaRPr lang="en-US"/>
                </a:p>
              </p:txBody>
            </p:sp>
            <p:sp>
              <p:nvSpPr>
                <p:cNvPr id="29" name="Text Box 63"/>
                <p:cNvSpPr txBox="1">
                  <a:spLocks noChangeArrowheads="1"/>
                </p:cNvSpPr>
                <p:nvPr/>
              </p:nvSpPr>
              <p:spPr bwMode="auto">
                <a:xfrm>
                  <a:off x="341153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0" name="Line 65"/>
                <p:cNvSpPr>
                  <a:spLocks noChangeShapeType="1"/>
                </p:cNvSpPr>
                <p:nvPr/>
              </p:nvSpPr>
              <p:spPr bwMode="auto">
                <a:xfrm>
                  <a:off x="4037013" y="2741613"/>
                  <a:ext cx="0" cy="228600"/>
                </a:xfrm>
                <a:prstGeom prst="line">
                  <a:avLst/>
                </a:prstGeom>
                <a:noFill/>
                <a:ln w="19050">
                  <a:solidFill>
                    <a:schemeClr val="tx1"/>
                  </a:solidFill>
                  <a:round/>
                  <a:headEnd/>
                  <a:tailEnd/>
                </a:ln>
              </p:spPr>
              <p:txBody>
                <a:bodyPr/>
                <a:lstStyle/>
                <a:p>
                  <a:endParaRPr lang="en-US"/>
                </a:p>
              </p:txBody>
            </p:sp>
            <p:sp>
              <p:nvSpPr>
                <p:cNvPr id="31" name="Text Box 66"/>
                <p:cNvSpPr txBox="1">
                  <a:spLocks noChangeArrowheads="1"/>
                </p:cNvSpPr>
                <p:nvPr/>
              </p:nvSpPr>
              <p:spPr bwMode="auto">
                <a:xfrm>
                  <a:off x="3849688" y="3040063"/>
                  <a:ext cx="3746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2" name="Line 68"/>
                <p:cNvSpPr>
                  <a:spLocks noChangeShapeType="1"/>
                </p:cNvSpPr>
                <p:nvPr/>
              </p:nvSpPr>
              <p:spPr bwMode="auto">
                <a:xfrm>
                  <a:off x="4475163" y="2741613"/>
                  <a:ext cx="0" cy="228600"/>
                </a:xfrm>
                <a:prstGeom prst="line">
                  <a:avLst/>
                </a:prstGeom>
                <a:noFill/>
                <a:ln w="19050">
                  <a:solidFill>
                    <a:schemeClr val="tx1"/>
                  </a:solidFill>
                  <a:round/>
                  <a:headEnd/>
                  <a:tailEnd/>
                </a:ln>
              </p:spPr>
              <p:txBody>
                <a:bodyPr/>
                <a:lstStyle/>
                <a:p>
                  <a:endParaRPr lang="en-US"/>
                </a:p>
              </p:txBody>
            </p:sp>
            <p:sp>
              <p:nvSpPr>
                <p:cNvPr id="33" name="Text Box 69"/>
                <p:cNvSpPr txBox="1">
                  <a:spLocks noChangeArrowheads="1"/>
                </p:cNvSpPr>
                <p:nvPr/>
              </p:nvSpPr>
              <p:spPr bwMode="auto">
                <a:xfrm>
                  <a:off x="4325938"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0</a:t>
                  </a:r>
                </a:p>
              </p:txBody>
            </p:sp>
            <p:sp>
              <p:nvSpPr>
                <p:cNvPr id="34" name="Line 71"/>
                <p:cNvSpPr>
                  <a:spLocks noChangeShapeType="1"/>
                </p:cNvSpPr>
                <p:nvPr/>
              </p:nvSpPr>
              <p:spPr bwMode="auto">
                <a:xfrm>
                  <a:off x="4911725" y="2741613"/>
                  <a:ext cx="0" cy="228600"/>
                </a:xfrm>
                <a:prstGeom prst="line">
                  <a:avLst/>
                </a:prstGeom>
                <a:noFill/>
                <a:ln w="19050">
                  <a:solidFill>
                    <a:schemeClr val="tx1"/>
                  </a:solidFill>
                  <a:round/>
                  <a:headEnd/>
                  <a:tailEnd/>
                </a:ln>
              </p:spPr>
              <p:txBody>
                <a:bodyPr/>
                <a:lstStyle/>
                <a:p>
                  <a:endParaRPr lang="en-US"/>
                </a:p>
              </p:txBody>
            </p:sp>
            <p:sp>
              <p:nvSpPr>
                <p:cNvPr id="35" name="Text Box 72"/>
                <p:cNvSpPr txBox="1">
                  <a:spLocks noChangeArrowheads="1"/>
                </p:cNvSpPr>
                <p:nvPr/>
              </p:nvSpPr>
              <p:spPr bwMode="auto">
                <a:xfrm>
                  <a:off x="47625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1</a:t>
                  </a:r>
                </a:p>
              </p:txBody>
            </p:sp>
            <p:sp>
              <p:nvSpPr>
                <p:cNvPr id="36" name="Line 74"/>
                <p:cNvSpPr>
                  <a:spLocks noChangeShapeType="1"/>
                </p:cNvSpPr>
                <p:nvPr/>
              </p:nvSpPr>
              <p:spPr bwMode="auto">
                <a:xfrm>
                  <a:off x="5349875" y="2741613"/>
                  <a:ext cx="0" cy="228600"/>
                </a:xfrm>
                <a:prstGeom prst="line">
                  <a:avLst/>
                </a:prstGeom>
                <a:noFill/>
                <a:ln w="19050">
                  <a:solidFill>
                    <a:schemeClr val="tx1"/>
                  </a:solidFill>
                  <a:round/>
                  <a:headEnd/>
                  <a:tailEnd/>
                </a:ln>
              </p:spPr>
              <p:txBody>
                <a:bodyPr/>
                <a:lstStyle/>
                <a:p>
                  <a:endParaRPr lang="en-US"/>
                </a:p>
              </p:txBody>
            </p:sp>
            <p:sp>
              <p:nvSpPr>
                <p:cNvPr id="37" name="Text Box 75"/>
                <p:cNvSpPr txBox="1">
                  <a:spLocks noChangeArrowheads="1"/>
                </p:cNvSpPr>
                <p:nvPr/>
              </p:nvSpPr>
              <p:spPr bwMode="auto">
                <a:xfrm>
                  <a:off x="52006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2</a:t>
                  </a:r>
                </a:p>
              </p:txBody>
            </p:sp>
            <p:sp>
              <p:nvSpPr>
                <p:cNvPr id="38" name="Line 77"/>
                <p:cNvSpPr>
                  <a:spLocks noChangeShapeType="1"/>
                </p:cNvSpPr>
                <p:nvPr/>
              </p:nvSpPr>
              <p:spPr bwMode="auto">
                <a:xfrm>
                  <a:off x="5788025" y="2741613"/>
                  <a:ext cx="0" cy="228600"/>
                </a:xfrm>
                <a:prstGeom prst="line">
                  <a:avLst/>
                </a:prstGeom>
                <a:noFill/>
                <a:ln w="19050">
                  <a:solidFill>
                    <a:schemeClr val="tx1"/>
                  </a:solidFill>
                  <a:round/>
                  <a:headEnd/>
                  <a:tailEnd/>
                </a:ln>
              </p:spPr>
              <p:txBody>
                <a:bodyPr/>
                <a:lstStyle/>
                <a:p>
                  <a:endParaRPr lang="en-US"/>
                </a:p>
              </p:txBody>
            </p:sp>
            <p:sp>
              <p:nvSpPr>
                <p:cNvPr id="39" name="Text Box 78"/>
                <p:cNvSpPr txBox="1">
                  <a:spLocks noChangeArrowheads="1"/>
                </p:cNvSpPr>
                <p:nvPr/>
              </p:nvSpPr>
              <p:spPr bwMode="auto">
                <a:xfrm>
                  <a:off x="563880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3</a:t>
                  </a:r>
                </a:p>
              </p:txBody>
            </p:sp>
            <p:sp>
              <p:nvSpPr>
                <p:cNvPr id="40" name="Line 80"/>
                <p:cNvSpPr>
                  <a:spLocks noChangeShapeType="1"/>
                </p:cNvSpPr>
                <p:nvPr/>
              </p:nvSpPr>
              <p:spPr bwMode="auto">
                <a:xfrm>
                  <a:off x="6226175" y="2741613"/>
                  <a:ext cx="0" cy="228600"/>
                </a:xfrm>
                <a:prstGeom prst="line">
                  <a:avLst/>
                </a:prstGeom>
                <a:noFill/>
                <a:ln w="19050">
                  <a:solidFill>
                    <a:schemeClr val="tx1"/>
                  </a:solidFill>
                  <a:round/>
                  <a:headEnd/>
                  <a:tailEnd/>
                </a:ln>
              </p:spPr>
              <p:txBody>
                <a:bodyPr/>
                <a:lstStyle/>
                <a:p>
                  <a:endParaRPr lang="en-US"/>
                </a:p>
              </p:txBody>
            </p:sp>
            <p:sp>
              <p:nvSpPr>
                <p:cNvPr id="41" name="Text Box 81"/>
                <p:cNvSpPr txBox="1">
                  <a:spLocks noChangeArrowheads="1"/>
                </p:cNvSpPr>
                <p:nvPr/>
              </p:nvSpPr>
              <p:spPr bwMode="auto">
                <a:xfrm>
                  <a:off x="6076950"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4</a:t>
                  </a:r>
                </a:p>
              </p:txBody>
            </p:sp>
            <p:sp>
              <p:nvSpPr>
                <p:cNvPr id="42" name="Line 83"/>
                <p:cNvSpPr>
                  <a:spLocks noChangeShapeType="1"/>
                </p:cNvSpPr>
                <p:nvPr/>
              </p:nvSpPr>
              <p:spPr bwMode="auto">
                <a:xfrm>
                  <a:off x="6662738" y="2741613"/>
                  <a:ext cx="0" cy="228600"/>
                </a:xfrm>
                <a:prstGeom prst="line">
                  <a:avLst/>
                </a:prstGeom>
                <a:noFill/>
                <a:ln w="19050">
                  <a:solidFill>
                    <a:schemeClr val="tx1"/>
                  </a:solidFill>
                  <a:round/>
                  <a:headEnd/>
                  <a:tailEnd/>
                </a:ln>
              </p:spPr>
              <p:txBody>
                <a:bodyPr/>
                <a:lstStyle/>
                <a:p>
                  <a:endParaRPr lang="en-US"/>
                </a:p>
              </p:txBody>
            </p:sp>
            <p:sp>
              <p:nvSpPr>
                <p:cNvPr id="43" name="Text Box 84"/>
                <p:cNvSpPr txBox="1">
                  <a:spLocks noChangeArrowheads="1"/>
                </p:cNvSpPr>
                <p:nvPr/>
              </p:nvSpPr>
              <p:spPr bwMode="auto">
                <a:xfrm>
                  <a:off x="65135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5</a:t>
                  </a:r>
                </a:p>
              </p:txBody>
            </p:sp>
            <p:sp>
              <p:nvSpPr>
                <p:cNvPr id="44" name="Line 86"/>
                <p:cNvSpPr>
                  <a:spLocks noChangeShapeType="1"/>
                </p:cNvSpPr>
                <p:nvPr/>
              </p:nvSpPr>
              <p:spPr bwMode="auto">
                <a:xfrm>
                  <a:off x="7100888" y="2741613"/>
                  <a:ext cx="0" cy="228600"/>
                </a:xfrm>
                <a:prstGeom prst="line">
                  <a:avLst/>
                </a:prstGeom>
                <a:noFill/>
                <a:ln w="19050">
                  <a:solidFill>
                    <a:schemeClr val="tx1"/>
                  </a:solidFill>
                  <a:round/>
                  <a:headEnd/>
                  <a:tailEnd/>
                </a:ln>
              </p:spPr>
              <p:txBody>
                <a:bodyPr/>
                <a:lstStyle/>
                <a:p>
                  <a:endParaRPr lang="en-US"/>
                </a:p>
              </p:txBody>
            </p:sp>
            <p:sp>
              <p:nvSpPr>
                <p:cNvPr id="45" name="Text Box 87"/>
                <p:cNvSpPr txBox="1">
                  <a:spLocks noChangeArrowheads="1"/>
                </p:cNvSpPr>
                <p:nvPr/>
              </p:nvSpPr>
              <p:spPr bwMode="auto">
                <a:xfrm>
                  <a:off x="69516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6</a:t>
                  </a:r>
                </a:p>
              </p:txBody>
            </p:sp>
            <p:sp>
              <p:nvSpPr>
                <p:cNvPr id="46" name="Line 89"/>
                <p:cNvSpPr>
                  <a:spLocks noChangeShapeType="1"/>
                </p:cNvSpPr>
                <p:nvPr/>
              </p:nvSpPr>
              <p:spPr bwMode="auto">
                <a:xfrm>
                  <a:off x="7539038" y="2741613"/>
                  <a:ext cx="0" cy="228600"/>
                </a:xfrm>
                <a:prstGeom prst="line">
                  <a:avLst/>
                </a:prstGeom>
                <a:noFill/>
                <a:ln w="19050">
                  <a:solidFill>
                    <a:schemeClr val="tx1"/>
                  </a:solidFill>
                  <a:round/>
                  <a:headEnd/>
                  <a:tailEnd/>
                </a:ln>
              </p:spPr>
              <p:txBody>
                <a:bodyPr/>
                <a:lstStyle/>
                <a:p>
                  <a:endParaRPr lang="en-US"/>
                </a:p>
              </p:txBody>
            </p:sp>
            <p:sp>
              <p:nvSpPr>
                <p:cNvPr id="47" name="Text Box 90"/>
                <p:cNvSpPr txBox="1">
                  <a:spLocks noChangeArrowheads="1"/>
                </p:cNvSpPr>
                <p:nvPr/>
              </p:nvSpPr>
              <p:spPr bwMode="auto">
                <a:xfrm>
                  <a:off x="738981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7</a:t>
                  </a:r>
                </a:p>
              </p:txBody>
            </p:sp>
            <p:sp>
              <p:nvSpPr>
                <p:cNvPr id="48" name="Line 92"/>
                <p:cNvSpPr>
                  <a:spLocks noChangeShapeType="1"/>
                </p:cNvSpPr>
                <p:nvPr/>
              </p:nvSpPr>
              <p:spPr bwMode="auto">
                <a:xfrm>
                  <a:off x="7977188" y="2741613"/>
                  <a:ext cx="0" cy="228600"/>
                </a:xfrm>
                <a:prstGeom prst="line">
                  <a:avLst/>
                </a:prstGeom>
                <a:noFill/>
                <a:ln w="19050">
                  <a:solidFill>
                    <a:schemeClr val="tx1"/>
                  </a:solidFill>
                  <a:round/>
                  <a:headEnd/>
                  <a:tailEnd/>
                </a:ln>
              </p:spPr>
              <p:txBody>
                <a:bodyPr/>
                <a:lstStyle/>
                <a:p>
                  <a:endParaRPr lang="en-US"/>
                </a:p>
              </p:txBody>
            </p:sp>
            <p:sp>
              <p:nvSpPr>
                <p:cNvPr id="49" name="Text Box 93"/>
                <p:cNvSpPr txBox="1">
                  <a:spLocks noChangeArrowheads="1"/>
                </p:cNvSpPr>
                <p:nvPr/>
              </p:nvSpPr>
              <p:spPr bwMode="auto">
                <a:xfrm>
                  <a:off x="7827963" y="3040063"/>
                  <a:ext cx="298450" cy="366713"/>
                </a:xfrm>
                <a:prstGeom prst="rect">
                  <a:avLst/>
                </a:prstGeom>
                <a:noFill/>
                <a:ln w="9525">
                  <a:noFill/>
                  <a:miter lim="800000"/>
                  <a:headEnd/>
                  <a:tailEnd/>
                </a:ln>
              </p:spPr>
              <p:txBody>
                <a:bodyPr wrap="none">
                  <a:spAutoFit/>
                </a:bodyPr>
                <a:lstStyle/>
                <a:p>
                  <a:pPr algn="ctr"/>
                  <a:r>
                    <a:rPr lang="en-US">
                      <a:latin typeface="Times New Roman" pitchFamily="18" charset="0"/>
                    </a:rPr>
                    <a:t>8</a:t>
                  </a:r>
                </a:p>
              </p:txBody>
            </p:sp>
            <p:sp>
              <p:nvSpPr>
                <p:cNvPr id="50" name="AutoShape 138"/>
                <p:cNvSpPr>
                  <a:spLocks noChangeArrowheads="1"/>
                </p:cNvSpPr>
                <p:nvPr/>
              </p:nvSpPr>
              <p:spPr bwMode="auto">
                <a:xfrm flipH="1" flipV="1">
                  <a:off x="381000" y="2263775"/>
                  <a:ext cx="8229600" cy="479425"/>
                </a:xfrm>
                <a:custGeom>
                  <a:avLst/>
                  <a:gdLst>
                    <a:gd name="T0" fmla="*/ 4871 w 21600"/>
                    <a:gd name="T1" fmla="*/ 151 h 21600"/>
                    <a:gd name="T2" fmla="*/ 2592 w 21600"/>
                    <a:gd name="T3" fmla="*/ 302 h 21600"/>
                    <a:gd name="T4" fmla="*/ 313 w 21600"/>
                    <a:gd name="T5" fmla="*/ 151 h 21600"/>
                    <a:gd name="T6" fmla="*/ 2592 w 21600"/>
                    <a:gd name="T7" fmla="*/ 0 h 21600"/>
                    <a:gd name="T8" fmla="*/ 0 60000 65536"/>
                    <a:gd name="T9" fmla="*/ 0 60000 65536"/>
                    <a:gd name="T10" fmla="*/ 0 60000 65536"/>
                    <a:gd name="T11" fmla="*/ 0 60000 65536"/>
                    <a:gd name="T12" fmla="*/ 3104 w 21600"/>
                    <a:gd name="T13" fmla="*/ 3075 h 21600"/>
                    <a:gd name="T14" fmla="*/ 18496 w 21600"/>
                    <a:gd name="T15" fmla="*/ 18525 h 21600"/>
                  </a:gdLst>
                  <a:ahLst/>
                  <a:cxnLst>
                    <a:cxn ang="T8">
                      <a:pos x="T0" y="T1"/>
                    </a:cxn>
                    <a:cxn ang="T9">
                      <a:pos x="T2" y="T3"/>
                    </a:cxn>
                    <a:cxn ang="T10">
                      <a:pos x="T4" y="T5"/>
                    </a:cxn>
                    <a:cxn ang="T11">
                      <a:pos x="T6" y="T7"/>
                    </a:cxn>
                  </a:cxnLst>
                  <a:rect l="T12" t="T13" r="T14" b="T15"/>
                  <a:pathLst>
                    <a:path w="21600" h="21600">
                      <a:moveTo>
                        <a:pt x="0" y="0"/>
                      </a:moveTo>
                      <a:lnTo>
                        <a:pt x="2612" y="21600"/>
                      </a:lnTo>
                      <a:lnTo>
                        <a:pt x="18988" y="21600"/>
                      </a:lnTo>
                      <a:lnTo>
                        <a:pt x="21600" y="0"/>
                      </a:lnTo>
                      <a:close/>
                    </a:path>
                  </a:pathLst>
                </a:custGeom>
                <a:solidFill>
                  <a:srgbClr val="996633"/>
                </a:solidFill>
                <a:ln w="19050">
                  <a:noFill/>
                  <a:miter lim="800000"/>
                  <a:headEnd/>
                  <a:tailEnd/>
                </a:ln>
              </p:spPr>
              <p:txBody>
                <a:bodyPr wrap="none" anchor="ctr"/>
                <a:lstStyle/>
                <a:p>
                  <a:endParaRPr lang="en-US"/>
                </a:p>
              </p:txBody>
            </p:sp>
          </p:grpSp>
        </p:grpSp>
        <p:sp>
          <p:nvSpPr>
            <p:cNvPr id="51" name="TextBox 50"/>
            <p:cNvSpPr txBox="1">
              <a:spLocks noChangeArrowheads="1"/>
            </p:cNvSpPr>
            <p:nvPr/>
          </p:nvSpPr>
          <p:spPr bwMode="auto">
            <a:xfrm>
              <a:off x="1752600" y="6222856"/>
              <a:ext cx="5867400" cy="369332"/>
            </a:xfrm>
            <a:prstGeom prst="rect">
              <a:avLst/>
            </a:prstGeom>
            <a:noFill/>
            <a:ln w="9525">
              <a:noFill/>
              <a:miter lim="800000"/>
              <a:headEnd/>
              <a:tailEnd/>
            </a:ln>
          </p:spPr>
          <p:txBody>
            <a:bodyPr wrap="square">
              <a:spAutoFit/>
            </a:bodyPr>
            <a:lstStyle/>
            <a:p>
              <a:pPr algn="ctr"/>
              <a:r>
                <a:rPr lang="en-US" sz="1800" dirty="0" smtClean="0"/>
                <a:t>(6,1)-Liar machine started with 12 chips after 6 rounds</a:t>
              </a:r>
              <a:endParaRPr lang="en-US" sz="1800" dirty="0"/>
            </a:p>
          </p:txBody>
        </p:sp>
        <p:grpSp>
          <p:nvGrpSpPr>
            <p:cNvPr id="53" name="Group 50"/>
            <p:cNvGrpSpPr>
              <a:grpSpLocks/>
            </p:cNvGrpSpPr>
            <p:nvPr/>
          </p:nvGrpSpPr>
          <p:grpSpPr bwMode="auto">
            <a:xfrm>
              <a:off x="5085078" y="4986898"/>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86" name="Rectangle 51"/>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87" name="Oval 52"/>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88" name="Oval 53"/>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4" name="Group 54"/>
            <p:cNvGrpSpPr>
              <a:grpSpLocks/>
            </p:cNvGrpSpPr>
            <p:nvPr/>
          </p:nvGrpSpPr>
          <p:grpSpPr bwMode="auto">
            <a:xfrm>
              <a:off x="4515861" y="4994110"/>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83" name="Rectangle 55"/>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84" name="Oval 56"/>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85" name="Oval 57"/>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5" name="Group 58"/>
            <p:cNvGrpSpPr>
              <a:grpSpLocks/>
            </p:cNvGrpSpPr>
            <p:nvPr/>
          </p:nvGrpSpPr>
          <p:grpSpPr bwMode="auto">
            <a:xfrm>
              <a:off x="5085078" y="4923989"/>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80" name="Rectangle 59"/>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81" name="Oval 60"/>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82" name="Oval 61"/>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6" name="Group 62"/>
            <p:cNvGrpSpPr>
              <a:grpSpLocks/>
            </p:cNvGrpSpPr>
            <p:nvPr/>
          </p:nvGrpSpPr>
          <p:grpSpPr bwMode="auto">
            <a:xfrm>
              <a:off x="3950770" y="4987923"/>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77" name="Rectangle 63"/>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78" name="Oval 64"/>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79" name="Oval 65"/>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7" name="Group 66"/>
            <p:cNvGrpSpPr>
              <a:grpSpLocks/>
            </p:cNvGrpSpPr>
            <p:nvPr/>
          </p:nvGrpSpPr>
          <p:grpSpPr bwMode="auto">
            <a:xfrm>
              <a:off x="4515861" y="4930177"/>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74" name="Rectangle 67"/>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75" name="Oval 68"/>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76" name="Oval 69"/>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8" name="Group 72"/>
            <p:cNvGrpSpPr>
              <a:grpSpLocks/>
            </p:cNvGrpSpPr>
            <p:nvPr/>
          </p:nvGrpSpPr>
          <p:grpSpPr bwMode="auto">
            <a:xfrm>
              <a:off x="3950770" y="4920901"/>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71" name="Rectangle 73"/>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72" name="Oval 74"/>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73" name="Oval 75"/>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59" name="Group 76"/>
            <p:cNvGrpSpPr>
              <a:grpSpLocks/>
            </p:cNvGrpSpPr>
            <p:nvPr/>
          </p:nvGrpSpPr>
          <p:grpSpPr bwMode="auto">
            <a:xfrm>
              <a:off x="3950770" y="4854905"/>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68" name="Rectangle 77"/>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69" name="Oval 78"/>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70" name="Oval 79"/>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60" name="Group 46"/>
            <p:cNvGrpSpPr>
              <a:grpSpLocks/>
            </p:cNvGrpSpPr>
            <p:nvPr/>
          </p:nvGrpSpPr>
          <p:grpSpPr bwMode="auto">
            <a:xfrm>
              <a:off x="5086108" y="4860056"/>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65" name="Rectangle 47"/>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66" name="Oval 48"/>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67" name="Oval 49"/>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61" name="Group 88"/>
            <p:cNvGrpSpPr>
              <a:grpSpLocks/>
            </p:cNvGrpSpPr>
            <p:nvPr/>
          </p:nvGrpSpPr>
          <p:grpSpPr bwMode="auto">
            <a:xfrm>
              <a:off x="3381156" y="4986898"/>
              <a:ext cx="290795" cy="106212"/>
              <a:chOff x="2160" y="3120"/>
              <a:chExt cx="1968" cy="384"/>
            </a:xfrm>
          </p:grpSpPr>
          <p:sp>
            <p:nvSpPr>
              <p:cNvPr id="62" name="Rectangle 89"/>
              <p:cNvSpPr>
                <a:spLocks noChangeArrowheads="1"/>
              </p:cNvSpPr>
              <p:nvPr/>
            </p:nvSpPr>
            <p:spPr bwMode="auto">
              <a:xfrm>
                <a:off x="2160" y="3231"/>
                <a:ext cx="1968" cy="162"/>
              </a:xfrm>
              <a:prstGeom prst="rect">
                <a:avLst/>
              </a:prstGeom>
              <a:solidFill>
                <a:srgbClr val="FF9900"/>
              </a:solidFill>
              <a:ln w="9525">
                <a:noFill/>
                <a:miter lim="800000"/>
                <a:headEnd/>
                <a:tailEnd/>
              </a:ln>
            </p:spPr>
            <p:txBody>
              <a:bodyPr wrap="none" anchor="ctr"/>
              <a:lstStyle/>
              <a:p>
                <a:pPr algn="ctr"/>
                <a:endParaRPr lang="en-US"/>
              </a:p>
            </p:txBody>
          </p:sp>
          <p:sp>
            <p:nvSpPr>
              <p:cNvPr id="63" name="Oval 90"/>
              <p:cNvSpPr>
                <a:spLocks noChangeArrowheads="1"/>
              </p:cNvSpPr>
              <p:nvPr/>
            </p:nvSpPr>
            <p:spPr bwMode="auto">
              <a:xfrm>
                <a:off x="2160" y="3264"/>
                <a:ext cx="1968" cy="240"/>
              </a:xfrm>
              <a:prstGeom prst="ellipse">
                <a:avLst/>
              </a:prstGeom>
              <a:solidFill>
                <a:srgbClr val="FF9900"/>
              </a:solidFill>
              <a:ln w="9525">
                <a:noFill/>
                <a:round/>
                <a:headEnd/>
                <a:tailEnd/>
              </a:ln>
            </p:spPr>
            <p:txBody>
              <a:bodyPr wrap="none" anchor="ctr"/>
              <a:lstStyle/>
              <a:p>
                <a:pPr algn="ctr"/>
                <a:endParaRPr lang="en-US"/>
              </a:p>
            </p:txBody>
          </p:sp>
          <p:sp>
            <p:nvSpPr>
              <p:cNvPr id="64" name="Oval 91"/>
              <p:cNvSpPr>
                <a:spLocks noChangeArrowheads="1"/>
              </p:cNvSpPr>
              <p:nvPr/>
            </p:nvSpPr>
            <p:spPr bwMode="auto">
              <a:xfrm>
                <a:off x="2160" y="3120"/>
                <a:ext cx="1968" cy="240"/>
              </a:xfrm>
              <a:prstGeom prst="ellipse">
                <a:avLst/>
              </a:prstGeom>
              <a:solidFill>
                <a:srgbClr val="FFFF00"/>
              </a:solidFill>
              <a:ln w="9525">
                <a:noFill/>
                <a:round/>
                <a:headEnd/>
                <a:tailEnd/>
              </a:ln>
            </p:spPr>
            <p:txBody>
              <a:bodyPr wrap="none" anchor="ctr"/>
              <a:lstStyle/>
              <a:p>
                <a:pPr algn="ctr"/>
                <a:endParaRPr lang="en-US"/>
              </a:p>
            </p:txBody>
          </p:sp>
        </p:grpSp>
        <p:grpSp>
          <p:nvGrpSpPr>
            <p:cNvPr id="90" name="Group 54"/>
            <p:cNvGrpSpPr>
              <a:grpSpLocks/>
            </p:cNvGrpSpPr>
            <p:nvPr/>
          </p:nvGrpSpPr>
          <p:grpSpPr bwMode="auto">
            <a:xfrm>
              <a:off x="4515861" y="4864533"/>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91" name="Rectangle 55"/>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92" name="Oval 56"/>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93" name="Oval 57"/>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94" name="Group 66"/>
            <p:cNvGrpSpPr>
              <a:grpSpLocks/>
            </p:cNvGrpSpPr>
            <p:nvPr/>
          </p:nvGrpSpPr>
          <p:grpSpPr bwMode="auto">
            <a:xfrm>
              <a:off x="4515861" y="4800600"/>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95" name="Rectangle 67"/>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96" name="Oval 68"/>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97" name="Oval 69"/>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106" name="Group 88"/>
            <p:cNvGrpSpPr>
              <a:grpSpLocks/>
            </p:cNvGrpSpPr>
            <p:nvPr/>
          </p:nvGrpSpPr>
          <p:grpSpPr bwMode="auto">
            <a:xfrm>
              <a:off x="5647656" y="4986898"/>
              <a:ext cx="290795" cy="106212"/>
              <a:chOff x="2160" y="3120"/>
              <a:chExt cx="1968" cy="384"/>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grpSpPr>
          <p:sp>
            <p:nvSpPr>
              <p:cNvPr id="107" name="Rectangle 89"/>
              <p:cNvSpPr>
                <a:spLocks noChangeArrowheads="1"/>
              </p:cNvSpPr>
              <p:nvPr/>
            </p:nvSpPr>
            <p:spPr bwMode="auto">
              <a:xfrm>
                <a:off x="2160" y="3231"/>
                <a:ext cx="1968" cy="162"/>
              </a:xfrm>
              <a:prstGeom prst="rect">
                <a:avLst/>
              </a:prstGeom>
              <a:grpFill/>
              <a:ln w="9525">
                <a:noFill/>
                <a:miter lim="800000"/>
                <a:headEnd/>
                <a:tailEnd/>
              </a:ln>
            </p:spPr>
            <p:txBody>
              <a:bodyPr wrap="none" anchor="ctr"/>
              <a:lstStyle/>
              <a:p>
                <a:pPr algn="ctr"/>
                <a:endParaRPr lang="en-US"/>
              </a:p>
            </p:txBody>
          </p:sp>
          <p:sp>
            <p:nvSpPr>
              <p:cNvPr id="108" name="Oval 90"/>
              <p:cNvSpPr>
                <a:spLocks noChangeArrowheads="1"/>
              </p:cNvSpPr>
              <p:nvPr/>
            </p:nvSpPr>
            <p:spPr bwMode="auto">
              <a:xfrm>
                <a:off x="2160" y="3264"/>
                <a:ext cx="1968" cy="240"/>
              </a:xfrm>
              <a:prstGeom prst="ellipse">
                <a:avLst/>
              </a:prstGeom>
              <a:grpFill/>
              <a:ln w="9525">
                <a:noFill/>
                <a:round/>
                <a:headEnd/>
                <a:tailEnd/>
              </a:ln>
            </p:spPr>
            <p:txBody>
              <a:bodyPr wrap="none" anchor="ctr"/>
              <a:lstStyle/>
              <a:p>
                <a:pPr algn="ctr"/>
                <a:endParaRPr lang="en-US"/>
              </a:p>
            </p:txBody>
          </p:sp>
          <p:sp>
            <p:nvSpPr>
              <p:cNvPr id="109" name="Oval 91"/>
              <p:cNvSpPr>
                <a:spLocks noChangeArrowheads="1"/>
              </p:cNvSpPr>
              <p:nvPr/>
            </p:nvSpPr>
            <p:spPr bwMode="auto">
              <a:xfrm>
                <a:off x="2160" y="3120"/>
                <a:ext cx="1968" cy="240"/>
              </a:xfrm>
              <a:prstGeom prst="ellipse">
                <a:avLst/>
              </a:prstGeom>
              <a:grpFill/>
              <a:ln w="9525">
                <a:noFill/>
                <a:round/>
                <a:headEnd/>
                <a:tailEnd/>
              </a:ln>
            </p:spPr>
            <p:txBody>
              <a:bodyPr wrap="none" anchor="ctr"/>
              <a:lstStyle/>
              <a:p>
                <a:pPr algn="ctr"/>
                <a:endParaRPr lang="en-US"/>
              </a:p>
            </p:txBody>
          </p:sp>
        </p:grpSp>
        <p:grpSp>
          <p:nvGrpSpPr>
            <p:cNvPr id="110" name="Group 179"/>
            <p:cNvGrpSpPr>
              <a:grpSpLocks/>
            </p:cNvGrpSpPr>
            <p:nvPr/>
          </p:nvGrpSpPr>
          <p:grpSpPr bwMode="auto">
            <a:xfrm>
              <a:off x="3820274" y="5731763"/>
              <a:ext cx="1676400" cy="403225"/>
              <a:chOff x="5257800" y="4842932"/>
              <a:chExt cx="1676400" cy="403016"/>
            </a:xfrm>
          </p:grpSpPr>
          <p:cxnSp>
            <p:nvCxnSpPr>
              <p:cNvPr id="111" name="Straight Arrow Connector 176"/>
              <p:cNvCxnSpPr>
                <a:cxnSpLocks noChangeShapeType="1"/>
              </p:cNvCxnSpPr>
              <p:nvPr/>
            </p:nvCxnSpPr>
            <p:spPr bwMode="auto">
              <a:xfrm>
                <a:off x="5257800" y="5147735"/>
                <a:ext cx="1676400" cy="1588"/>
              </a:xfrm>
              <a:prstGeom prst="straightConnector1">
                <a:avLst/>
              </a:prstGeom>
              <a:noFill/>
              <a:ln w="25400" algn="ctr">
                <a:solidFill>
                  <a:schemeClr val="tx1"/>
                </a:solidFill>
                <a:round/>
                <a:headEnd/>
                <a:tailEnd type="triangle" w="lg" len="med"/>
              </a:ln>
            </p:spPr>
          </p:cxnSp>
          <p:sp>
            <p:nvSpPr>
              <p:cNvPr id="112" name="Line 29"/>
              <p:cNvSpPr>
                <a:spLocks noChangeShapeType="1"/>
              </p:cNvSpPr>
              <p:nvPr/>
            </p:nvSpPr>
            <p:spPr bwMode="auto">
              <a:xfrm>
                <a:off x="5257800" y="5063068"/>
                <a:ext cx="0" cy="182880"/>
              </a:xfrm>
              <a:prstGeom prst="line">
                <a:avLst/>
              </a:prstGeom>
              <a:noFill/>
              <a:ln w="19050">
                <a:solidFill>
                  <a:schemeClr val="tx1"/>
                </a:solidFill>
                <a:round/>
                <a:headEnd/>
                <a:tailEnd/>
              </a:ln>
            </p:spPr>
            <p:txBody>
              <a:bodyPr/>
              <a:lstStyle/>
              <a:p>
                <a:endParaRPr lang="en-US"/>
              </a:p>
            </p:txBody>
          </p:sp>
          <p:sp>
            <p:nvSpPr>
              <p:cNvPr id="113" name="TextBox 178"/>
              <p:cNvSpPr txBox="1">
                <a:spLocks noChangeArrowheads="1"/>
              </p:cNvSpPr>
              <p:nvPr/>
            </p:nvSpPr>
            <p:spPr bwMode="auto">
              <a:xfrm>
                <a:off x="5460999" y="4842932"/>
                <a:ext cx="1207382" cy="338554"/>
              </a:xfrm>
              <a:prstGeom prst="rect">
                <a:avLst/>
              </a:prstGeom>
              <a:noFill/>
              <a:ln w="9525">
                <a:noFill/>
                <a:miter lim="800000"/>
                <a:headEnd/>
                <a:tailEnd/>
              </a:ln>
            </p:spPr>
            <p:txBody>
              <a:bodyPr wrap="none">
                <a:spAutoFit/>
              </a:bodyPr>
              <a:lstStyle/>
              <a:p>
                <a:pPr algn="ctr"/>
                <a:r>
                  <a:rPr lang="en-US" dirty="0"/>
                  <a:t>disqualified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to Liar Machine</a:t>
            </a:r>
            <a:endParaRPr lang="en-US" dirty="0"/>
          </a:p>
        </p:txBody>
      </p:sp>
      <p:sp>
        <p:nvSpPr>
          <p:cNvPr id="4" name="Slide Number Placeholder 3"/>
          <p:cNvSpPr>
            <a:spLocks noGrp="1"/>
          </p:cNvSpPr>
          <p:nvPr>
            <p:ph type="sldNum" sz="quarter" idx="12"/>
          </p:nvPr>
        </p:nvSpPr>
        <p:spPr/>
        <p:txBody>
          <a:bodyPr/>
          <a:lstStyle/>
          <a:p>
            <a:pPr>
              <a:defRPr/>
            </a:pPr>
            <a:fld id="{F65193B3-66E1-49FC-BBC5-45632647B5EE}" type="slidenum">
              <a:rPr lang="en-US" smtClean="0"/>
              <a:pPr>
                <a:defRPr/>
              </a:pPr>
              <a:t>51</a:t>
            </a:fld>
            <a:endParaRPr lang="en-US"/>
          </a:p>
        </p:txBody>
      </p:sp>
      <p:pic>
        <p:nvPicPr>
          <p:cNvPr id="5" name="Picture 4" descr="txp_fig.png"/>
          <p:cNvPicPr>
            <a:picLocks noChangeAspect="1"/>
          </p:cNvPicPr>
          <p:nvPr>
            <p:custDataLst>
              <p:tags r:id="rId1"/>
            </p:custDataLst>
          </p:nvPr>
        </p:nvPicPr>
        <p:blipFill>
          <a:blip r:embed="rId4" cstate="print">
            <a:clrChange>
              <a:clrFrom>
                <a:srgbClr val="FFFFFF"/>
              </a:clrFrom>
              <a:clrTo>
                <a:srgbClr val="FFFFFF">
                  <a:alpha val="0"/>
                </a:srgbClr>
              </a:clrTo>
            </a:clrChange>
            <a:lum/>
          </a:blip>
          <a:stretch>
            <a:fillRect/>
          </a:stretch>
        </p:blipFill>
        <p:spPr>
          <a:xfrm>
            <a:off x="599426" y="1681465"/>
            <a:ext cx="7757173" cy="409956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to Liar Machine</a:t>
            </a:r>
            <a:endParaRPr lang="en-US" dirty="0"/>
          </a:p>
        </p:txBody>
      </p:sp>
      <p:sp>
        <p:nvSpPr>
          <p:cNvPr id="4" name="Slide Number Placeholder 3"/>
          <p:cNvSpPr>
            <a:spLocks noGrp="1"/>
          </p:cNvSpPr>
          <p:nvPr>
            <p:ph type="sldNum" sz="quarter" idx="12"/>
          </p:nvPr>
        </p:nvSpPr>
        <p:spPr/>
        <p:txBody>
          <a:bodyPr/>
          <a:lstStyle/>
          <a:p>
            <a:pPr>
              <a:defRPr/>
            </a:pPr>
            <a:fld id="{F65193B3-66E1-49FC-BBC5-45632647B5EE}" type="slidenum">
              <a:rPr lang="en-US" smtClean="0"/>
              <a:pPr>
                <a:defRPr/>
              </a:pPr>
              <a:t>52</a:t>
            </a:fld>
            <a:endParaRPr lang="en-US"/>
          </a:p>
        </p:txBody>
      </p:sp>
      <p:pic>
        <p:nvPicPr>
          <p:cNvPr id="5" name="Picture 4" descr="txp_fig.png"/>
          <p:cNvPicPr>
            <a:picLocks noChangeAspect="1"/>
          </p:cNvPicPr>
          <p:nvPr>
            <p:custDataLst>
              <p:tags r:id="rId1"/>
            </p:custDataLst>
          </p:nvPr>
        </p:nvPicPr>
        <p:blipFill>
          <a:blip r:embed="rId4" cstate="print">
            <a:clrChange>
              <a:clrFrom>
                <a:srgbClr val="FFFFFF"/>
              </a:clrFrom>
              <a:clrTo>
                <a:srgbClr val="FFFFFF">
                  <a:alpha val="0"/>
                </a:srgbClr>
              </a:clrTo>
            </a:clrChange>
            <a:lum/>
          </a:blip>
          <a:stretch>
            <a:fillRect/>
          </a:stretch>
        </p:blipFill>
        <p:spPr>
          <a:xfrm>
            <a:off x="833689" y="1234336"/>
            <a:ext cx="6968622" cy="513071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Liar Machine Versus Linear Machine</a:t>
            </a:r>
            <a:endParaRPr lang="en-US" dirty="0"/>
          </a:p>
        </p:txBody>
      </p:sp>
      <p:sp>
        <p:nvSpPr>
          <p:cNvPr id="4" name="Slide Number Placeholder 3"/>
          <p:cNvSpPr>
            <a:spLocks noGrp="1"/>
          </p:cNvSpPr>
          <p:nvPr>
            <p:ph type="sldNum" sz="quarter" idx="12"/>
          </p:nvPr>
        </p:nvSpPr>
        <p:spPr/>
        <p:txBody>
          <a:bodyPr/>
          <a:lstStyle/>
          <a:p>
            <a:pPr>
              <a:defRPr/>
            </a:pPr>
            <a:fld id="{F65193B3-66E1-49FC-BBC5-45632647B5EE}" type="slidenum">
              <a:rPr lang="en-US" smtClean="0"/>
              <a:pPr>
                <a:defRPr/>
              </a:pPr>
              <a:t>53</a:t>
            </a:fld>
            <a:endParaRPr lang="en-US"/>
          </a:p>
        </p:txBody>
      </p:sp>
      <p:pic>
        <p:nvPicPr>
          <p:cNvPr id="13" name="Picture 12"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772511" y="1550295"/>
            <a:ext cx="7380889" cy="477430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Saving One Chip in the Liar Machine</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54</a:t>
            </a:fld>
            <a:endParaRPr lang="en-US" sz="1200">
              <a:solidFill>
                <a:schemeClr val="bg1"/>
              </a:solidFill>
            </a:endParaRPr>
          </a:p>
        </p:txBody>
      </p:sp>
      <p:grpSp>
        <p:nvGrpSpPr>
          <p:cNvPr id="139" name="Group 138"/>
          <p:cNvGrpSpPr/>
          <p:nvPr/>
        </p:nvGrpSpPr>
        <p:grpSpPr>
          <a:xfrm>
            <a:off x="1217609" y="1905000"/>
            <a:ext cx="6652260" cy="1269492"/>
            <a:chOff x="1120140" y="1905000"/>
            <a:chExt cx="6652260" cy="1269492"/>
          </a:xfrm>
        </p:grpSpPr>
        <p:pic>
          <p:nvPicPr>
            <p:cNvPr id="114" name="Picture 113" descr="Pointwise.jpg"/>
            <p:cNvPicPr>
              <a:picLocks noChangeAspect="1"/>
            </p:cNvPicPr>
            <p:nvPr/>
          </p:nvPicPr>
          <p:blipFill>
            <a:blip r:embed="rId15" cstate="print"/>
            <a:stretch>
              <a:fillRect/>
            </a:stretch>
          </p:blipFill>
          <p:spPr>
            <a:xfrm>
              <a:off x="1120140" y="1905000"/>
              <a:ext cx="6652260" cy="876300"/>
            </a:xfrm>
            <a:prstGeom prst="rect">
              <a:avLst/>
            </a:prstGeom>
          </p:spPr>
        </p:pic>
        <p:pic>
          <p:nvPicPr>
            <p:cNvPr id="117" name="Picture 116" descr="txp_fig.png"/>
            <p:cNvPicPr>
              <a:picLocks noChangeAspect="1"/>
            </p:cNvPicPr>
            <p:nvPr>
              <p:custDataLst>
                <p:tags r:id="rId9"/>
              </p:custDataLst>
            </p:nvPr>
          </p:nvPicPr>
          <p:blipFill>
            <a:blip r:embed="rId16" cstate="print">
              <a:clrChange>
                <a:clrFrom>
                  <a:srgbClr val="FFFFFF"/>
                </a:clrFrom>
                <a:clrTo>
                  <a:srgbClr val="FFFFFF">
                    <a:alpha val="0"/>
                  </a:srgbClr>
                </a:clrTo>
              </a:clrChange>
              <a:lum/>
            </a:blip>
            <a:stretch>
              <a:fillRect/>
            </a:stretch>
          </p:blipFill>
          <p:spPr>
            <a:xfrm>
              <a:off x="5050281" y="1906015"/>
              <a:ext cx="1179577" cy="277369"/>
            </a:xfrm>
            <a:prstGeom prst="rect">
              <a:avLst/>
            </a:prstGeom>
            <a:noFill/>
          </p:spPr>
        </p:pic>
        <p:pic>
          <p:nvPicPr>
            <p:cNvPr id="119" name="Picture 118" descr="txp_fig.png"/>
            <p:cNvPicPr>
              <a:picLocks noChangeAspect="1"/>
            </p:cNvPicPr>
            <p:nvPr>
              <p:custDataLst>
                <p:tags r:id="rId10"/>
              </p:custDataLst>
            </p:nvPr>
          </p:nvPicPr>
          <p:blipFill>
            <a:blip r:embed="rId17" cstate="print">
              <a:clrChange>
                <a:clrFrom>
                  <a:srgbClr val="FFFFFF"/>
                </a:clrFrom>
                <a:clrTo>
                  <a:srgbClr val="FFFFFF">
                    <a:alpha val="0"/>
                  </a:srgbClr>
                </a:clrTo>
              </a:clrChange>
              <a:lum/>
            </a:blip>
            <a:stretch>
              <a:fillRect/>
            </a:stretch>
          </p:blipFill>
          <p:spPr>
            <a:xfrm>
              <a:off x="4343400" y="2933700"/>
              <a:ext cx="1127761" cy="240792"/>
            </a:xfrm>
            <a:prstGeom prst="rect">
              <a:avLst/>
            </a:prstGeom>
            <a:noFill/>
          </p:spPr>
        </p:pic>
        <p:cxnSp>
          <p:nvCxnSpPr>
            <p:cNvPr id="121" name="Straight Arrow Connector 120"/>
            <p:cNvCxnSpPr/>
            <p:nvPr/>
          </p:nvCxnSpPr>
          <p:spPr bwMode="auto">
            <a:xfrm rot="10800000">
              <a:off x="4116388" y="2814968"/>
              <a:ext cx="303212" cy="11873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pic>
          <p:nvPicPr>
            <p:cNvPr id="124" name="Picture 123" descr="txp_fig.png"/>
            <p:cNvPicPr>
              <a:picLocks noChangeAspect="1"/>
            </p:cNvPicPr>
            <p:nvPr>
              <p:custDataLst>
                <p:tags r:id="rId11"/>
              </p:custDataLst>
            </p:nvPr>
          </p:nvPicPr>
          <p:blipFill>
            <a:blip r:embed="rId18" cstate="print">
              <a:clrChange>
                <a:clrFrom>
                  <a:srgbClr val="FFFFFF"/>
                </a:clrFrom>
                <a:clrTo>
                  <a:srgbClr val="FFFFFF">
                    <a:alpha val="0"/>
                  </a:srgbClr>
                </a:clrTo>
              </a:clrChange>
              <a:lum/>
            </a:blip>
            <a:stretch>
              <a:fillRect/>
            </a:stretch>
          </p:blipFill>
          <p:spPr>
            <a:xfrm>
              <a:off x="2426208" y="2997708"/>
              <a:ext cx="469392" cy="176784"/>
            </a:xfrm>
            <a:prstGeom prst="rect">
              <a:avLst/>
            </a:prstGeom>
            <a:noFill/>
          </p:spPr>
        </p:pic>
        <p:pic>
          <p:nvPicPr>
            <p:cNvPr id="126" name="Picture 125" descr="txp_fig.png"/>
            <p:cNvPicPr>
              <a:picLocks noChangeAspect="1"/>
            </p:cNvPicPr>
            <p:nvPr>
              <p:custDataLst>
                <p:tags r:id="rId12"/>
              </p:custDataLst>
            </p:nvPr>
          </p:nvPicPr>
          <p:blipFill>
            <a:blip r:embed="rId19" cstate="print">
              <a:clrChange>
                <a:clrFrom>
                  <a:srgbClr val="FFFFFF"/>
                </a:clrFrom>
                <a:clrTo>
                  <a:srgbClr val="FFFFFF">
                    <a:alpha val="0"/>
                  </a:srgbClr>
                </a:clrTo>
              </a:clrChange>
              <a:lum/>
            </a:blip>
            <a:stretch>
              <a:fillRect/>
            </a:stretch>
          </p:blipFill>
          <p:spPr>
            <a:xfrm>
              <a:off x="6400800" y="2997709"/>
              <a:ext cx="265176" cy="176783"/>
            </a:xfrm>
            <a:prstGeom prst="rect">
              <a:avLst/>
            </a:prstGeom>
            <a:noFill/>
          </p:spPr>
        </p:pic>
      </p:grpSp>
      <p:grpSp>
        <p:nvGrpSpPr>
          <p:cNvPr id="140" name="Group 139"/>
          <p:cNvGrpSpPr/>
          <p:nvPr/>
        </p:nvGrpSpPr>
        <p:grpSpPr>
          <a:xfrm>
            <a:off x="914400" y="3657600"/>
            <a:ext cx="7315200" cy="1892808"/>
            <a:chOff x="914400" y="4191000"/>
            <a:chExt cx="7315200" cy="1892808"/>
          </a:xfrm>
        </p:grpSpPr>
        <p:pic>
          <p:nvPicPr>
            <p:cNvPr id="127" name="Picture 126" descr="Interval.jpg"/>
            <p:cNvPicPr>
              <a:picLocks noChangeAspect="1"/>
            </p:cNvPicPr>
            <p:nvPr/>
          </p:nvPicPr>
          <p:blipFill>
            <a:blip r:embed="rId20" cstate="print"/>
            <a:stretch>
              <a:fillRect/>
            </a:stretch>
          </p:blipFill>
          <p:spPr>
            <a:xfrm>
              <a:off x="914400" y="4191000"/>
              <a:ext cx="7315200" cy="1470660"/>
            </a:xfrm>
            <a:prstGeom prst="rect">
              <a:avLst/>
            </a:prstGeom>
          </p:spPr>
        </p:pic>
        <p:cxnSp>
          <p:nvCxnSpPr>
            <p:cNvPr id="129" name="Straight Arrow Connector 128"/>
            <p:cNvCxnSpPr/>
            <p:nvPr/>
          </p:nvCxnSpPr>
          <p:spPr bwMode="auto">
            <a:xfrm rot="10800000">
              <a:off x="4052380" y="5736476"/>
              <a:ext cx="303212" cy="11873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pic>
          <p:nvPicPr>
            <p:cNvPr id="132" name="Picture 131" descr="txp_fig.png"/>
            <p:cNvPicPr>
              <a:picLocks noChangeAspect="1"/>
            </p:cNvPicPr>
            <p:nvPr>
              <p:custDataLst>
                <p:tags r:id="rId6"/>
              </p:custDataLst>
            </p:nvPr>
          </p:nvPicPr>
          <p:blipFill>
            <a:blip r:embed="rId21" cstate="print">
              <a:clrChange>
                <a:clrFrom>
                  <a:srgbClr val="FFFFFF"/>
                </a:clrFrom>
                <a:clrTo>
                  <a:srgbClr val="FFFFFF">
                    <a:alpha val="0"/>
                  </a:srgbClr>
                </a:clrTo>
              </a:clrChange>
              <a:lum/>
            </a:blip>
            <a:stretch>
              <a:fillRect/>
            </a:stretch>
          </p:blipFill>
          <p:spPr>
            <a:xfrm>
              <a:off x="2420111" y="5945631"/>
              <a:ext cx="341376" cy="124968"/>
            </a:xfrm>
            <a:prstGeom prst="rect">
              <a:avLst/>
            </a:prstGeom>
            <a:noFill/>
          </p:spPr>
        </p:pic>
        <p:pic>
          <p:nvPicPr>
            <p:cNvPr id="133" name="Picture 132" descr="txp_fig.png"/>
            <p:cNvPicPr>
              <a:picLocks noChangeAspect="1"/>
            </p:cNvPicPr>
            <p:nvPr>
              <p:custDataLst>
                <p:tags r:id="rId7"/>
              </p:custDataLst>
            </p:nvPr>
          </p:nvPicPr>
          <p:blipFill>
            <a:blip r:embed="rId22" cstate="print">
              <a:clrChange>
                <a:clrFrom>
                  <a:srgbClr val="FFFFFF"/>
                </a:clrFrom>
                <a:clrTo>
                  <a:srgbClr val="FFFFFF">
                    <a:alpha val="0"/>
                  </a:srgbClr>
                </a:clrTo>
              </a:clrChange>
              <a:lum/>
            </a:blip>
            <a:stretch>
              <a:fillRect/>
            </a:stretch>
          </p:blipFill>
          <p:spPr>
            <a:xfrm>
              <a:off x="4342891" y="5855208"/>
              <a:ext cx="990601" cy="228600"/>
            </a:xfrm>
            <a:prstGeom prst="rect">
              <a:avLst/>
            </a:prstGeom>
            <a:noFill/>
          </p:spPr>
        </p:pic>
        <p:pic>
          <p:nvPicPr>
            <p:cNvPr id="134" name="Picture 133" descr="txp_fig.png"/>
            <p:cNvPicPr>
              <a:picLocks noChangeAspect="1"/>
            </p:cNvPicPr>
            <p:nvPr>
              <p:custDataLst>
                <p:tags r:id="rId8"/>
              </p:custDataLst>
            </p:nvPr>
          </p:nvPicPr>
          <p:blipFill>
            <a:blip r:embed="rId23" cstate="print">
              <a:clrChange>
                <a:clrFrom>
                  <a:srgbClr val="FFFFFF"/>
                </a:clrFrom>
                <a:clrTo>
                  <a:srgbClr val="FFFFFF">
                    <a:alpha val="0"/>
                  </a:srgbClr>
                </a:clrTo>
              </a:clrChange>
              <a:lum/>
            </a:blip>
            <a:stretch>
              <a:fillRect/>
            </a:stretch>
          </p:blipFill>
          <p:spPr>
            <a:xfrm>
              <a:off x="6387592" y="5945633"/>
              <a:ext cx="152399" cy="124967"/>
            </a:xfrm>
            <a:prstGeom prst="rect">
              <a:avLst/>
            </a:prstGeom>
            <a:noFill/>
          </p:spPr>
        </p:pic>
      </p:grpSp>
      <p:pic>
        <p:nvPicPr>
          <p:cNvPr id="138" name="Picture 137" descr="txp_fig.png"/>
          <p:cNvPicPr>
            <a:picLocks noChangeAspect="1"/>
          </p:cNvPicPr>
          <p:nvPr>
            <p:custDataLst>
              <p:tags r:id="rId1"/>
            </p:custDataLst>
          </p:nvPr>
        </p:nvPicPr>
        <p:blipFill>
          <a:blip r:embed="rId24" cstate="print">
            <a:clrChange>
              <a:clrFrom>
                <a:srgbClr val="FFFFFF"/>
              </a:clrFrom>
              <a:clrTo>
                <a:srgbClr val="FFFFFF">
                  <a:alpha val="0"/>
                </a:srgbClr>
              </a:clrTo>
            </a:clrChange>
            <a:lum/>
          </a:blip>
          <a:stretch>
            <a:fillRect/>
          </a:stretch>
        </p:blipFill>
        <p:spPr>
          <a:xfrm>
            <a:off x="1143003" y="1295400"/>
            <a:ext cx="6830534" cy="252983"/>
          </a:xfrm>
          <a:prstGeom prst="rect">
            <a:avLst/>
          </a:prstGeom>
          <a:noFill/>
        </p:spPr>
      </p:pic>
      <p:pic>
        <p:nvPicPr>
          <p:cNvPr id="151" name="Picture 150" descr="txp_fig.png"/>
          <p:cNvPicPr>
            <a:picLocks noChangeAspect="1"/>
          </p:cNvPicPr>
          <p:nvPr>
            <p:custDataLst>
              <p:tags r:id="rId2"/>
            </p:custDataLst>
          </p:nvPr>
        </p:nvPicPr>
        <p:blipFill>
          <a:blip r:embed="rId25" cstate="print">
            <a:clrChange>
              <a:clrFrom>
                <a:srgbClr val="FFFFFF"/>
              </a:clrFrom>
              <a:clrTo>
                <a:srgbClr val="FFFFFF">
                  <a:alpha val="0"/>
                </a:srgbClr>
              </a:clrTo>
            </a:clrChange>
            <a:lum/>
          </a:blip>
          <a:stretch>
            <a:fillRect/>
          </a:stretch>
        </p:blipFill>
        <p:spPr>
          <a:xfrm>
            <a:off x="4241799" y="4585207"/>
            <a:ext cx="1066801" cy="252985"/>
          </a:xfrm>
          <a:prstGeom prst="rect">
            <a:avLst/>
          </a:prstGeom>
          <a:noFill/>
        </p:spPr>
      </p:pic>
      <p:pic>
        <p:nvPicPr>
          <p:cNvPr id="155" name="Picture 154" descr="txp_fig.png"/>
          <p:cNvPicPr>
            <a:picLocks noChangeAspect="1"/>
          </p:cNvPicPr>
          <p:nvPr>
            <p:custDataLst>
              <p:tags r:id="rId3"/>
            </p:custDataLst>
          </p:nvPr>
        </p:nvPicPr>
        <p:blipFill>
          <a:blip r:embed="rId26" cstate="print">
            <a:clrChange>
              <a:clrFrom>
                <a:srgbClr val="FFFFFF"/>
              </a:clrFrom>
              <a:clrTo>
                <a:srgbClr val="FFFFFF">
                  <a:alpha val="0"/>
                </a:srgbClr>
              </a:clrTo>
            </a:clrChange>
            <a:lum/>
          </a:blip>
          <a:stretch>
            <a:fillRect/>
          </a:stretch>
        </p:blipFill>
        <p:spPr>
          <a:xfrm>
            <a:off x="600526" y="3445022"/>
            <a:ext cx="7933874" cy="261021"/>
          </a:xfrm>
          <a:prstGeom prst="rect">
            <a:avLst/>
          </a:prstGeom>
          <a:noFill/>
        </p:spPr>
      </p:pic>
      <p:pic>
        <p:nvPicPr>
          <p:cNvPr id="157" name="Picture 156" descr="txp_fig.png"/>
          <p:cNvPicPr>
            <a:picLocks noChangeAspect="1"/>
          </p:cNvPicPr>
          <p:nvPr>
            <p:custDataLst>
              <p:tags r:id="rId4"/>
            </p:custDataLst>
          </p:nvPr>
        </p:nvPicPr>
        <p:blipFill>
          <a:blip r:embed="rId27" cstate="print">
            <a:clrChange>
              <a:clrFrom>
                <a:srgbClr val="FFFFFF"/>
              </a:clrFrom>
              <a:clrTo>
                <a:srgbClr val="FFFFFF">
                  <a:alpha val="0"/>
                </a:srgbClr>
              </a:clrTo>
            </a:clrChange>
            <a:lum/>
          </a:blip>
          <a:stretch>
            <a:fillRect/>
          </a:stretch>
        </p:blipFill>
        <p:spPr>
          <a:xfrm>
            <a:off x="635180" y="5804899"/>
            <a:ext cx="7873638" cy="226600"/>
          </a:xfrm>
          <a:prstGeom prst="rect">
            <a:avLst/>
          </a:prstGeom>
          <a:noFill/>
        </p:spPr>
      </p:pic>
      <p:cxnSp>
        <p:nvCxnSpPr>
          <p:cNvPr id="159" name="Straight Connector 158"/>
          <p:cNvCxnSpPr/>
          <p:nvPr/>
        </p:nvCxnSpPr>
        <p:spPr bwMode="auto">
          <a:xfrm>
            <a:off x="1371600" y="4648200"/>
            <a:ext cx="2590800" cy="158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pic>
        <p:nvPicPr>
          <p:cNvPr id="165" name="Picture 164" descr="txp_fig.png"/>
          <p:cNvPicPr>
            <a:picLocks noChangeAspect="1"/>
          </p:cNvPicPr>
          <p:nvPr>
            <p:custDataLst>
              <p:tags r:id="rId5"/>
            </p:custDataLst>
          </p:nvPr>
        </p:nvPicPr>
        <p:blipFill>
          <a:blip r:embed="rId28" cstate="print">
            <a:clrChange>
              <a:clrFrom>
                <a:srgbClr val="FFFFFF"/>
              </a:clrFrom>
              <a:clrTo>
                <a:srgbClr val="FFFFFF">
                  <a:alpha val="0"/>
                </a:srgbClr>
              </a:clrTo>
            </a:clrChange>
            <a:lum/>
          </a:blip>
          <a:stretch>
            <a:fillRect/>
          </a:stretch>
        </p:blipFill>
        <p:spPr>
          <a:xfrm>
            <a:off x="815165" y="4540101"/>
            <a:ext cx="469392" cy="21336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Pathological Liar Game Theorem</a:t>
            </a:r>
            <a:endParaRPr lang="en-US" dirty="0"/>
          </a:p>
        </p:txBody>
      </p:sp>
      <p:sp>
        <p:nvSpPr>
          <p:cNvPr id="4" name="Slide Number Placeholder 3"/>
          <p:cNvSpPr>
            <a:spLocks noGrp="1"/>
          </p:cNvSpPr>
          <p:nvPr>
            <p:ph type="sldNum" sz="quarter" idx="12"/>
          </p:nvPr>
        </p:nvSpPr>
        <p:spPr/>
        <p:txBody>
          <a:bodyPr/>
          <a:lstStyle/>
          <a:p>
            <a:pPr>
              <a:defRPr/>
            </a:pPr>
            <a:fld id="{F65193B3-66E1-49FC-BBC5-45632647B5EE}" type="slidenum">
              <a:rPr lang="en-US" smtClean="0"/>
              <a:pPr>
                <a:defRPr/>
              </a:pPr>
              <a:t>55</a:t>
            </a:fld>
            <a:endParaRPr lang="en-US"/>
          </a:p>
        </p:txBody>
      </p:sp>
      <p:pic>
        <p:nvPicPr>
          <p:cNvPr id="11" name="Picture 10" descr="txp_fig.png"/>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838078" y="1581649"/>
            <a:ext cx="7391522" cy="456417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Further Exploration</a:t>
            </a:r>
          </a:p>
        </p:txBody>
      </p:sp>
      <p:sp>
        <p:nvSpPr>
          <p:cNvPr id="75779" name="Rectangle 3"/>
          <p:cNvSpPr>
            <a:spLocks noGrp="1" noChangeArrowheads="1"/>
          </p:cNvSpPr>
          <p:nvPr>
            <p:ph idx="1"/>
          </p:nvPr>
        </p:nvSpPr>
        <p:spPr>
          <a:xfrm>
            <a:off x="457200" y="1295400"/>
            <a:ext cx="8229600" cy="5105400"/>
          </a:xfrm>
        </p:spPr>
        <p:txBody>
          <a:bodyPr/>
          <a:lstStyle/>
          <a:p>
            <a:endParaRPr lang="en-US" sz="2200" dirty="0" smtClean="0"/>
          </a:p>
          <a:p>
            <a:endParaRPr lang="en-US" sz="2200" dirty="0" smtClean="0"/>
          </a:p>
          <a:p>
            <a:r>
              <a:rPr lang="en-US" sz="2200" dirty="0" smtClean="0"/>
              <a:t>Tighten the discrepancy analysis for the special case of initial chip configuration </a:t>
            </a:r>
            <a:r>
              <a:rPr lang="en-US" sz="2200" i="1" dirty="0" smtClean="0">
                <a:latin typeface="Arial"/>
              </a:rPr>
              <a:t>f</a:t>
            </a:r>
            <a:r>
              <a:rPr lang="en-US" sz="2200" i="1" baseline="-25000" dirty="0" smtClean="0">
                <a:latin typeface="Arial"/>
              </a:rPr>
              <a:t>0</a:t>
            </a:r>
            <a:r>
              <a:rPr lang="en-US" sz="2200" dirty="0" smtClean="0">
                <a:latin typeface="Arial"/>
              </a:rPr>
              <a:t>(z</a:t>
            </a:r>
            <a:r>
              <a:rPr lang="en-US" sz="2200" i="1" dirty="0" smtClean="0"/>
              <a:t>)=M </a:t>
            </a:r>
            <a:r>
              <a:rPr lang="en-US" sz="2200" i="1" dirty="0" smtClean="0">
                <a:sym typeface="Symbol"/>
              </a:rPr>
              <a:t></a:t>
            </a:r>
            <a:r>
              <a:rPr lang="en-US" sz="2200" baseline="-25000" dirty="0" smtClean="0">
                <a:latin typeface="Arial"/>
                <a:sym typeface="Symbol"/>
              </a:rPr>
              <a:t>0</a:t>
            </a:r>
            <a:r>
              <a:rPr lang="en-US" sz="2200" dirty="0" smtClean="0">
                <a:latin typeface="Arial"/>
              </a:rPr>
              <a:t>(z</a:t>
            </a:r>
            <a:r>
              <a:rPr lang="en-US" sz="2200" i="1" dirty="0" smtClean="0"/>
              <a:t>).</a:t>
            </a:r>
            <a:endParaRPr lang="en-US" dirty="0" smtClean="0"/>
          </a:p>
          <a:p>
            <a:pPr lvl="1">
              <a:buNone/>
            </a:pPr>
            <a:endParaRPr lang="en-US" sz="1000" dirty="0" smtClean="0"/>
          </a:p>
          <a:p>
            <a:r>
              <a:rPr lang="en-US" sz="2200" dirty="0" smtClean="0"/>
              <a:t>Generalize from binary questions to </a:t>
            </a:r>
            <a:r>
              <a:rPr lang="en-US" sz="2200" i="1" dirty="0" smtClean="0"/>
              <a:t>q</a:t>
            </a:r>
            <a:r>
              <a:rPr lang="en-US" sz="2200" dirty="0" smtClean="0"/>
              <a:t>-</a:t>
            </a:r>
            <a:r>
              <a:rPr lang="en-US" sz="2200" dirty="0" err="1" smtClean="0"/>
              <a:t>ary</a:t>
            </a:r>
            <a:r>
              <a:rPr lang="en-US" sz="2200" dirty="0" smtClean="0"/>
              <a:t> questions, </a:t>
            </a:r>
            <a:r>
              <a:rPr lang="en-US" sz="2200" i="1" dirty="0" smtClean="0"/>
              <a:t>q</a:t>
            </a:r>
            <a:r>
              <a:rPr lang="en-US" sz="2200" dirty="0" smtClean="0"/>
              <a:t> </a:t>
            </a:r>
            <a:r>
              <a:rPr lang="en-US" sz="2200" dirty="0" smtClean="0">
                <a:latin typeface="cmsy10"/>
              </a:rPr>
              <a:t>¸</a:t>
            </a:r>
            <a:r>
              <a:rPr lang="en-US" sz="2200" dirty="0" smtClean="0"/>
              <a:t> 2.</a:t>
            </a:r>
            <a:endParaRPr lang="en-US" dirty="0" smtClean="0"/>
          </a:p>
          <a:p>
            <a:pPr lvl="1"/>
            <a:endParaRPr lang="en-US" sz="1000" dirty="0" smtClean="0"/>
          </a:p>
          <a:p>
            <a:r>
              <a:rPr lang="en-US" sz="2200" dirty="0" smtClean="0"/>
              <a:t>Improve analysis of the original liar game from Spencer and Winkler `92.</a:t>
            </a:r>
            <a:endParaRPr lang="en-US" dirty="0" smtClean="0"/>
          </a:p>
          <a:p>
            <a:pPr lvl="1"/>
            <a:endParaRPr lang="en-US" sz="1000" dirty="0" smtClean="0"/>
          </a:p>
          <a:p>
            <a:r>
              <a:rPr lang="en-US" sz="2200" dirty="0" smtClean="0"/>
              <a:t>Prove general </a:t>
            </a:r>
            <a:r>
              <a:rPr lang="en-US" sz="2200" dirty="0" err="1" smtClean="0"/>
              <a:t>pointwise</a:t>
            </a:r>
            <a:r>
              <a:rPr lang="en-US" sz="2200" dirty="0" smtClean="0"/>
              <a:t> and interval discrepancy theorems for various </a:t>
            </a:r>
            <a:r>
              <a:rPr lang="en-US" sz="2200" dirty="0" err="1" smtClean="0"/>
              <a:t>discretizations</a:t>
            </a:r>
            <a:r>
              <a:rPr lang="en-US" sz="2200" dirty="0" smtClean="0"/>
              <a:t> of random walks.</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56</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Reading List</a:t>
            </a:r>
          </a:p>
        </p:txBody>
      </p:sp>
      <p:sp>
        <p:nvSpPr>
          <p:cNvPr id="75779" name="Rectangle 3"/>
          <p:cNvSpPr>
            <a:spLocks noGrp="1" noChangeArrowheads="1"/>
          </p:cNvSpPr>
          <p:nvPr>
            <p:ph idx="1"/>
          </p:nvPr>
        </p:nvSpPr>
        <p:spPr>
          <a:xfrm>
            <a:off x="457200" y="1295400"/>
            <a:ext cx="8229600" cy="5105400"/>
          </a:xfrm>
        </p:spPr>
        <p:txBody>
          <a:bodyPr/>
          <a:lstStyle/>
          <a:p>
            <a:r>
              <a:rPr lang="en-US" sz="2000" dirty="0" smtClean="0"/>
              <a:t>This paper:  </a:t>
            </a:r>
            <a:r>
              <a:rPr lang="en-US" sz="1800" dirty="0" smtClean="0"/>
              <a:t>Linearly bounded liars, adaptive covering codes, and deterministic random walks, preprint (see homepage).</a:t>
            </a:r>
          </a:p>
          <a:p>
            <a:r>
              <a:rPr lang="en-US" sz="2000" dirty="0" smtClean="0"/>
              <a:t>The liar machine</a:t>
            </a:r>
          </a:p>
          <a:p>
            <a:pPr lvl="1"/>
            <a:r>
              <a:rPr lang="en-US" sz="1800" dirty="0" smtClean="0"/>
              <a:t>Joel Spencer and Peter Winkler. Three thresholds for a liar. </a:t>
            </a:r>
            <a:r>
              <a:rPr lang="en-US" sz="1800" i="1" dirty="0" err="1" smtClean="0"/>
              <a:t>Combin</a:t>
            </a:r>
            <a:r>
              <a:rPr lang="en-US" sz="1800" i="1" dirty="0" smtClean="0"/>
              <a:t>. </a:t>
            </a:r>
            <a:r>
              <a:rPr lang="en-US" sz="1800" i="1" dirty="0" err="1" smtClean="0"/>
              <a:t>Probab</a:t>
            </a:r>
            <a:r>
              <a:rPr lang="en-US" sz="1800" i="1" dirty="0" smtClean="0"/>
              <a:t>. Comput.</a:t>
            </a:r>
            <a:r>
              <a:rPr lang="en-US" sz="1800" dirty="0" smtClean="0"/>
              <a:t>,</a:t>
            </a:r>
            <a:r>
              <a:rPr lang="en-US" sz="1800" b="1" dirty="0" smtClean="0"/>
              <a:t>1</a:t>
            </a:r>
            <a:r>
              <a:rPr lang="en-US" sz="1800" dirty="0" smtClean="0"/>
              <a:t>(1):81-93, 1992.</a:t>
            </a:r>
          </a:p>
          <a:p>
            <a:r>
              <a:rPr lang="en-US" sz="2000" dirty="0" smtClean="0"/>
              <a:t>The pathological liar game</a:t>
            </a:r>
          </a:p>
          <a:p>
            <a:pPr lvl="1"/>
            <a:r>
              <a:rPr lang="en-US" sz="1800" dirty="0" smtClean="0"/>
              <a:t>Robert Ellis, </a:t>
            </a:r>
            <a:r>
              <a:rPr lang="en-US" sz="1800" dirty="0" err="1" smtClean="0"/>
              <a:t>Vadim</a:t>
            </a:r>
            <a:r>
              <a:rPr lang="en-US" sz="1800" dirty="0" smtClean="0"/>
              <a:t> </a:t>
            </a:r>
            <a:r>
              <a:rPr lang="en-US" sz="1800" dirty="0" err="1" smtClean="0"/>
              <a:t>Ponomarenko</a:t>
            </a:r>
            <a:r>
              <a:rPr lang="en-US" sz="1800" dirty="0" smtClean="0"/>
              <a:t>, and Catherine Yan. The </a:t>
            </a:r>
            <a:r>
              <a:rPr lang="en-US" sz="1800" dirty="0" err="1" smtClean="0"/>
              <a:t>Renyi-Ulam</a:t>
            </a:r>
            <a:r>
              <a:rPr lang="en-US" sz="1800" dirty="0" smtClean="0"/>
              <a:t> pathological liar game with a fixed number of lies. </a:t>
            </a:r>
            <a:r>
              <a:rPr lang="en-US" sz="1800" i="1" dirty="0" smtClean="0"/>
              <a:t>J. </a:t>
            </a:r>
            <a:r>
              <a:rPr lang="en-US" sz="1800" i="1" dirty="0" err="1" smtClean="0"/>
              <a:t>Combin</a:t>
            </a:r>
            <a:r>
              <a:rPr lang="en-US" sz="1800" i="1" dirty="0" smtClean="0"/>
              <a:t>. Theory Ser. A</a:t>
            </a:r>
            <a:r>
              <a:rPr lang="en-US" sz="1800" dirty="0" smtClean="0"/>
              <a:t>, </a:t>
            </a:r>
            <a:r>
              <a:rPr lang="en-US" sz="1800" b="1" dirty="0" smtClean="0"/>
              <a:t>112</a:t>
            </a:r>
            <a:r>
              <a:rPr lang="en-US" sz="1800" dirty="0" smtClean="0"/>
              <a:t>(2):328-336, 2005.</a:t>
            </a:r>
          </a:p>
          <a:p>
            <a:r>
              <a:rPr lang="en-US" sz="2000" dirty="0" smtClean="0"/>
              <a:t>Discrepancy of deterministic random walks</a:t>
            </a:r>
          </a:p>
          <a:p>
            <a:pPr lvl="1"/>
            <a:r>
              <a:rPr lang="en-US" sz="1800" dirty="0" smtClean="0"/>
              <a:t>Joshua Cooper and Joel Spencer, Simulating a Random Walk with Constant Error, </a:t>
            </a:r>
            <a:r>
              <a:rPr lang="en-US" sz="1800" dirty="0" err="1" smtClean="0"/>
              <a:t>Combinatorics</a:t>
            </a:r>
            <a:r>
              <a:rPr lang="en-US" sz="1800" dirty="0" smtClean="0"/>
              <a:t>, Probability, and Computing, </a:t>
            </a:r>
            <a:r>
              <a:rPr lang="en-US" sz="1800" b="1" dirty="0" smtClean="0"/>
              <a:t>15</a:t>
            </a:r>
            <a:r>
              <a:rPr lang="en-US" sz="1800" dirty="0" smtClean="0"/>
              <a:t> (2006), no. 06, 815-822.</a:t>
            </a:r>
          </a:p>
          <a:p>
            <a:pPr lvl="1"/>
            <a:r>
              <a:rPr lang="en-US" sz="1800" dirty="0" smtClean="0"/>
              <a:t>Joshua Cooper, Benjamin </a:t>
            </a:r>
            <a:r>
              <a:rPr lang="en-US" sz="1800" dirty="0" err="1" smtClean="0"/>
              <a:t>Doerr</a:t>
            </a:r>
            <a:r>
              <a:rPr lang="en-US" sz="1800" dirty="0" smtClean="0"/>
              <a:t>, Joel Spencer, and Gabor </a:t>
            </a:r>
            <a:r>
              <a:rPr lang="en-US" sz="1800" dirty="0" err="1" smtClean="0"/>
              <a:t>Tardos</a:t>
            </a:r>
            <a:r>
              <a:rPr lang="en-US" sz="1800" dirty="0" smtClean="0"/>
              <a:t>. Deterministic random walks on the integers. </a:t>
            </a:r>
            <a:r>
              <a:rPr lang="en-US" sz="1800" i="1" dirty="0" smtClean="0"/>
              <a:t>European J. </a:t>
            </a:r>
            <a:r>
              <a:rPr lang="en-US" sz="1800" i="1" dirty="0" err="1" smtClean="0"/>
              <a:t>Combin</a:t>
            </a:r>
            <a:r>
              <a:rPr lang="en-US" sz="1800" i="1" dirty="0" smtClean="0"/>
              <a:t>.</a:t>
            </a:r>
            <a:r>
              <a:rPr lang="en-US" sz="1800" dirty="0" smtClean="0"/>
              <a:t>, </a:t>
            </a:r>
            <a:r>
              <a:rPr lang="en-US" sz="1800" b="1" dirty="0" smtClean="0"/>
              <a:t>28</a:t>
            </a:r>
            <a:r>
              <a:rPr lang="en-US" sz="1800" dirty="0" smtClean="0"/>
              <a:t>(8):2072-2090, 2007.</a:t>
            </a:r>
          </a:p>
        </p:txBody>
      </p:sp>
      <p:sp>
        <p:nvSpPr>
          <p:cNvPr id="75780"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5B66ACF3-A0D4-4615-BD79-CFF81A5C731A}" type="slidenum">
              <a:rPr lang="en-US" sz="1200">
                <a:solidFill>
                  <a:schemeClr val="bg1"/>
                </a:solidFill>
              </a:rPr>
              <a:pPr algn="r"/>
              <a:t>57</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a:lstStyle/>
          <a:p>
            <a:r>
              <a:rPr lang="en-US" smtClean="0"/>
              <a:t>A Repetition Code as a Packing</a:t>
            </a:r>
          </a:p>
        </p:txBody>
      </p:sp>
      <p:sp>
        <p:nvSpPr>
          <p:cNvPr id="81922" name="Rectangle 2"/>
          <p:cNvSpPr>
            <a:spLocks noGrp="1" noChangeArrowheads="1"/>
          </p:cNvSpPr>
          <p:nvPr>
            <p:ph idx="1"/>
          </p:nvPr>
        </p:nvSpPr>
        <p:spPr>
          <a:noFill/>
          <a:ln/>
        </p:spPr>
        <p:txBody>
          <a:bodyPr/>
          <a:lstStyle/>
          <a:p>
            <a:endParaRPr lang="en-US" smtClean="0"/>
          </a:p>
          <a:p>
            <a:r>
              <a:rPr lang="en-US" smtClean="0"/>
              <a:t>(3,1)-code:    111,  000</a:t>
            </a:r>
          </a:p>
          <a:p>
            <a:endParaRPr lang="en-US" smtClean="0"/>
          </a:p>
          <a:p>
            <a:r>
              <a:rPr lang="en-US" smtClean="0"/>
              <a:t>Pairwise distance </a:t>
            </a:r>
            <a:r>
              <a:rPr lang="en-US" smtClean="0">
                <a:latin typeface="Times New Roman" pitchFamily="18" charset="0"/>
                <a:cs typeface="Arial" charset="0"/>
              </a:rPr>
              <a:t>=</a:t>
            </a:r>
            <a:r>
              <a:rPr lang="en-US" smtClean="0">
                <a:latin typeface="Times New Roman" pitchFamily="18" charset="0"/>
              </a:rPr>
              <a:t> </a:t>
            </a:r>
            <a:r>
              <a:rPr lang="en-US" smtClean="0"/>
              <a:t>3 </a:t>
            </a:r>
            <a:r>
              <a:rPr lang="en-US" smtClean="0">
                <a:sym typeface="Wingdings" pitchFamily="2" charset="2"/>
              </a:rPr>
              <a:t> </a:t>
            </a:r>
            <a:br>
              <a:rPr lang="en-US" smtClean="0">
                <a:sym typeface="Wingdings" pitchFamily="2" charset="2"/>
              </a:rPr>
            </a:br>
            <a:r>
              <a:rPr lang="en-US" smtClean="0">
                <a:sym typeface="Wingdings" pitchFamily="2" charset="2"/>
              </a:rPr>
              <a:t>1 error can be corrected</a:t>
            </a:r>
          </a:p>
          <a:p>
            <a:endParaRPr lang="en-US" smtClean="0">
              <a:sym typeface="Wingdings" pitchFamily="2" charset="2"/>
            </a:endParaRPr>
          </a:p>
          <a:p>
            <a:r>
              <a:rPr lang="en-US" smtClean="0">
                <a:sym typeface="Wingdings" pitchFamily="2" charset="2"/>
              </a:rPr>
              <a:t>The </a:t>
            </a:r>
            <a:r>
              <a:rPr lang="en-US" i="1" smtClean="0">
                <a:latin typeface="Times New Roman" pitchFamily="18" charset="0"/>
                <a:sym typeface="Wingdings" pitchFamily="2" charset="2"/>
              </a:rPr>
              <a:t>M</a:t>
            </a:r>
            <a:r>
              <a:rPr lang="en-US" smtClean="0">
                <a:sym typeface="Wingdings" pitchFamily="2" charset="2"/>
              </a:rPr>
              <a:t> codewords of an</a:t>
            </a:r>
            <a:br>
              <a:rPr lang="en-US" smtClean="0">
                <a:sym typeface="Wingdings" pitchFamily="2" charset="2"/>
              </a:rPr>
            </a:br>
            <a:r>
              <a:rPr lang="en-US" smtClean="0">
                <a:latin typeface="Times New Roman" pitchFamily="18" charset="0"/>
                <a:sym typeface="Wingdings" pitchFamily="2" charset="2"/>
              </a:rPr>
              <a:t>(</a:t>
            </a:r>
            <a:r>
              <a:rPr lang="en-US" i="1" smtClean="0">
                <a:latin typeface="Times New Roman" pitchFamily="18" charset="0"/>
                <a:sym typeface="Wingdings" pitchFamily="2" charset="2"/>
              </a:rPr>
              <a:t>n</a:t>
            </a:r>
            <a:r>
              <a:rPr lang="en-US" smtClean="0">
                <a:latin typeface="Times New Roman" pitchFamily="18" charset="0"/>
                <a:sym typeface="Wingdings" pitchFamily="2" charset="2"/>
              </a:rPr>
              <a:t>,</a:t>
            </a:r>
            <a:r>
              <a:rPr lang="en-US" i="1" smtClean="0">
                <a:latin typeface="Times New Roman" pitchFamily="18" charset="0"/>
                <a:sym typeface="Wingdings" pitchFamily="2" charset="2"/>
              </a:rPr>
              <a:t>e</a:t>
            </a:r>
            <a:r>
              <a:rPr lang="en-US" smtClean="0">
                <a:latin typeface="Times New Roman" pitchFamily="18" charset="0"/>
                <a:sym typeface="Wingdings" pitchFamily="2" charset="2"/>
              </a:rPr>
              <a:t>)</a:t>
            </a:r>
            <a:r>
              <a:rPr lang="en-US" smtClean="0">
                <a:sym typeface="Wingdings" pitchFamily="2" charset="2"/>
              </a:rPr>
              <a:t>-code correspond to</a:t>
            </a:r>
            <a:br>
              <a:rPr lang="en-US" smtClean="0">
                <a:sym typeface="Wingdings" pitchFamily="2" charset="2"/>
              </a:rPr>
            </a:br>
            <a:r>
              <a:rPr lang="en-US" smtClean="0">
                <a:sym typeface="Wingdings" pitchFamily="2" charset="2"/>
              </a:rPr>
              <a:t>a packing of Hamming balls</a:t>
            </a:r>
            <a:br>
              <a:rPr lang="en-US" smtClean="0">
                <a:sym typeface="Wingdings" pitchFamily="2" charset="2"/>
              </a:rPr>
            </a:br>
            <a:r>
              <a:rPr lang="en-US" smtClean="0">
                <a:sym typeface="Wingdings" pitchFamily="2" charset="2"/>
              </a:rPr>
              <a:t>of radius </a:t>
            </a:r>
            <a:r>
              <a:rPr lang="en-US" i="1" smtClean="0">
                <a:latin typeface="Times New Roman" pitchFamily="18" charset="0"/>
                <a:sym typeface="Wingdings" pitchFamily="2" charset="2"/>
              </a:rPr>
              <a:t>e</a:t>
            </a:r>
            <a:r>
              <a:rPr lang="en-US" smtClean="0">
                <a:sym typeface="Wingdings" pitchFamily="2" charset="2"/>
              </a:rPr>
              <a:t> in the </a:t>
            </a:r>
            <a:r>
              <a:rPr lang="en-US" i="1" smtClean="0">
                <a:latin typeface="Times New Roman" pitchFamily="18" charset="0"/>
                <a:sym typeface="Wingdings" pitchFamily="2" charset="2"/>
              </a:rPr>
              <a:t>n</a:t>
            </a:r>
            <a:r>
              <a:rPr lang="en-US" smtClean="0">
                <a:sym typeface="Wingdings" pitchFamily="2" charset="2"/>
              </a:rPr>
              <a:t>-cube</a:t>
            </a:r>
          </a:p>
          <a:p>
            <a:pPr>
              <a:buFont typeface="Wingdings" pitchFamily="2" charset="2"/>
              <a:buNone/>
            </a:pPr>
            <a:endParaRPr lang="en-US" smtClean="0"/>
          </a:p>
        </p:txBody>
      </p:sp>
      <p:sp>
        <p:nvSpPr>
          <p:cNvPr id="81924" name="AutoShape 4"/>
          <p:cNvSpPr>
            <a:spLocks noChangeAspect="1" noChangeArrowheads="1"/>
          </p:cNvSpPr>
          <p:nvPr/>
        </p:nvSpPr>
        <p:spPr bwMode="auto">
          <a:xfrm>
            <a:off x="6097588" y="3146425"/>
            <a:ext cx="398462" cy="198438"/>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110</a:t>
            </a:r>
          </a:p>
        </p:txBody>
      </p:sp>
      <p:sp>
        <p:nvSpPr>
          <p:cNvPr id="81925" name="AutoShape 5"/>
          <p:cNvSpPr>
            <a:spLocks noChangeAspect="1" noChangeArrowheads="1"/>
          </p:cNvSpPr>
          <p:nvPr/>
        </p:nvSpPr>
        <p:spPr bwMode="auto">
          <a:xfrm>
            <a:off x="7426325" y="3146425"/>
            <a:ext cx="396875" cy="198438"/>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011</a:t>
            </a:r>
          </a:p>
        </p:txBody>
      </p:sp>
      <p:sp>
        <p:nvSpPr>
          <p:cNvPr id="81926" name="AutoShape 6"/>
          <p:cNvSpPr>
            <a:spLocks noChangeAspect="1" noChangeArrowheads="1"/>
          </p:cNvSpPr>
          <p:nvPr/>
        </p:nvSpPr>
        <p:spPr bwMode="auto">
          <a:xfrm>
            <a:off x="6761163" y="3146425"/>
            <a:ext cx="398462" cy="198438"/>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101</a:t>
            </a:r>
          </a:p>
        </p:txBody>
      </p:sp>
      <p:sp>
        <p:nvSpPr>
          <p:cNvPr id="81927" name="AutoShape 7"/>
          <p:cNvSpPr>
            <a:spLocks noChangeAspect="1" noChangeArrowheads="1"/>
          </p:cNvSpPr>
          <p:nvPr/>
        </p:nvSpPr>
        <p:spPr bwMode="auto">
          <a:xfrm>
            <a:off x="6761163" y="2616200"/>
            <a:ext cx="398462" cy="198438"/>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111</a:t>
            </a:r>
          </a:p>
        </p:txBody>
      </p:sp>
      <p:sp>
        <p:nvSpPr>
          <p:cNvPr id="81928" name="AutoShape 8"/>
          <p:cNvSpPr>
            <a:spLocks noChangeAspect="1" noChangeArrowheads="1"/>
          </p:cNvSpPr>
          <p:nvPr/>
        </p:nvSpPr>
        <p:spPr bwMode="auto">
          <a:xfrm>
            <a:off x="6761163" y="4208463"/>
            <a:ext cx="398462" cy="198437"/>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000</a:t>
            </a:r>
          </a:p>
        </p:txBody>
      </p:sp>
      <p:sp>
        <p:nvSpPr>
          <p:cNvPr id="81929" name="AutoShape 9"/>
          <p:cNvSpPr>
            <a:spLocks noChangeAspect="1" noChangeArrowheads="1"/>
          </p:cNvSpPr>
          <p:nvPr/>
        </p:nvSpPr>
        <p:spPr bwMode="auto">
          <a:xfrm>
            <a:off x="6761163" y="3676650"/>
            <a:ext cx="398462" cy="2000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010</a:t>
            </a:r>
          </a:p>
        </p:txBody>
      </p:sp>
      <p:sp>
        <p:nvSpPr>
          <p:cNvPr id="81930" name="AutoShape 10"/>
          <p:cNvSpPr>
            <a:spLocks noChangeAspect="1" noChangeArrowheads="1"/>
          </p:cNvSpPr>
          <p:nvPr/>
        </p:nvSpPr>
        <p:spPr bwMode="auto">
          <a:xfrm>
            <a:off x="7426325" y="3676650"/>
            <a:ext cx="396875" cy="2000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001</a:t>
            </a:r>
          </a:p>
        </p:txBody>
      </p:sp>
      <p:sp>
        <p:nvSpPr>
          <p:cNvPr id="81931" name="AutoShape 11"/>
          <p:cNvSpPr>
            <a:spLocks noChangeAspect="1" noChangeArrowheads="1"/>
          </p:cNvSpPr>
          <p:nvPr/>
        </p:nvSpPr>
        <p:spPr bwMode="auto">
          <a:xfrm>
            <a:off x="6097588" y="3676650"/>
            <a:ext cx="398462" cy="2000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100</a:t>
            </a:r>
          </a:p>
        </p:txBody>
      </p:sp>
      <p:cxnSp>
        <p:nvCxnSpPr>
          <p:cNvPr id="81932" name="AutoShape 12"/>
          <p:cNvCxnSpPr>
            <a:cxnSpLocks noChangeAspect="1" noChangeShapeType="1"/>
            <a:stCxn id="81928" idx="0"/>
            <a:endCxn id="81929" idx="2"/>
          </p:cNvCxnSpPr>
          <p:nvPr/>
        </p:nvCxnSpPr>
        <p:spPr bwMode="auto">
          <a:xfrm flipV="1">
            <a:off x="6961188" y="3876675"/>
            <a:ext cx="0" cy="331788"/>
          </a:xfrm>
          <a:prstGeom prst="straightConnector1">
            <a:avLst/>
          </a:prstGeom>
          <a:noFill/>
          <a:ln w="9525">
            <a:solidFill>
              <a:schemeClr val="tx1"/>
            </a:solidFill>
            <a:round/>
            <a:headEnd/>
            <a:tailEnd/>
          </a:ln>
          <a:effectLst/>
        </p:spPr>
      </p:cxnSp>
      <p:cxnSp>
        <p:nvCxnSpPr>
          <p:cNvPr id="81933" name="AutoShape 13"/>
          <p:cNvCxnSpPr>
            <a:cxnSpLocks noChangeAspect="1" noChangeShapeType="1"/>
            <a:stCxn id="81928" idx="0"/>
            <a:endCxn id="81930" idx="2"/>
          </p:cNvCxnSpPr>
          <p:nvPr/>
        </p:nvCxnSpPr>
        <p:spPr bwMode="auto">
          <a:xfrm flipV="1">
            <a:off x="6961188" y="3876675"/>
            <a:ext cx="663575" cy="331788"/>
          </a:xfrm>
          <a:prstGeom prst="straightConnector1">
            <a:avLst/>
          </a:prstGeom>
          <a:noFill/>
          <a:ln w="9525">
            <a:solidFill>
              <a:schemeClr val="tx1"/>
            </a:solidFill>
            <a:round/>
            <a:headEnd/>
            <a:tailEnd/>
          </a:ln>
          <a:effectLst/>
        </p:spPr>
      </p:cxnSp>
      <p:cxnSp>
        <p:nvCxnSpPr>
          <p:cNvPr id="81934" name="AutoShape 14"/>
          <p:cNvCxnSpPr>
            <a:cxnSpLocks noChangeAspect="1" noChangeShapeType="1"/>
            <a:stCxn id="81928" idx="0"/>
            <a:endCxn id="81931" idx="2"/>
          </p:cNvCxnSpPr>
          <p:nvPr/>
        </p:nvCxnSpPr>
        <p:spPr bwMode="auto">
          <a:xfrm flipH="1" flipV="1">
            <a:off x="6297613" y="3876675"/>
            <a:ext cx="663575" cy="331788"/>
          </a:xfrm>
          <a:prstGeom prst="straightConnector1">
            <a:avLst/>
          </a:prstGeom>
          <a:noFill/>
          <a:ln w="9525">
            <a:solidFill>
              <a:schemeClr val="tx1"/>
            </a:solidFill>
            <a:round/>
            <a:headEnd/>
            <a:tailEnd/>
          </a:ln>
          <a:effectLst/>
        </p:spPr>
      </p:cxnSp>
      <p:cxnSp>
        <p:nvCxnSpPr>
          <p:cNvPr id="81935" name="AutoShape 15"/>
          <p:cNvCxnSpPr>
            <a:cxnSpLocks noChangeAspect="1" noChangeShapeType="1"/>
            <a:stCxn id="81931" idx="0"/>
            <a:endCxn id="81924" idx="2"/>
          </p:cNvCxnSpPr>
          <p:nvPr/>
        </p:nvCxnSpPr>
        <p:spPr bwMode="auto">
          <a:xfrm flipV="1">
            <a:off x="6297613" y="3344863"/>
            <a:ext cx="0" cy="331787"/>
          </a:xfrm>
          <a:prstGeom prst="straightConnector1">
            <a:avLst/>
          </a:prstGeom>
          <a:noFill/>
          <a:ln w="9525">
            <a:solidFill>
              <a:schemeClr val="tx1"/>
            </a:solidFill>
            <a:round/>
            <a:headEnd/>
            <a:tailEnd/>
          </a:ln>
          <a:effectLst/>
        </p:spPr>
      </p:cxnSp>
      <p:cxnSp>
        <p:nvCxnSpPr>
          <p:cNvPr id="81936" name="AutoShape 16"/>
          <p:cNvCxnSpPr>
            <a:cxnSpLocks noChangeAspect="1" noChangeShapeType="1"/>
            <a:stCxn id="81931" idx="0"/>
            <a:endCxn id="81926" idx="2"/>
          </p:cNvCxnSpPr>
          <p:nvPr/>
        </p:nvCxnSpPr>
        <p:spPr bwMode="auto">
          <a:xfrm flipV="1">
            <a:off x="6297613" y="3344863"/>
            <a:ext cx="663575" cy="331787"/>
          </a:xfrm>
          <a:prstGeom prst="straightConnector1">
            <a:avLst/>
          </a:prstGeom>
          <a:noFill/>
          <a:ln w="9525">
            <a:solidFill>
              <a:schemeClr val="tx1"/>
            </a:solidFill>
            <a:round/>
            <a:headEnd/>
            <a:tailEnd/>
          </a:ln>
          <a:effectLst/>
        </p:spPr>
      </p:cxnSp>
      <p:cxnSp>
        <p:nvCxnSpPr>
          <p:cNvPr id="81937" name="AutoShape 17"/>
          <p:cNvCxnSpPr>
            <a:cxnSpLocks noChangeAspect="1" noChangeShapeType="1"/>
            <a:stCxn id="81931" idx="0"/>
          </p:cNvCxnSpPr>
          <p:nvPr/>
        </p:nvCxnSpPr>
        <p:spPr bwMode="auto">
          <a:xfrm flipV="1">
            <a:off x="6297613" y="3344863"/>
            <a:ext cx="663575" cy="331787"/>
          </a:xfrm>
          <a:prstGeom prst="straightConnector1">
            <a:avLst/>
          </a:prstGeom>
          <a:noFill/>
          <a:ln w="9525">
            <a:solidFill>
              <a:schemeClr val="tx1"/>
            </a:solidFill>
            <a:round/>
            <a:headEnd/>
            <a:tailEnd/>
          </a:ln>
          <a:effectLst/>
        </p:spPr>
      </p:cxnSp>
      <p:cxnSp>
        <p:nvCxnSpPr>
          <p:cNvPr id="81938" name="AutoShape 18"/>
          <p:cNvCxnSpPr>
            <a:cxnSpLocks noChangeAspect="1" noChangeShapeType="1"/>
            <a:stCxn id="81924" idx="2"/>
            <a:endCxn id="81929" idx="0"/>
          </p:cNvCxnSpPr>
          <p:nvPr/>
        </p:nvCxnSpPr>
        <p:spPr bwMode="auto">
          <a:xfrm>
            <a:off x="6297613" y="3344863"/>
            <a:ext cx="663575" cy="331787"/>
          </a:xfrm>
          <a:prstGeom prst="straightConnector1">
            <a:avLst/>
          </a:prstGeom>
          <a:noFill/>
          <a:ln w="9525">
            <a:solidFill>
              <a:schemeClr val="tx1"/>
            </a:solidFill>
            <a:round/>
            <a:headEnd/>
            <a:tailEnd/>
          </a:ln>
          <a:effectLst/>
        </p:spPr>
      </p:cxnSp>
      <p:cxnSp>
        <p:nvCxnSpPr>
          <p:cNvPr id="81939" name="AutoShape 19"/>
          <p:cNvCxnSpPr>
            <a:cxnSpLocks noChangeAspect="1" noChangeShapeType="1"/>
            <a:stCxn id="81925" idx="2"/>
            <a:endCxn id="81929" idx="0"/>
          </p:cNvCxnSpPr>
          <p:nvPr/>
        </p:nvCxnSpPr>
        <p:spPr bwMode="auto">
          <a:xfrm flipH="1">
            <a:off x="6961188" y="3344863"/>
            <a:ext cx="663575" cy="331787"/>
          </a:xfrm>
          <a:prstGeom prst="straightConnector1">
            <a:avLst/>
          </a:prstGeom>
          <a:noFill/>
          <a:ln w="9525">
            <a:solidFill>
              <a:schemeClr val="tx1"/>
            </a:solidFill>
            <a:round/>
            <a:headEnd/>
            <a:tailEnd/>
          </a:ln>
          <a:effectLst/>
        </p:spPr>
      </p:cxnSp>
      <p:cxnSp>
        <p:nvCxnSpPr>
          <p:cNvPr id="81940" name="AutoShape 20"/>
          <p:cNvCxnSpPr>
            <a:cxnSpLocks noChangeAspect="1" noChangeShapeType="1"/>
            <a:stCxn id="81926" idx="2"/>
            <a:endCxn id="81930" idx="0"/>
          </p:cNvCxnSpPr>
          <p:nvPr/>
        </p:nvCxnSpPr>
        <p:spPr bwMode="auto">
          <a:xfrm>
            <a:off x="6961188" y="3344863"/>
            <a:ext cx="663575" cy="331787"/>
          </a:xfrm>
          <a:prstGeom prst="straightConnector1">
            <a:avLst/>
          </a:prstGeom>
          <a:noFill/>
          <a:ln w="9525">
            <a:solidFill>
              <a:schemeClr val="tx1"/>
            </a:solidFill>
            <a:round/>
            <a:headEnd/>
            <a:tailEnd/>
          </a:ln>
          <a:effectLst/>
        </p:spPr>
      </p:cxnSp>
      <p:cxnSp>
        <p:nvCxnSpPr>
          <p:cNvPr id="81941" name="AutoShape 21"/>
          <p:cNvCxnSpPr>
            <a:cxnSpLocks noChangeAspect="1" noChangeShapeType="1"/>
            <a:stCxn id="81925" idx="2"/>
            <a:endCxn id="81930" idx="0"/>
          </p:cNvCxnSpPr>
          <p:nvPr/>
        </p:nvCxnSpPr>
        <p:spPr bwMode="auto">
          <a:xfrm>
            <a:off x="7624763" y="3344863"/>
            <a:ext cx="0" cy="331787"/>
          </a:xfrm>
          <a:prstGeom prst="straightConnector1">
            <a:avLst/>
          </a:prstGeom>
          <a:noFill/>
          <a:ln w="9525">
            <a:solidFill>
              <a:schemeClr val="tx1"/>
            </a:solidFill>
            <a:round/>
            <a:headEnd/>
            <a:tailEnd/>
          </a:ln>
          <a:effectLst/>
        </p:spPr>
      </p:cxnSp>
      <p:cxnSp>
        <p:nvCxnSpPr>
          <p:cNvPr id="81942" name="AutoShape 22"/>
          <p:cNvCxnSpPr>
            <a:cxnSpLocks noChangeAspect="1" noChangeShapeType="1"/>
            <a:stCxn id="81927" idx="2"/>
            <a:endCxn id="81924" idx="0"/>
          </p:cNvCxnSpPr>
          <p:nvPr/>
        </p:nvCxnSpPr>
        <p:spPr bwMode="auto">
          <a:xfrm flipH="1">
            <a:off x="6297613" y="2814638"/>
            <a:ext cx="663575" cy="331787"/>
          </a:xfrm>
          <a:prstGeom prst="straightConnector1">
            <a:avLst/>
          </a:prstGeom>
          <a:noFill/>
          <a:ln w="9525">
            <a:solidFill>
              <a:schemeClr val="tx1"/>
            </a:solidFill>
            <a:round/>
            <a:headEnd/>
            <a:tailEnd/>
          </a:ln>
          <a:effectLst/>
        </p:spPr>
      </p:cxnSp>
      <p:cxnSp>
        <p:nvCxnSpPr>
          <p:cNvPr id="81943" name="AutoShape 23"/>
          <p:cNvCxnSpPr>
            <a:cxnSpLocks noChangeAspect="1" noChangeShapeType="1"/>
            <a:stCxn id="81927" idx="2"/>
            <a:endCxn id="81926" idx="0"/>
          </p:cNvCxnSpPr>
          <p:nvPr/>
        </p:nvCxnSpPr>
        <p:spPr bwMode="auto">
          <a:xfrm>
            <a:off x="6961188" y="2814638"/>
            <a:ext cx="0" cy="331787"/>
          </a:xfrm>
          <a:prstGeom prst="straightConnector1">
            <a:avLst/>
          </a:prstGeom>
          <a:noFill/>
          <a:ln w="9525">
            <a:solidFill>
              <a:schemeClr val="tx1"/>
            </a:solidFill>
            <a:round/>
            <a:headEnd/>
            <a:tailEnd/>
          </a:ln>
          <a:effectLst/>
        </p:spPr>
      </p:cxnSp>
      <p:cxnSp>
        <p:nvCxnSpPr>
          <p:cNvPr id="81944" name="AutoShape 24"/>
          <p:cNvCxnSpPr>
            <a:cxnSpLocks noChangeAspect="1" noChangeShapeType="1"/>
            <a:stCxn id="81927" idx="2"/>
            <a:endCxn id="81925" idx="0"/>
          </p:cNvCxnSpPr>
          <p:nvPr/>
        </p:nvCxnSpPr>
        <p:spPr bwMode="auto">
          <a:xfrm>
            <a:off x="6961188" y="2814638"/>
            <a:ext cx="663575" cy="331787"/>
          </a:xfrm>
          <a:prstGeom prst="straightConnector1">
            <a:avLst/>
          </a:prstGeom>
          <a:noFill/>
          <a:ln w="9525">
            <a:solidFill>
              <a:schemeClr val="tx1"/>
            </a:solidFill>
            <a:round/>
            <a:headEnd/>
            <a:tailEnd/>
          </a:ln>
          <a:effectLst/>
        </p:spPr>
      </p:cxnSp>
      <p:grpSp>
        <p:nvGrpSpPr>
          <p:cNvPr id="81945" name="Group 25"/>
          <p:cNvGrpSpPr>
            <a:grpSpLocks noChangeAspect="1"/>
          </p:cNvGrpSpPr>
          <p:nvPr/>
        </p:nvGrpSpPr>
        <p:grpSpPr bwMode="auto">
          <a:xfrm>
            <a:off x="5899150" y="3571875"/>
            <a:ext cx="2057400" cy="954088"/>
            <a:chOff x="1296" y="2516"/>
            <a:chExt cx="1488" cy="690"/>
          </a:xfrm>
        </p:grpSpPr>
        <p:grpSp>
          <p:nvGrpSpPr>
            <p:cNvPr id="81946" name="Group 26"/>
            <p:cNvGrpSpPr>
              <a:grpSpLocks noChangeAspect="1"/>
            </p:cNvGrpSpPr>
            <p:nvPr/>
          </p:nvGrpSpPr>
          <p:grpSpPr bwMode="auto">
            <a:xfrm>
              <a:off x="1440" y="2592"/>
              <a:ext cx="1248" cy="528"/>
              <a:chOff x="2352" y="3456"/>
              <a:chExt cx="1248" cy="528"/>
            </a:xfrm>
          </p:grpSpPr>
          <p:sp>
            <p:nvSpPr>
              <p:cNvPr id="81947" name="AutoShape 27"/>
              <p:cNvSpPr>
                <a:spLocks noChangeAspect="1" noChangeArrowheads="1"/>
              </p:cNvSpPr>
              <p:nvPr/>
            </p:nvSpPr>
            <p:spPr bwMode="auto">
              <a:xfrm>
                <a:off x="2832" y="3840"/>
                <a:ext cx="288" cy="144"/>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a:t>
                </a:r>
              </a:p>
            </p:txBody>
          </p:sp>
          <p:sp>
            <p:nvSpPr>
              <p:cNvPr id="81948" name="AutoShape 28"/>
              <p:cNvSpPr>
                <a:spLocks noChangeAspect="1" noChangeArrowheads="1"/>
              </p:cNvSpPr>
              <p:nvPr/>
            </p:nvSpPr>
            <p:spPr bwMode="auto">
              <a:xfrm>
                <a:off x="283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010</a:t>
                </a:r>
              </a:p>
            </p:txBody>
          </p:sp>
          <p:sp>
            <p:nvSpPr>
              <p:cNvPr id="81949" name="AutoShape 29"/>
              <p:cNvSpPr>
                <a:spLocks noChangeAspect="1" noChangeArrowheads="1"/>
              </p:cNvSpPr>
              <p:nvPr/>
            </p:nvSpPr>
            <p:spPr bwMode="auto">
              <a:xfrm>
                <a:off x="331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001</a:t>
                </a:r>
              </a:p>
            </p:txBody>
          </p:sp>
          <p:sp>
            <p:nvSpPr>
              <p:cNvPr id="81950" name="AutoShape 30"/>
              <p:cNvSpPr>
                <a:spLocks noChangeAspect="1" noChangeArrowheads="1"/>
              </p:cNvSpPr>
              <p:nvPr/>
            </p:nvSpPr>
            <p:spPr bwMode="auto">
              <a:xfrm>
                <a:off x="235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100</a:t>
                </a:r>
              </a:p>
            </p:txBody>
          </p:sp>
          <p:cxnSp>
            <p:nvCxnSpPr>
              <p:cNvPr id="81951" name="AutoShape 31"/>
              <p:cNvCxnSpPr>
                <a:cxnSpLocks noChangeAspect="1" noChangeShapeType="1"/>
                <a:stCxn id="81947" idx="0"/>
                <a:endCxn id="81948" idx="2"/>
              </p:cNvCxnSpPr>
              <p:nvPr/>
            </p:nvCxnSpPr>
            <p:spPr bwMode="auto">
              <a:xfrm flipV="1">
                <a:off x="2976" y="3608"/>
                <a:ext cx="0" cy="224"/>
              </a:xfrm>
              <a:prstGeom prst="straightConnector1">
                <a:avLst/>
              </a:prstGeom>
              <a:noFill/>
              <a:ln w="25400">
                <a:solidFill>
                  <a:srgbClr val="0000FF"/>
                </a:solidFill>
                <a:round/>
                <a:headEnd/>
                <a:tailEnd/>
              </a:ln>
              <a:effectLst/>
            </p:spPr>
          </p:cxnSp>
          <p:cxnSp>
            <p:nvCxnSpPr>
              <p:cNvPr id="81952" name="AutoShape 32"/>
              <p:cNvCxnSpPr>
                <a:cxnSpLocks noChangeAspect="1" noChangeShapeType="1"/>
                <a:stCxn id="81947" idx="0"/>
                <a:endCxn id="81949" idx="2"/>
              </p:cNvCxnSpPr>
              <p:nvPr/>
            </p:nvCxnSpPr>
            <p:spPr bwMode="auto">
              <a:xfrm flipV="1">
                <a:off x="2976" y="3608"/>
                <a:ext cx="480" cy="224"/>
              </a:xfrm>
              <a:prstGeom prst="straightConnector1">
                <a:avLst/>
              </a:prstGeom>
              <a:noFill/>
              <a:ln w="25400">
                <a:solidFill>
                  <a:srgbClr val="0000FF"/>
                </a:solidFill>
                <a:round/>
                <a:headEnd/>
                <a:tailEnd/>
              </a:ln>
              <a:effectLst/>
            </p:spPr>
          </p:cxnSp>
          <p:cxnSp>
            <p:nvCxnSpPr>
              <p:cNvPr id="81953" name="AutoShape 33"/>
              <p:cNvCxnSpPr>
                <a:cxnSpLocks noChangeAspect="1" noChangeShapeType="1"/>
                <a:stCxn id="81947" idx="0"/>
                <a:endCxn id="81950" idx="2"/>
              </p:cNvCxnSpPr>
              <p:nvPr/>
            </p:nvCxnSpPr>
            <p:spPr bwMode="auto">
              <a:xfrm flipH="1" flipV="1">
                <a:off x="2496" y="3608"/>
                <a:ext cx="480" cy="224"/>
              </a:xfrm>
              <a:prstGeom prst="straightConnector1">
                <a:avLst/>
              </a:prstGeom>
              <a:noFill/>
              <a:ln w="25400">
                <a:solidFill>
                  <a:srgbClr val="0000FF"/>
                </a:solidFill>
                <a:round/>
                <a:headEnd/>
                <a:tailEnd/>
              </a:ln>
              <a:effectLst/>
            </p:spPr>
          </p:cxnSp>
        </p:grpSp>
        <p:sp>
          <p:nvSpPr>
            <p:cNvPr id="81954" name="Freeform 34"/>
            <p:cNvSpPr>
              <a:spLocks noChangeAspect="1"/>
            </p:cNvSpPr>
            <p:nvPr/>
          </p:nvSpPr>
          <p:spPr bwMode="auto">
            <a:xfrm>
              <a:off x="1296" y="2516"/>
              <a:ext cx="1488" cy="690"/>
            </a:xfrm>
            <a:custGeom>
              <a:avLst/>
              <a:gdLst/>
              <a:ahLst/>
              <a:cxnLst>
                <a:cxn ang="0">
                  <a:pos x="883" y="690"/>
                </a:cxn>
                <a:cxn ang="0">
                  <a:pos x="1440" y="384"/>
                </a:cxn>
                <a:cxn ang="0">
                  <a:pos x="1488" y="144"/>
                </a:cxn>
                <a:cxn ang="0">
                  <a:pos x="1440" y="48"/>
                </a:cxn>
                <a:cxn ang="0">
                  <a:pos x="768" y="0"/>
                </a:cxn>
                <a:cxn ang="0">
                  <a:pos x="48" y="48"/>
                </a:cxn>
                <a:cxn ang="0">
                  <a:pos x="0" y="192"/>
                </a:cxn>
                <a:cxn ang="0">
                  <a:pos x="144" y="384"/>
                </a:cxn>
                <a:cxn ang="0">
                  <a:pos x="653" y="681"/>
                </a:cxn>
                <a:cxn ang="0">
                  <a:pos x="883" y="690"/>
                </a:cxn>
              </a:cxnLst>
              <a:rect l="0" t="0" r="r" b="b"/>
              <a:pathLst>
                <a:path w="1488" h="690">
                  <a:moveTo>
                    <a:pt x="883" y="690"/>
                  </a:moveTo>
                  <a:lnTo>
                    <a:pt x="1440" y="384"/>
                  </a:lnTo>
                  <a:lnTo>
                    <a:pt x="1488" y="144"/>
                  </a:lnTo>
                  <a:lnTo>
                    <a:pt x="1440" y="48"/>
                  </a:lnTo>
                  <a:lnTo>
                    <a:pt x="768" y="0"/>
                  </a:lnTo>
                  <a:lnTo>
                    <a:pt x="48" y="48"/>
                  </a:lnTo>
                  <a:lnTo>
                    <a:pt x="0" y="192"/>
                  </a:lnTo>
                  <a:lnTo>
                    <a:pt x="144" y="384"/>
                  </a:lnTo>
                  <a:lnTo>
                    <a:pt x="653" y="681"/>
                  </a:lnTo>
                  <a:lnTo>
                    <a:pt x="883" y="690"/>
                  </a:lnTo>
                  <a:close/>
                </a:path>
              </a:pathLst>
            </a:custGeom>
            <a:noFill/>
            <a:ln w="25400" cap="flat" cmpd="sng">
              <a:solidFill>
                <a:srgbClr val="0000FF"/>
              </a:solidFill>
              <a:prstDash val="dash"/>
              <a:round/>
              <a:headEnd type="none" w="med" len="med"/>
              <a:tailEnd type="none" w="med" len="med"/>
            </a:ln>
            <a:effectLst/>
          </p:spPr>
          <p:txBody>
            <a:bodyPr/>
            <a:lstStyle/>
            <a:p>
              <a:endParaRPr lang="en-US"/>
            </a:p>
          </p:txBody>
        </p:sp>
      </p:grpSp>
      <p:grpSp>
        <p:nvGrpSpPr>
          <p:cNvPr id="81955" name="Group 35"/>
          <p:cNvGrpSpPr>
            <a:grpSpLocks noChangeAspect="1"/>
          </p:cNvGrpSpPr>
          <p:nvPr/>
        </p:nvGrpSpPr>
        <p:grpSpPr bwMode="auto">
          <a:xfrm>
            <a:off x="5899150" y="2482850"/>
            <a:ext cx="2057400" cy="957263"/>
            <a:chOff x="1296" y="1728"/>
            <a:chExt cx="1488" cy="692"/>
          </a:xfrm>
        </p:grpSpPr>
        <p:grpSp>
          <p:nvGrpSpPr>
            <p:cNvPr id="81956" name="Group 36"/>
            <p:cNvGrpSpPr>
              <a:grpSpLocks noChangeAspect="1"/>
            </p:cNvGrpSpPr>
            <p:nvPr/>
          </p:nvGrpSpPr>
          <p:grpSpPr bwMode="auto">
            <a:xfrm>
              <a:off x="1440" y="1824"/>
              <a:ext cx="1248" cy="528"/>
              <a:chOff x="3216" y="1824"/>
              <a:chExt cx="1248" cy="528"/>
            </a:xfrm>
          </p:grpSpPr>
          <p:sp>
            <p:nvSpPr>
              <p:cNvPr id="81957" name="AutoShape 37"/>
              <p:cNvSpPr>
                <a:spLocks noChangeAspect="1" noChangeArrowheads="1"/>
              </p:cNvSpPr>
              <p:nvPr/>
            </p:nvSpPr>
            <p:spPr bwMode="auto">
              <a:xfrm>
                <a:off x="321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110</a:t>
                </a:r>
              </a:p>
            </p:txBody>
          </p:sp>
          <p:sp>
            <p:nvSpPr>
              <p:cNvPr id="81958" name="AutoShape 38"/>
              <p:cNvSpPr>
                <a:spLocks noChangeAspect="1" noChangeArrowheads="1"/>
              </p:cNvSpPr>
              <p:nvPr/>
            </p:nvSpPr>
            <p:spPr bwMode="auto">
              <a:xfrm>
                <a:off x="417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011</a:t>
                </a:r>
              </a:p>
            </p:txBody>
          </p:sp>
          <p:sp>
            <p:nvSpPr>
              <p:cNvPr id="81959" name="AutoShape 39"/>
              <p:cNvSpPr>
                <a:spLocks noChangeAspect="1" noChangeArrowheads="1"/>
              </p:cNvSpPr>
              <p:nvPr/>
            </p:nvSpPr>
            <p:spPr bwMode="auto">
              <a:xfrm>
                <a:off x="369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101</a:t>
                </a:r>
              </a:p>
            </p:txBody>
          </p:sp>
          <p:sp>
            <p:nvSpPr>
              <p:cNvPr id="81960" name="AutoShape 40"/>
              <p:cNvSpPr>
                <a:spLocks noChangeAspect="1" noChangeArrowheads="1"/>
              </p:cNvSpPr>
              <p:nvPr/>
            </p:nvSpPr>
            <p:spPr bwMode="auto">
              <a:xfrm>
                <a:off x="3696" y="1824"/>
                <a:ext cx="288" cy="144"/>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111</a:t>
                </a:r>
              </a:p>
            </p:txBody>
          </p:sp>
          <p:cxnSp>
            <p:nvCxnSpPr>
              <p:cNvPr id="81961" name="AutoShape 41"/>
              <p:cNvCxnSpPr>
                <a:cxnSpLocks noChangeAspect="1" noChangeShapeType="1"/>
                <a:stCxn id="81960" idx="2"/>
                <a:endCxn id="81957" idx="0"/>
              </p:cNvCxnSpPr>
              <p:nvPr/>
            </p:nvCxnSpPr>
            <p:spPr bwMode="auto">
              <a:xfrm flipH="1">
                <a:off x="3360" y="1976"/>
                <a:ext cx="480" cy="224"/>
              </a:xfrm>
              <a:prstGeom prst="straightConnector1">
                <a:avLst/>
              </a:prstGeom>
              <a:noFill/>
              <a:ln w="25400">
                <a:solidFill>
                  <a:srgbClr val="0000FF"/>
                </a:solidFill>
                <a:round/>
                <a:headEnd/>
                <a:tailEnd/>
              </a:ln>
              <a:effectLst/>
            </p:spPr>
          </p:cxnSp>
          <p:cxnSp>
            <p:nvCxnSpPr>
              <p:cNvPr id="81962" name="AutoShape 42"/>
              <p:cNvCxnSpPr>
                <a:cxnSpLocks noChangeAspect="1" noChangeShapeType="1"/>
                <a:stCxn id="81960" idx="2"/>
                <a:endCxn id="81959" idx="0"/>
              </p:cNvCxnSpPr>
              <p:nvPr/>
            </p:nvCxnSpPr>
            <p:spPr bwMode="auto">
              <a:xfrm>
                <a:off x="3840" y="1976"/>
                <a:ext cx="0" cy="224"/>
              </a:xfrm>
              <a:prstGeom prst="straightConnector1">
                <a:avLst/>
              </a:prstGeom>
              <a:noFill/>
              <a:ln w="25400">
                <a:solidFill>
                  <a:srgbClr val="0000FF"/>
                </a:solidFill>
                <a:round/>
                <a:headEnd/>
                <a:tailEnd/>
              </a:ln>
              <a:effectLst/>
            </p:spPr>
          </p:cxnSp>
          <p:cxnSp>
            <p:nvCxnSpPr>
              <p:cNvPr id="81963" name="AutoShape 43"/>
              <p:cNvCxnSpPr>
                <a:cxnSpLocks noChangeAspect="1" noChangeShapeType="1"/>
                <a:stCxn id="81960" idx="2"/>
                <a:endCxn id="81958" idx="0"/>
              </p:cNvCxnSpPr>
              <p:nvPr/>
            </p:nvCxnSpPr>
            <p:spPr bwMode="auto">
              <a:xfrm>
                <a:off x="3840" y="1976"/>
                <a:ext cx="480" cy="224"/>
              </a:xfrm>
              <a:prstGeom prst="straightConnector1">
                <a:avLst/>
              </a:prstGeom>
              <a:noFill/>
              <a:ln w="25400">
                <a:solidFill>
                  <a:srgbClr val="0000FF"/>
                </a:solidFill>
                <a:round/>
                <a:headEnd/>
                <a:tailEnd/>
              </a:ln>
              <a:effectLst/>
            </p:spPr>
          </p:cxnSp>
        </p:grpSp>
        <p:sp>
          <p:nvSpPr>
            <p:cNvPr id="81964" name="Freeform 44"/>
            <p:cNvSpPr>
              <a:spLocks noChangeAspect="1"/>
            </p:cNvSpPr>
            <p:nvPr/>
          </p:nvSpPr>
          <p:spPr bwMode="auto">
            <a:xfrm>
              <a:off x="1296" y="1728"/>
              <a:ext cx="1488" cy="692"/>
            </a:xfrm>
            <a:custGeom>
              <a:avLst/>
              <a:gdLst/>
              <a:ahLst/>
              <a:cxnLst>
                <a:cxn ang="0">
                  <a:pos x="902" y="0"/>
                </a:cxn>
                <a:cxn ang="0">
                  <a:pos x="1440" y="308"/>
                </a:cxn>
                <a:cxn ang="0">
                  <a:pos x="1488" y="548"/>
                </a:cxn>
                <a:cxn ang="0">
                  <a:pos x="1440" y="644"/>
                </a:cxn>
                <a:cxn ang="0">
                  <a:pos x="768" y="692"/>
                </a:cxn>
                <a:cxn ang="0">
                  <a:pos x="48" y="644"/>
                </a:cxn>
                <a:cxn ang="0">
                  <a:pos x="0" y="500"/>
                </a:cxn>
                <a:cxn ang="0">
                  <a:pos x="144" y="308"/>
                </a:cxn>
                <a:cxn ang="0">
                  <a:pos x="653" y="10"/>
                </a:cxn>
                <a:cxn ang="0">
                  <a:pos x="902" y="0"/>
                </a:cxn>
              </a:cxnLst>
              <a:rect l="0" t="0" r="r" b="b"/>
              <a:pathLst>
                <a:path w="1488" h="692">
                  <a:moveTo>
                    <a:pt x="902" y="0"/>
                  </a:moveTo>
                  <a:lnTo>
                    <a:pt x="1440" y="308"/>
                  </a:lnTo>
                  <a:lnTo>
                    <a:pt x="1488" y="548"/>
                  </a:lnTo>
                  <a:lnTo>
                    <a:pt x="1440" y="644"/>
                  </a:lnTo>
                  <a:lnTo>
                    <a:pt x="768" y="692"/>
                  </a:lnTo>
                  <a:lnTo>
                    <a:pt x="48" y="644"/>
                  </a:lnTo>
                  <a:lnTo>
                    <a:pt x="0" y="500"/>
                  </a:lnTo>
                  <a:lnTo>
                    <a:pt x="144" y="308"/>
                  </a:lnTo>
                  <a:lnTo>
                    <a:pt x="653" y="10"/>
                  </a:lnTo>
                  <a:lnTo>
                    <a:pt x="902" y="0"/>
                  </a:lnTo>
                  <a:close/>
                </a:path>
              </a:pathLst>
            </a:custGeom>
            <a:noFill/>
            <a:ln w="25400" cap="flat" cmpd="sng">
              <a:solidFill>
                <a:srgbClr val="0000FF"/>
              </a:solidFill>
              <a:prstDash val="dash"/>
              <a:round/>
              <a:headEnd type="none" w="med" len="med"/>
              <a:tailEnd type="none" w="med" len="med"/>
            </a:ln>
            <a:effectLst/>
          </p:spPr>
          <p:txBody>
            <a:bodyPr/>
            <a:lstStyle/>
            <a:p>
              <a:endParaRPr lang="en-US"/>
            </a:p>
          </p:txBody>
        </p:sp>
      </p:grpSp>
      <p:sp>
        <p:nvSpPr>
          <p:cNvPr id="81965" name="Text Box 45"/>
          <p:cNvSpPr txBox="1">
            <a:spLocks noChangeArrowheads="1"/>
          </p:cNvSpPr>
          <p:nvPr/>
        </p:nvSpPr>
        <p:spPr bwMode="auto">
          <a:xfrm>
            <a:off x="5503863" y="4718049"/>
            <a:ext cx="2878137" cy="1051560"/>
          </a:xfrm>
          <a:prstGeom prst="rect">
            <a:avLst/>
          </a:prstGeom>
          <a:solidFill>
            <a:srgbClr val="00FFFF">
              <a:alpha val="10001"/>
            </a:srgbClr>
          </a:solidFill>
          <a:ln w="9525" algn="ctr">
            <a:noFill/>
            <a:miter lim="800000"/>
            <a:headEnd/>
            <a:tailEnd/>
          </a:ln>
          <a:effectLst/>
        </p:spPr>
        <p:txBody>
          <a:bodyPr wrap="square">
            <a:spAutoFit/>
          </a:bodyPr>
          <a:lstStyle/>
          <a:p>
            <a:pPr algn="ctr"/>
            <a:r>
              <a:rPr lang="en-US" sz="2000" dirty="0"/>
              <a:t>A packing of 2 </a:t>
            </a:r>
            <a:br>
              <a:rPr lang="en-US" sz="2000" dirty="0"/>
            </a:br>
            <a:r>
              <a:rPr lang="en-US" sz="2000" dirty="0" smtClean="0"/>
              <a:t>radius-1 </a:t>
            </a:r>
            <a:r>
              <a:rPr lang="en-US" sz="2000" dirty="0"/>
              <a:t>Hamming balls </a:t>
            </a:r>
            <a:br>
              <a:rPr lang="en-US" sz="2000" dirty="0"/>
            </a:br>
            <a:r>
              <a:rPr lang="en-US" sz="2000" dirty="0"/>
              <a:t>in the 3-cube</a:t>
            </a:r>
          </a:p>
        </p:txBody>
      </p:sp>
      <p:sp>
        <p:nvSpPr>
          <p:cNvPr id="81966" name="Rectangle 46"/>
          <p:cNvSpPr>
            <a:spLocks noChangeArrowheads="1"/>
          </p:cNvSpPr>
          <p:nvPr/>
        </p:nvSpPr>
        <p:spPr bwMode="auto">
          <a:xfrm>
            <a:off x="5507038" y="2286000"/>
            <a:ext cx="2895600" cy="3505200"/>
          </a:xfrm>
          <a:prstGeom prst="rect">
            <a:avLst/>
          </a:prstGeom>
          <a:noFill/>
          <a:ln w="25400" algn="ctr">
            <a:solidFill>
              <a:srgbClr val="0000FF"/>
            </a:solidFill>
            <a:miter lim="800000"/>
            <a:headEnd/>
            <a:tailEnd/>
          </a:ln>
          <a:effectLst/>
        </p:spPr>
        <p:txBody>
          <a:bodyPr wrap="none" anchor="ctr"/>
          <a:lstStyle/>
          <a:p>
            <a:endParaRPr lang="en-US"/>
          </a:p>
        </p:txBody>
      </p:sp>
      <p:sp>
        <p:nvSpPr>
          <p:cNvPr id="81967" name="Line 47"/>
          <p:cNvSpPr>
            <a:spLocks noChangeShapeType="1"/>
          </p:cNvSpPr>
          <p:nvPr/>
        </p:nvSpPr>
        <p:spPr bwMode="auto">
          <a:xfrm>
            <a:off x="5486400" y="4724400"/>
            <a:ext cx="2895600" cy="0"/>
          </a:xfrm>
          <a:prstGeom prst="line">
            <a:avLst/>
          </a:prstGeom>
          <a:noFill/>
          <a:ln w="25400">
            <a:solidFill>
              <a:srgbClr val="0000FF"/>
            </a:solidFill>
            <a:round/>
            <a:headEnd/>
            <a:tailEnd/>
          </a:ln>
          <a:effectLst/>
        </p:spPr>
        <p:txBody>
          <a:bodyPr/>
          <a:lstStyle/>
          <a:p>
            <a:endParaRPr lang="en-US"/>
          </a:p>
        </p:txBody>
      </p:sp>
      <p:sp>
        <p:nvSpPr>
          <p:cNvPr id="81968"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2849E696-FDE6-46FD-8999-568D303A31E7}" type="slidenum">
              <a:rPr lang="en-US" sz="1200">
                <a:solidFill>
                  <a:schemeClr val="bg1"/>
                </a:solidFill>
              </a:rPr>
              <a:pPr algn="r"/>
              <a:t>6</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p:txBody>
          <a:bodyPr/>
          <a:lstStyle/>
          <a:p>
            <a:r>
              <a:rPr lang="en-US" dirty="0" smtClean="0"/>
              <a:t>A </a:t>
            </a:r>
            <a:r>
              <a:rPr lang="en-US" dirty="0" smtClean="0">
                <a:latin typeface="Times New Roman" pitchFamily="18" charset="0"/>
              </a:rPr>
              <a:t>(5,1)</a:t>
            </a:r>
            <a:r>
              <a:rPr lang="en-US" dirty="0" smtClean="0"/>
              <a:t>-Packing Code as a 2-Player Game</a:t>
            </a:r>
          </a:p>
        </p:txBody>
      </p:sp>
      <p:sp>
        <p:nvSpPr>
          <p:cNvPr id="83970" name="Rectangle 2"/>
          <p:cNvSpPr>
            <a:spLocks noGrp="1" noChangeArrowheads="1"/>
          </p:cNvSpPr>
          <p:nvPr>
            <p:ph idx="1"/>
          </p:nvPr>
        </p:nvSpPr>
        <p:spPr/>
        <p:txBody>
          <a:bodyPr/>
          <a:lstStyle/>
          <a:p>
            <a:r>
              <a:rPr lang="en-US" smtClean="0"/>
              <a:t>(5,1)-code:  11111, 10100, 01010, 00001</a:t>
            </a:r>
          </a:p>
          <a:p>
            <a:endParaRPr lang="en-US" smtClean="0"/>
          </a:p>
        </p:txBody>
      </p:sp>
      <p:sp>
        <p:nvSpPr>
          <p:cNvPr id="83972" name="Rectangle 4"/>
          <p:cNvSpPr>
            <a:spLocks noChangeArrowheads="1"/>
          </p:cNvSpPr>
          <p:nvPr/>
        </p:nvSpPr>
        <p:spPr bwMode="auto">
          <a:xfrm>
            <a:off x="2886075" y="3883025"/>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0</a:t>
            </a:r>
          </a:p>
        </p:txBody>
      </p:sp>
      <p:sp>
        <p:nvSpPr>
          <p:cNvPr id="83973" name="Rectangle 5"/>
          <p:cNvSpPr>
            <a:spLocks noChangeArrowheads="1"/>
          </p:cNvSpPr>
          <p:nvPr/>
        </p:nvSpPr>
        <p:spPr bwMode="auto">
          <a:xfrm>
            <a:off x="609600" y="3883025"/>
            <a:ext cx="2276475"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b="1"/>
              <a:t>What is the 5</a:t>
            </a:r>
            <a:r>
              <a:rPr lang="en-US" sz="1800" b="1" baseline="30000"/>
              <a:t>th</a:t>
            </a:r>
            <a:r>
              <a:rPr lang="en-US" sz="1800" b="1"/>
              <a:t> bit?</a:t>
            </a:r>
          </a:p>
        </p:txBody>
      </p:sp>
      <p:sp>
        <p:nvSpPr>
          <p:cNvPr id="83974" name="Rectangle 6"/>
          <p:cNvSpPr>
            <a:spLocks noChangeArrowheads="1"/>
          </p:cNvSpPr>
          <p:nvPr/>
        </p:nvSpPr>
        <p:spPr bwMode="auto">
          <a:xfrm>
            <a:off x="2886075" y="3517900"/>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1</a:t>
            </a:r>
          </a:p>
        </p:txBody>
      </p:sp>
      <p:sp>
        <p:nvSpPr>
          <p:cNvPr id="83975" name="Rectangle 7"/>
          <p:cNvSpPr>
            <a:spLocks noChangeArrowheads="1"/>
          </p:cNvSpPr>
          <p:nvPr/>
        </p:nvSpPr>
        <p:spPr bwMode="auto">
          <a:xfrm>
            <a:off x="609600" y="3517900"/>
            <a:ext cx="2276475"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b="1"/>
              <a:t>What is the 4</a:t>
            </a:r>
            <a:r>
              <a:rPr lang="en-US" sz="1800" b="1" baseline="30000"/>
              <a:t>th</a:t>
            </a:r>
            <a:r>
              <a:rPr lang="en-US" sz="1800" b="1"/>
              <a:t> bit?</a:t>
            </a:r>
          </a:p>
        </p:txBody>
      </p:sp>
      <p:sp>
        <p:nvSpPr>
          <p:cNvPr id="83976" name="Rectangle 8"/>
          <p:cNvSpPr>
            <a:spLocks noChangeArrowheads="1"/>
          </p:cNvSpPr>
          <p:nvPr/>
        </p:nvSpPr>
        <p:spPr bwMode="auto">
          <a:xfrm>
            <a:off x="2886075" y="3152775"/>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0</a:t>
            </a:r>
          </a:p>
        </p:txBody>
      </p:sp>
      <p:sp>
        <p:nvSpPr>
          <p:cNvPr id="83977" name="Rectangle 9"/>
          <p:cNvSpPr>
            <a:spLocks noChangeArrowheads="1"/>
          </p:cNvSpPr>
          <p:nvPr/>
        </p:nvSpPr>
        <p:spPr bwMode="auto">
          <a:xfrm>
            <a:off x="609600" y="3152775"/>
            <a:ext cx="2276475"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b="1"/>
              <a:t>What is the 3</a:t>
            </a:r>
            <a:r>
              <a:rPr lang="en-US" sz="1800" b="1" baseline="30000"/>
              <a:t>rd</a:t>
            </a:r>
            <a:r>
              <a:rPr lang="en-US" sz="1800" b="1"/>
              <a:t> bit?</a:t>
            </a:r>
          </a:p>
        </p:txBody>
      </p:sp>
      <p:sp>
        <p:nvSpPr>
          <p:cNvPr id="83978" name="Rectangle 10"/>
          <p:cNvSpPr>
            <a:spLocks noChangeArrowheads="1"/>
          </p:cNvSpPr>
          <p:nvPr/>
        </p:nvSpPr>
        <p:spPr bwMode="auto">
          <a:xfrm>
            <a:off x="2886075" y="2787650"/>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0</a:t>
            </a:r>
          </a:p>
        </p:txBody>
      </p:sp>
      <p:sp>
        <p:nvSpPr>
          <p:cNvPr id="83979" name="Rectangle 11"/>
          <p:cNvSpPr>
            <a:spLocks noChangeArrowheads="1"/>
          </p:cNvSpPr>
          <p:nvPr/>
        </p:nvSpPr>
        <p:spPr bwMode="auto">
          <a:xfrm>
            <a:off x="609600" y="2787650"/>
            <a:ext cx="2276475"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b="1"/>
              <a:t>What is the 2</a:t>
            </a:r>
            <a:r>
              <a:rPr lang="en-US" sz="1800" b="1" baseline="30000"/>
              <a:t>nd</a:t>
            </a:r>
            <a:r>
              <a:rPr lang="en-US" sz="1800" b="1"/>
              <a:t> bit?</a:t>
            </a:r>
          </a:p>
        </p:txBody>
      </p:sp>
      <p:sp>
        <p:nvSpPr>
          <p:cNvPr id="83980" name="Rectangle 12"/>
          <p:cNvSpPr>
            <a:spLocks noChangeArrowheads="1"/>
          </p:cNvSpPr>
          <p:nvPr/>
        </p:nvSpPr>
        <p:spPr bwMode="auto">
          <a:xfrm>
            <a:off x="2886075" y="2422525"/>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0</a:t>
            </a:r>
          </a:p>
        </p:txBody>
      </p:sp>
      <p:sp>
        <p:nvSpPr>
          <p:cNvPr id="83981" name="Rectangle 13"/>
          <p:cNvSpPr>
            <a:spLocks noChangeArrowheads="1"/>
          </p:cNvSpPr>
          <p:nvPr/>
        </p:nvSpPr>
        <p:spPr bwMode="auto">
          <a:xfrm>
            <a:off x="609600" y="2422525"/>
            <a:ext cx="2276475" cy="365125"/>
          </a:xfrm>
          <a:prstGeom prst="rect">
            <a:avLst/>
          </a:prstGeom>
          <a:noFill/>
          <a:ln w="9525" algn="ctr">
            <a:noFill/>
            <a:miter lim="800000"/>
            <a:headEnd/>
            <a:tailEnd/>
          </a:ln>
          <a:effectLst/>
        </p:spPr>
        <p:txBody>
          <a:bodyPr/>
          <a:lstStyle/>
          <a:p>
            <a:pPr eaLnBrk="0" hangingPunct="0">
              <a:spcBef>
                <a:spcPct val="20000"/>
              </a:spcBef>
              <a:buClr>
                <a:schemeClr val="bg2"/>
              </a:buClr>
              <a:buFont typeface="Wingdings" pitchFamily="2" charset="2"/>
              <a:buNone/>
            </a:pPr>
            <a:r>
              <a:rPr lang="en-US" sz="1800" b="1"/>
              <a:t>What is the 1</a:t>
            </a:r>
            <a:r>
              <a:rPr lang="en-US" sz="1800" b="1" baseline="30000"/>
              <a:t>st</a:t>
            </a:r>
            <a:r>
              <a:rPr lang="en-US" sz="1800" b="1"/>
              <a:t> bit?</a:t>
            </a:r>
          </a:p>
        </p:txBody>
      </p:sp>
      <p:sp>
        <p:nvSpPr>
          <p:cNvPr id="83982" name="Rectangle 14"/>
          <p:cNvSpPr>
            <a:spLocks noChangeArrowheads="1"/>
          </p:cNvSpPr>
          <p:nvPr/>
        </p:nvSpPr>
        <p:spPr bwMode="auto">
          <a:xfrm>
            <a:off x="2886075" y="2057400"/>
            <a:ext cx="92392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Carole</a:t>
            </a:r>
          </a:p>
        </p:txBody>
      </p:sp>
      <p:sp>
        <p:nvSpPr>
          <p:cNvPr id="83983" name="Rectangle 15"/>
          <p:cNvSpPr>
            <a:spLocks noChangeArrowheads="1"/>
          </p:cNvSpPr>
          <p:nvPr/>
        </p:nvSpPr>
        <p:spPr bwMode="auto">
          <a:xfrm>
            <a:off x="609600" y="2057400"/>
            <a:ext cx="2276475" cy="365125"/>
          </a:xfrm>
          <a:prstGeom prst="rect">
            <a:avLst/>
          </a:prstGeom>
          <a:noFill/>
          <a:ln w="9525" algn="ctr">
            <a:noFill/>
            <a:miter lim="800000"/>
            <a:headEnd/>
            <a:tailEnd/>
          </a:ln>
          <a:effectLst/>
        </p:spPr>
        <p:txBody>
          <a:bodyPr/>
          <a:lstStyle/>
          <a:p>
            <a:pPr algn="ctr" eaLnBrk="0" hangingPunct="0">
              <a:spcBef>
                <a:spcPct val="20000"/>
              </a:spcBef>
              <a:buClr>
                <a:schemeClr val="bg2"/>
              </a:buClr>
              <a:buFont typeface="Wingdings" pitchFamily="2" charset="2"/>
              <a:buNone/>
            </a:pPr>
            <a:r>
              <a:rPr lang="en-US" sz="1800" b="1"/>
              <a:t>Paul</a:t>
            </a:r>
          </a:p>
        </p:txBody>
      </p:sp>
      <p:sp>
        <p:nvSpPr>
          <p:cNvPr id="83984" name="Line 16"/>
          <p:cNvSpPr>
            <a:spLocks noChangeShapeType="1"/>
          </p:cNvSpPr>
          <p:nvPr/>
        </p:nvSpPr>
        <p:spPr bwMode="auto">
          <a:xfrm>
            <a:off x="609600" y="2057400"/>
            <a:ext cx="3200400" cy="0"/>
          </a:xfrm>
          <a:prstGeom prst="line">
            <a:avLst/>
          </a:prstGeom>
          <a:noFill/>
          <a:ln w="28575" cap="sq">
            <a:solidFill>
              <a:srgbClr val="0000FF"/>
            </a:solidFill>
            <a:round/>
            <a:headEnd/>
            <a:tailEnd/>
          </a:ln>
          <a:effectLst/>
        </p:spPr>
        <p:txBody>
          <a:bodyPr/>
          <a:lstStyle/>
          <a:p>
            <a:endParaRPr lang="en-US"/>
          </a:p>
        </p:txBody>
      </p:sp>
      <p:sp>
        <p:nvSpPr>
          <p:cNvPr id="83985" name="Line 17"/>
          <p:cNvSpPr>
            <a:spLocks noChangeShapeType="1"/>
          </p:cNvSpPr>
          <p:nvPr/>
        </p:nvSpPr>
        <p:spPr bwMode="auto">
          <a:xfrm>
            <a:off x="609600" y="2422525"/>
            <a:ext cx="3200400" cy="0"/>
          </a:xfrm>
          <a:prstGeom prst="line">
            <a:avLst/>
          </a:prstGeom>
          <a:noFill/>
          <a:ln w="28575">
            <a:solidFill>
              <a:srgbClr val="0000FF"/>
            </a:solidFill>
            <a:round/>
            <a:headEnd/>
            <a:tailEnd/>
          </a:ln>
          <a:effectLst/>
        </p:spPr>
        <p:txBody>
          <a:bodyPr/>
          <a:lstStyle/>
          <a:p>
            <a:endParaRPr lang="en-US"/>
          </a:p>
        </p:txBody>
      </p:sp>
      <p:sp>
        <p:nvSpPr>
          <p:cNvPr id="83986" name="Line 18"/>
          <p:cNvSpPr>
            <a:spLocks noChangeShapeType="1"/>
          </p:cNvSpPr>
          <p:nvPr/>
        </p:nvSpPr>
        <p:spPr bwMode="auto">
          <a:xfrm>
            <a:off x="609600" y="2787650"/>
            <a:ext cx="3200400" cy="0"/>
          </a:xfrm>
          <a:prstGeom prst="line">
            <a:avLst/>
          </a:prstGeom>
          <a:noFill/>
          <a:ln w="12700">
            <a:solidFill>
              <a:srgbClr val="0000FF"/>
            </a:solidFill>
            <a:round/>
            <a:headEnd/>
            <a:tailEnd/>
          </a:ln>
          <a:effectLst/>
        </p:spPr>
        <p:txBody>
          <a:bodyPr/>
          <a:lstStyle/>
          <a:p>
            <a:endParaRPr lang="en-US"/>
          </a:p>
        </p:txBody>
      </p:sp>
      <p:sp>
        <p:nvSpPr>
          <p:cNvPr id="83987" name="Line 19"/>
          <p:cNvSpPr>
            <a:spLocks noChangeShapeType="1"/>
          </p:cNvSpPr>
          <p:nvPr/>
        </p:nvSpPr>
        <p:spPr bwMode="auto">
          <a:xfrm>
            <a:off x="609600" y="3152775"/>
            <a:ext cx="3200400" cy="0"/>
          </a:xfrm>
          <a:prstGeom prst="line">
            <a:avLst/>
          </a:prstGeom>
          <a:noFill/>
          <a:ln w="12700">
            <a:solidFill>
              <a:srgbClr val="0000FF"/>
            </a:solidFill>
            <a:round/>
            <a:headEnd/>
            <a:tailEnd/>
          </a:ln>
          <a:effectLst/>
        </p:spPr>
        <p:txBody>
          <a:bodyPr/>
          <a:lstStyle/>
          <a:p>
            <a:endParaRPr lang="en-US"/>
          </a:p>
        </p:txBody>
      </p:sp>
      <p:sp>
        <p:nvSpPr>
          <p:cNvPr id="83988" name="Line 20"/>
          <p:cNvSpPr>
            <a:spLocks noChangeShapeType="1"/>
          </p:cNvSpPr>
          <p:nvPr/>
        </p:nvSpPr>
        <p:spPr bwMode="auto">
          <a:xfrm>
            <a:off x="609600" y="3517900"/>
            <a:ext cx="3200400" cy="0"/>
          </a:xfrm>
          <a:prstGeom prst="line">
            <a:avLst/>
          </a:prstGeom>
          <a:noFill/>
          <a:ln w="12700">
            <a:solidFill>
              <a:srgbClr val="0000FF"/>
            </a:solidFill>
            <a:round/>
            <a:headEnd/>
            <a:tailEnd/>
          </a:ln>
          <a:effectLst/>
        </p:spPr>
        <p:txBody>
          <a:bodyPr/>
          <a:lstStyle/>
          <a:p>
            <a:endParaRPr lang="en-US"/>
          </a:p>
        </p:txBody>
      </p:sp>
      <p:sp>
        <p:nvSpPr>
          <p:cNvPr id="83989" name="Line 21"/>
          <p:cNvSpPr>
            <a:spLocks noChangeShapeType="1"/>
          </p:cNvSpPr>
          <p:nvPr/>
        </p:nvSpPr>
        <p:spPr bwMode="auto">
          <a:xfrm>
            <a:off x="609600" y="3883025"/>
            <a:ext cx="3200400" cy="0"/>
          </a:xfrm>
          <a:prstGeom prst="line">
            <a:avLst/>
          </a:prstGeom>
          <a:noFill/>
          <a:ln w="12700">
            <a:solidFill>
              <a:srgbClr val="0000FF"/>
            </a:solidFill>
            <a:round/>
            <a:headEnd/>
            <a:tailEnd/>
          </a:ln>
          <a:effectLst/>
        </p:spPr>
        <p:txBody>
          <a:bodyPr/>
          <a:lstStyle/>
          <a:p>
            <a:endParaRPr lang="en-US"/>
          </a:p>
        </p:txBody>
      </p:sp>
      <p:sp>
        <p:nvSpPr>
          <p:cNvPr id="83990" name="Line 22"/>
          <p:cNvSpPr>
            <a:spLocks noChangeShapeType="1"/>
          </p:cNvSpPr>
          <p:nvPr/>
        </p:nvSpPr>
        <p:spPr bwMode="auto">
          <a:xfrm>
            <a:off x="609600" y="4248150"/>
            <a:ext cx="3200400" cy="0"/>
          </a:xfrm>
          <a:prstGeom prst="line">
            <a:avLst/>
          </a:prstGeom>
          <a:noFill/>
          <a:ln w="28575" cap="sq">
            <a:solidFill>
              <a:srgbClr val="0000FF"/>
            </a:solidFill>
            <a:round/>
            <a:headEnd/>
            <a:tailEnd/>
          </a:ln>
          <a:effectLst/>
        </p:spPr>
        <p:txBody>
          <a:bodyPr/>
          <a:lstStyle/>
          <a:p>
            <a:endParaRPr lang="en-US"/>
          </a:p>
        </p:txBody>
      </p:sp>
      <p:sp>
        <p:nvSpPr>
          <p:cNvPr id="83991" name="Line 23"/>
          <p:cNvSpPr>
            <a:spLocks noChangeShapeType="1"/>
          </p:cNvSpPr>
          <p:nvPr/>
        </p:nvSpPr>
        <p:spPr bwMode="auto">
          <a:xfrm>
            <a:off x="609600" y="2057400"/>
            <a:ext cx="0" cy="2190750"/>
          </a:xfrm>
          <a:prstGeom prst="line">
            <a:avLst/>
          </a:prstGeom>
          <a:noFill/>
          <a:ln w="28575" cap="sq">
            <a:solidFill>
              <a:srgbClr val="0000FF"/>
            </a:solidFill>
            <a:round/>
            <a:headEnd/>
            <a:tailEnd/>
          </a:ln>
          <a:effectLst/>
        </p:spPr>
        <p:txBody>
          <a:bodyPr/>
          <a:lstStyle/>
          <a:p>
            <a:endParaRPr lang="en-US"/>
          </a:p>
        </p:txBody>
      </p:sp>
      <p:sp>
        <p:nvSpPr>
          <p:cNvPr id="83992" name="Line 24"/>
          <p:cNvSpPr>
            <a:spLocks noChangeShapeType="1"/>
          </p:cNvSpPr>
          <p:nvPr/>
        </p:nvSpPr>
        <p:spPr bwMode="auto">
          <a:xfrm>
            <a:off x="2886075" y="2057400"/>
            <a:ext cx="0" cy="2190750"/>
          </a:xfrm>
          <a:prstGeom prst="line">
            <a:avLst/>
          </a:prstGeom>
          <a:noFill/>
          <a:ln w="12700">
            <a:solidFill>
              <a:srgbClr val="0000FF"/>
            </a:solidFill>
            <a:round/>
            <a:headEnd/>
            <a:tailEnd/>
          </a:ln>
          <a:effectLst/>
        </p:spPr>
        <p:txBody>
          <a:bodyPr/>
          <a:lstStyle/>
          <a:p>
            <a:endParaRPr lang="en-US"/>
          </a:p>
        </p:txBody>
      </p:sp>
      <p:sp>
        <p:nvSpPr>
          <p:cNvPr id="83993" name="Line 25"/>
          <p:cNvSpPr>
            <a:spLocks noChangeShapeType="1"/>
          </p:cNvSpPr>
          <p:nvPr/>
        </p:nvSpPr>
        <p:spPr bwMode="auto">
          <a:xfrm>
            <a:off x="3810000" y="2057400"/>
            <a:ext cx="0" cy="2190750"/>
          </a:xfrm>
          <a:prstGeom prst="line">
            <a:avLst/>
          </a:prstGeom>
          <a:noFill/>
          <a:ln w="28575" cap="sq">
            <a:solidFill>
              <a:srgbClr val="0000FF"/>
            </a:solidFill>
            <a:round/>
            <a:headEnd/>
            <a:tailEnd/>
          </a:ln>
          <a:effectLst/>
        </p:spPr>
        <p:txBody>
          <a:bodyPr/>
          <a:lstStyle/>
          <a:p>
            <a:endParaRPr lang="en-US"/>
          </a:p>
        </p:txBody>
      </p:sp>
      <p:sp>
        <p:nvSpPr>
          <p:cNvPr id="83994" name="AutoShape 26"/>
          <p:cNvSpPr>
            <a:spLocks noChangeAspect="1" noChangeArrowheads="1"/>
          </p:cNvSpPr>
          <p:nvPr/>
        </p:nvSpPr>
        <p:spPr bwMode="auto">
          <a:xfrm>
            <a:off x="5410200" y="21336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11111</a:t>
            </a:r>
          </a:p>
        </p:txBody>
      </p:sp>
      <p:sp>
        <p:nvSpPr>
          <p:cNvPr id="83995" name="Line 27"/>
          <p:cNvSpPr>
            <a:spLocks noChangeShapeType="1"/>
          </p:cNvSpPr>
          <p:nvPr/>
        </p:nvSpPr>
        <p:spPr bwMode="auto">
          <a:xfrm>
            <a:off x="5410200" y="3403600"/>
            <a:ext cx="685800" cy="0"/>
          </a:xfrm>
          <a:prstGeom prst="line">
            <a:avLst/>
          </a:prstGeom>
          <a:noFill/>
          <a:ln w="50800">
            <a:solidFill>
              <a:srgbClr val="008000"/>
            </a:solidFill>
            <a:round/>
            <a:headEnd/>
            <a:tailEnd/>
          </a:ln>
          <a:effectLst/>
        </p:spPr>
        <p:txBody>
          <a:bodyPr/>
          <a:lstStyle/>
          <a:p>
            <a:endParaRPr lang="en-US"/>
          </a:p>
        </p:txBody>
      </p:sp>
      <p:sp>
        <p:nvSpPr>
          <p:cNvPr id="83996" name="Line 28"/>
          <p:cNvSpPr>
            <a:spLocks noChangeShapeType="1"/>
          </p:cNvSpPr>
          <p:nvPr/>
        </p:nvSpPr>
        <p:spPr bwMode="auto">
          <a:xfrm>
            <a:off x="6248400" y="3403600"/>
            <a:ext cx="685800" cy="0"/>
          </a:xfrm>
          <a:prstGeom prst="line">
            <a:avLst/>
          </a:prstGeom>
          <a:noFill/>
          <a:ln w="50800">
            <a:solidFill>
              <a:srgbClr val="008000"/>
            </a:solidFill>
            <a:round/>
            <a:headEnd/>
            <a:tailEnd/>
          </a:ln>
          <a:effectLst/>
        </p:spPr>
        <p:txBody>
          <a:bodyPr/>
          <a:lstStyle/>
          <a:p>
            <a:endParaRPr lang="en-US"/>
          </a:p>
        </p:txBody>
      </p:sp>
      <p:sp>
        <p:nvSpPr>
          <p:cNvPr id="83997" name="Line 29"/>
          <p:cNvSpPr>
            <a:spLocks noChangeShapeType="1"/>
          </p:cNvSpPr>
          <p:nvPr/>
        </p:nvSpPr>
        <p:spPr bwMode="auto">
          <a:xfrm>
            <a:off x="7239000" y="3403600"/>
            <a:ext cx="685800" cy="0"/>
          </a:xfrm>
          <a:prstGeom prst="line">
            <a:avLst/>
          </a:prstGeom>
          <a:noFill/>
          <a:ln w="50800">
            <a:solidFill>
              <a:srgbClr val="FF0000"/>
            </a:solidFill>
            <a:round/>
            <a:headEnd/>
            <a:tailEnd/>
          </a:ln>
          <a:effectLst/>
        </p:spPr>
        <p:txBody>
          <a:bodyPr/>
          <a:lstStyle/>
          <a:p>
            <a:endParaRPr lang="en-US"/>
          </a:p>
        </p:txBody>
      </p:sp>
      <p:sp>
        <p:nvSpPr>
          <p:cNvPr id="83998" name="Line 30"/>
          <p:cNvSpPr>
            <a:spLocks noChangeShapeType="1"/>
          </p:cNvSpPr>
          <p:nvPr/>
        </p:nvSpPr>
        <p:spPr bwMode="auto">
          <a:xfrm>
            <a:off x="7086600" y="2717800"/>
            <a:ext cx="0" cy="990600"/>
          </a:xfrm>
          <a:prstGeom prst="line">
            <a:avLst/>
          </a:prstGeom>
          <a:noFill/>
          <a:ln w="50800">
            <a:solidFill>
              <a:srgbClr val="0000FF"/>
            </a:solidFill>
            <a:round/>
            <a:headEnd/>
            <a:tailEnd/>
          </a:ln>
          <a:effectLst/>
        </p:spPr>
        <p:txBody>
          <a:bodyPr/>
          <a:lstStyle/>
          <a:p>
            <a:endParaRPr lang="en-US"/>
          </a:p>
        </p:txBody>
      </p:sp>
      <p:sp>
        <p:nvSpPr>
          <p:cNvPr id="83999" name="AutoShape 31"/>
          <p:cNvSpPr>
            <a:spLocks noChangeAspect="1" noChangeArrowheads="1"/>
          </p:cNvSpPr>
          <p:nvPr/>
        </p:nvSpPr>
        <p:spPr bwMode="auto">
          <a:xfrm>
            <a:off x="5410200" y="30480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00001</a:t>
            </a:r>
          </a:p>
        </p:txBody>
      </p:sp>
      <p:sp>
        <p:nvSpPr>
          <p:cNvPr id="84000" name="AutoShape 32"/>
          <p:cNvSpPr>
            <a:spLocks noChangeAspect="1" noChangeArrowheads="1"/>
          </p:cNvSpPr>
          <p:nvPr/>
        </p:nvSpPr>
        <p:spPr bwMode="auto">
          <a:xfrm>
            <a:off x="5410200" y="24384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10100</a:t>
            </a:r>
          </a:p>
        </p:txBody>
      </p:sp>
      <p:sp>
        <p:nvSpPr>
          <p:cNvPr id="84001" name="AutoShape 33"/>
          <p:cNvSpPr>
            <a:spLocks noChangeAspect="1" noChangeArrowheads="1"/>
          </p:cNvSpPr>
          <p:nvPr/>
        </p:nvSpPr>
        <p:spPr bwMode="auto">
          <a:xfrm>
            <a:off x="5410200" y="27432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01010</a:t>
            </a:r>
          </a:p>
        </p:txBody>
      </p:sp>
      <p:sp>
        <p:nvSpPr>
          <p:cNvPr id="84002" name="Text Box 34"/>
          <p:cNvSpPr txBox="1">
            <a:spLocks noChangeArrowheads="1"/>
          </p:cNvSpPr>
          <p:nvPr/>
        </p:nvSpPr>
        <p:spPr bwMode="auto">
          <a:xfrm>
            <a:off x="5553075" y="3452813"/>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0</a:t>
            </a:r>
          </a:p>
        </p:txBody>
      </p:sp>
      <p:sp>
        <p:nvSpPr>
          <p:cNvPr id="84003" name="Text Box 35"/>
          <p:cNvSpPr txBox="1">
            <a:spLocks noChangeArrowheads="1"/>
          </p:cNvSpPr>
          <p:nvPr/>
        </p:nvSpPr>
        <p:spPr bwMode="auto">
          <a:xfrm>
            <a:off x="6400800" y="3467100"/>
            <a:ext cx="325438" cy="396875"/>
          </a:xfrm>
          <a:prstGeom prst="rect">
            <a:avLst/>
          </a:prstGeom>
          <a:noFill/>
          <a:ln w="9525" algn="ctr">
            <a:noFill/>
            <a:miter lim="800000"/>
            <a:headEnd/>
            <a:tailEnd/>
          </a:ln>
          <a:effectLst/>
        </p:spPr>
        <p:txBody>
          <a:bodyPr wrap="none">
            <a:spAutoFit/>
          </a:bodyPr>
          <a:lstStyle/>
          <a:p>
            <a:pPr algn="ctr"/>
            <a:r>
              <a:rPr lang="en-US" sz="2000" b="1">
                <a:solidFill>
                  <a:srgbClr val="008000"/>
                </a:solidFill>
              </a:rPr>
              <a:t>1</a:t>
            </a:r>
          </a:p>
        </p:txBody>
      </p:sp>
      <p:sp>
        <p:nvSpPr>
          <p:cNvPr id="84004" name="Text Box 36"/>
          <p:cNvSpPr txBox="1">
            <a:spLocks noChangeArrowheads="1"/>
          </p:cNvSpPr>
          <p:nvPr/>
        </p:nvSpPr>
        <p:spPr bwMode="auto">
          <a:xfrm>
            <a:off x="7297738" y="3479800"/>
            <a:ext cx="473075" cy="396875"/>
          </a:xfrm>
          <a:prstGeom prst="rect">
            <a:avLst/>
          </a:prstGeom>
          <a:noFill/>
          <a:ln w="9525" algn="ctr">
            <a:noFill/>
            <a:miter lim="800000"/>
            <a:headEnd/>
            <a:tailEnd/>
          </a:ln>
          <a:effectLst/>
        </p:spPr>
        <p:txBody>
          <a:bodyPr wrap="none">
            <a:spAutoFit/>
          </a:bodyPr>
          <a:lstStyle/>
          <a:p>
            <a:pPr algn="ctr"/>
            <a:r>
              <a:rPr lang="en-US" sz="2000" b="1">
                <a:solidFill>
                  <a:srgbClr val="FF0000"/>
                </a:solidFill>
              </a:rPr>
              <a:t>&gt;1</a:t>
            </a:r>
          </a:p>
        </p:txBody>
      </p:sp>
      <p:sp>
        <p:nvSpPr>
          <p:cNvPr id="84005" name="Text Box 37"/>
          <p:cNvSpPr txBox="1">
            <a:spLocks noChangeArrowheads="1"/>
          </p:cNvSpPr>
          <p:nvPr/>
        </p:nvSpPr>
        <p:spPr bwMode="auto">
          <a:xfrm>
            <a:off x="6127750" y="3887788"/>
            <a:ext cx="1128713" cy="396875"/>
          </a:xfrm>
          <a:prstGeom prst="rect">
            <a:avLst/>
          </a:prstGeom>
          <a:noFill/>
          <a:ln w="9525" algn="ctr">
            <a:noFill/>
            <a:miter lim="800000"/>
            <a:headEnd/>
            <a:tailEnd/>
          </a:ln>
          <a:effectLst/>
        </p:spPr>
        <p:txBody>
          <a:bodyPr wrap="none">
            <a:spAutoFit/>
          </a:bodyPr>
          <a:lstStyle/>
          <a:p>
            <a:pPr algn="ctr"/>
            <a:r>
              <a:rPr lang="en-US" sz="2000" b="1">
                <a:solidFill>
                  <a:srgbClr val="0000FF"/>
                </a:solidFill>
              </a:rPr>
              <a:t># errors</a:t>
            </a:r>
          </a:p>
        </p:txBody>
      </p:sp>
      <p:sp>
        <p:nvSpPr>
          <p:cNvPr id="84006" name="AutoShape 38"/>
          <p:cNvSpPr>
            <a:spLocks noChangeAspect="1" noChangeArrowheads="1"/>
          </p:cNvSpPr>
          <p:nvPr/>
        </p:nvSpPr>
        <p:spPr bwMode="auto">
          <a:xfrm>
            <a:off x="1371600" y="50117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11111</a:t>
            </a:r>
          </a:p>
        </p:txBody>
      </p:sp>
      <p:sp>
        <p:nvSpPr>
          <p:cNvPr id="84007" name="AutoShape 39"/>
          <p:cNvSpPr>
            <a:spLocks noChangeAspect="1" noChangeArrowheads="1"/>
          </p:cNvSpPr>
          <p:nvPr/>
        </p:nvSpPr>
        <p:spPr bwMode="auto">
          <a:xfrm>
            <a:off x="6648450" y="50117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00001</a:t>
            </a:r>
          </a:p>
        </p:txBody>
      </p:sp>
      <p:sp>
        <p:nvSpPr>
          <p:cNvPr id="84008" name="AutoShape 40"/>
          <p:cNvSpPr>
            <a:spLocks noChangeAspect="1" noChangeArrowheads="1"/>
          </p:cNvSpPr>
          <p:nvPr/>
        </p:nvSpPr>
        <p:spPr bwMode="auto">
          <a:xfrm>
            <a:off x="3124200" y="50117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10100</a:t>
            </a:r>
          </a:p>
        </p:txBody>
      </p:sp>
      <p:sp>
        <p:nvSpPr>
          <p:cNvPr id="84009" name="AutoShape 41"/>
          <p:cNvSpPr>
            <a:spLocks noChangeAspect="1" noChangeArrowheads="1"/>
          </p:cNvSpPr>
          <p:nvPr/>
        </p:nvSpPr>
        <p:spPr bwMode="auto">
          <a:xfrm>
            <a:off x="4895850" y="501173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t>01010</a:t>
            </a:r>
          </a:p>
        </p:txBody>
      </p:sp>
      <p:grpSp>
        <p:nvGrpSpPr>
          <p:cNvPr id="84010" name="Group 42"/>
          <p:cNvGrpSpPr>
            <a:grpSpLocks/>
          </p:cNvGrpSpPr>
          <p:nvPr/>
        </p:nvGrpSpPr>
        <p:grpSpPr bwMode="auto">
          <a:xfrm>
            <a:off x="1371600" y="5345113"/>
            <a:ext cx="895350" cy="842962"/>
            <a:chOff x="864" y="3367"/>
            <a:chExt cx="564" cy="531"/>
          </a:xfrm>
        </p:grpSpPr>
        <p:sp>
          <p:nvSpPr>
            <p:cNvPr id="84011" name="AutoShape 43"/>
            <p:cNvSpPr>
              <a:spLocks noChangeAspect="1" noChangeArrowheads="1"/>
            </p:cNvSpPr>
            <p:nvPr/>
          </p:nvSpPr>
          <p:spPr bwMode="auto">
            <a:xfrm>
              <a:off x="864" y="3696"/>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a:t>
              </a:r>
              <a:r>
                <a:rPr lang="en-US" sz="2000"/>
                <a:t>1111</a:t>
              </a:r>
            </a:p>
          </p:txBody>
        </p:sp>
        <p:cxnSp>
          <p:nvCxnSpPr>
            <p:cNvPr id="84012" name="AutoShape 44"/>
            <p:cNvCxnSpPr>
              <a:cxnSpLocks noChangeShapeType="1"/>
              <a:stCxn id="84006" idx="2"/>
              <a:endCxn id="84011" idx="0"/>
            </p:cNvCxnSpPr>
            <p:nvPr/>
          </p:nvCxnSpPr>
          <p:spPr bwMode="auto">
            <a:xfrm>
              <a:off x="1146" y="3367"/>
              <a:ext cx="0" cy="321"/>
            </a:xfrm>
            <a:prstGeom prst="straightConnector1">
              <a:avLst/>
            </a:prstGeom>
            <a:noFill/>
            <a:ln w="25400">
              <a:solidFill>
                <a:srgbClr val="0000FF"/>
              </a:solidFill>
              <a:round/>
              <a:headEnd/>
              <a:tailEnd/>
            </a:ln>
            <a:effectLst/>
          </p:spPr>
        </p:cxnSp>
      </p:grpSp>
      <p:grpSp>
        <p:nvGrpSpPr>
          <p:cNvPr id="84013" name="Group 45"/>
          <p:cNvGrpSpPr>
            <a:grpSpLocks/>
          </p:cNvGrpSpPr>
          <p:nvPr/>
        </p:nvGrpSpPr>
        <p:grpSpPr bwMode="auto">
          <a:xfrm>
            <a:off x="3124200" y="5345113"/>
            <a:ext cx="895350" cy="842962"/>
            <a:chOff x="1968" y="3367"/>
            <a:chExt cx="564" cy="531"/>
          </a:xfrm>
        </p:grpSpPr>
        <p:sp>
          <p:nvSpPr>
            <p:cNvPr id="84014" name="AutoShape 46"/>
            <p:cNvSpPr>
              <a:spLocks noChangeAspect="1" noChangeArrowheads="1"/>
            </p:cNvSpPr>
            <p:nvPr/>
          </p:nvSpPr>
          <p:spPr bwMode="auto">
            <a:xfrm>
              <a:off x="1968" y="3696"/>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a:t>
              </a:r>
              <a:r>
                <a:rPr lang="en-US" sz="2000"/>
                <a:t>0100</a:t>
              </a:r>
            </a:p>
          </p:txBody>
        </p:sp>
        <p:cxnSp>
          <p:nvCxnSpPr>
            <p:cNvPr id="84015" name="AutoShape 47"/>
            <p:cNvCxnSpPr>
              <a:cxnSpLocks noChangeShapeType="1"/>
              <a:stCxn id="84008" idx="2"/>
              <a:endCxn id="84014" idx="0"/>
            </p:cNvCxnSpPr>
            <p:nvPr/>
          </p:nvCxnSpPr>
          <p:spPr bwMode="auto">
            <a:xfrm>
              <a:off x="2250" y="3367"/>
              <a:ext cx="0" cy="321"/>
            </a:xfrm>
            <a:prstGeom prst="straightConnector1">
              <a:avLst/>
            </a:prstGeom>
            <a:noFill/>
            <a:ln w="25400">
              <a:solidFill>
                <a:srgbClr val="0000FF"/>
              </a:solidFill>
              <a:round/>
              <a:headEnd/>
              <a:tailEnd/>
            </a:ln>
            <a:effectLst/>
          </p:spPr>
        </p:cxnSp>
      </p:grpSp>
      <p:grpSp>
        <p:nvGrpSpPr>
          <p:cNvPr id="84016" name="Group 48"/>
          <p:cNvGrpSpPr>
            <a:grpSpLocks/>
          </p:cNvGrpSpPr>
          <p:nvPr/>
        </p:nvGrpSpPr>
        <p:grpSpPr bwMode="auto">
          <a:xfrm>
            <a:off x="4895850" y="5345113"/>
            <a:ext cx="895350" cy="842962"/>
            <a:chOff x="3084" y="3367"/>
            <a:chExt cx="564" cy="531"/>
          </a:xfrm>
        </p:grpSpPr>
        <p:sp>
          <p:nvSpPr>
            <p:cNvPr id="84017" name="AutoShape 49"/>
            <p:cNvSpPr>
              <a:spLocks noChangeAspect="1" noChangeArrowheads="1"/>
            </p:cNvSpPr>
            <p:nvPr/>
          </p:nvSpPr>
          <p:spPr bwMode="auto">
            <a:xfrm>
              <a:off x="3084" y="3696"/>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00</a:t>
              </a:r>
              <a:r>
                <a:rPr lang="en-US" sz="2000"/>
                <a:t>010</a:t>
              </a:r>
            </a:p>
          </p:txBody>
        </p:sp>
        <p:cxnSp>
          <p:nvCxnSpPr>
            <p:cNvPr id="84018" name="AutoShape 50"/>
            <p:cNvCxnSpPr>
              <a:cxnSpLocks noChangeShapeType="1"/>
              <a:stCxn id="84009" idx="2"/>
              <a:endCxn id="84017" idx="0"/>
            </p:cNvCxnSpPr>
            <p:nvPr/>
          </p:nvCxnSpPr>
          <p:spPr bwMode="auto">
            <a:xfrm>
              <a:off x="3366" y="3367"/>
              <a:ext cx="0" cy="321"/>
            </a:xfrm>
            <a:prstGeom prst="straightConnector1">
              <a:avLst/>
            </a:prstGeom>
            <a:noFill/>
            <a:ln w="25400">
              <a:solidFill>
                <a:srgbClr val="0000FF"/>
              </a:solidFill>
              <a:round/>
              <a:headEnd/>
              <a:tailEnd/>
            </a:ln>
            <a:effectLst/>
          </p:spPr>
        </p:cxnSp>
      </p:grpSp>
      <p:grpSp>
        <p:nvGrpSpPr>
          <p:cNvPr id="84019" name="Group 51"/>
          <p:cNvGrpSpPr>
            <a:grpSpLocks/>
          </p:cNvGrpSpPr>
          <p:nvPr/>
        </p:nvGrpSpPr>
        <p:grpSpPr bwMode="auto">
          <a:xfrm>
            <a:off x="6648450" y="5345113"/>
            <a:ext cx="895350" cy="842962"/>
            <a:chOff x="4188" y="3367"/>
            <a:chExt cx="564" cy="531"/>
          </a:xfrm>
        </p:grpSpPr>
        <p:sp>
          <p:nvSpPr>
            <p:cNvPr id="84020" name="AutoShape 52"/>
            <p:cNvSpPr>
              <a:spLocks noChangeAspect="1" noChangeArrowheads="1"/>
            </p:cNvSpPr>
            <p:nvPr/>
          </p:nvSpPr>
          <p:spPr bwMode="auto">
            <a:xfrm>
              <a:off x="4188" y="3696"/>
              <a:ext cx="564" cy="202"/>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0001</a:t>
              </a:r>
              <a:r>
                <a:rPr lang="en-US" sz="2000"/>
                <a:t>1</a:t>
              </a:r>
            </a:p>
          </p:txBody>
        </p:sp>
        <p:cxnSp>
          <p:nvCxnSpPr>
            <p:cNvPr id="84021" name="AutoShape 53"/>
            <p:cNvCxnSpPr>
              <a:cxnSpLocks noChangeShapeType="1"/>
              <a:stCxn id="84007" idx="2"/>
              <a:endCxn id="84020" idx="0"/>
            </p:cNvCxnSpPr>
            <p:nvPr/>
          </p:nvCxnSpPr>
          <p:spPr bwMode="auto">
            <a:xfrm>
              <a:off x="4470" y="3367"/>
              <a:ext cx="0" cy="321"/>
            </a:xfrm>
            <a:prstGeom prst="straightConnector1">
              <a:avLst/>
            </a:prstGeom>
            <a:noFill/>
            <a:ln w="25400">
              <a:solidFill>
                <a:srgbClr val="0000FF"/>
              </a:solidFill>
              <a:round/>
              <a:headEnd/>
              <a:tailEnd/>
            </a:ln>
            <a:effectLst/>
          </p:spPr>
        </p:cxnSp>
      </p:grpSp>
      <p:sp>
        <p:nvSpPr>
          <p:cNvPr id="84022" name="AutoShape 54"/>
          <p:cNvSpPr>
            <a:spLocks noChangeAspect="1" noChangeArrowheads="1"/>
          </p:cNvSpPr>
          <p:nvPr/>
        </p:nvSpPr>
        <p:spPr bwMode="auto">
          <a:xfrm>
            <a:off x="3124200" y="5867400"/>
            <a:ext cx="895350" cy="320675"/>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dirty="0"/>
              <a:t>00</a:t>
            </a:r>
            <a:r>
              <a:rPr lang="en-US" sz="2000" dirty="0"/>
              <a:t>100</a:t>
            </a:r>
          </a:p>
        </p:txBody>
      </p:sp>
      <p:grpSp>
        <p:nvGrpSpPr>
          <p:cNvPr id="84023" name="Group 55"/>
          <p:cNvGrpSpPr>
            <a:grpSpLocks/>
          </p:cNvGrpSpPr>
          <p:nvPr/>
        </p:nvGrpSpPr>
        <p:grpSpPr bwMode="auto">
          <a:xfrm>
            <a:off x="1295400" y="4800600"/>
            <a:ext cx="914400" cy="1600200"/>
            <a:chOff x="816" y="3024"/>
            <a:chExt cx="576" cy="1008"/>
          </a:xfrm>
        </p:grpSpPr>
        <p:sp>
          <p:nvSpPr>
            <p:cNvPr id="84024" name="Line 56"/>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84025" name="Line 57"/>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grpSp>
        <p:nvGrpSpPr>
          <p:cNvPr id="84026" name="Group 58"/>
          <p:cNvGrpSpPr>
            <a:grpSpLocks/>
          </p:cNvGrpSpPr>
          <p:nvPr/>
        </p:nvGrpSpPr>
        <p:grpSpPr bwMode="auto">
          <a:xfrm>
            <a:off x="3136900" y="4800600"/>
            <a:ext cx="914400" cy="1600200"/>
            <a:chOff x="816" y="3024"/>
            <a:chExt cx="576" cy="1008"/>
          </a:xfrm>
        </p:grpSpPr>
        <p:sp>
          <p:nvSpPr>
            <p:cNvPr id="84027" name="Line 59"/>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84028" name="Line 60"/>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sp>
        <p:nvSpPr>
          <p:cNvPr id="84029" name="AutoShape 61"/>
          <p:cNvSpPr>
            <a:spLocks noChangeAspect="1" noChangeArrowheads="1"/>
          </p:cNvSpPr>
          <p:nvPr/>
        </p:nvSpPr>
        <p:spPr bwMode="auto">
          <a:xfrm>
            <a:off x="4892675" y="501332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t>0</a:t>
            </a:r>
            <a:r>
              <a:rPr lang="en-US" sz="2000"/>
              <a:t>1010</a:t>
            </a:r>
          </a:p>
        </p:txBody>
      </p:sp>
      <p:sp>
        <p:nvSpPr>
          <p:cNvPr id="84030" name="AutoShape 62"/>
          <p:cNvSpPr>
            <a:spLocks noChangeAspect="1" noChangeArrowheads="1"/>
          </p:cNvSpPr>
          <p:nvPr/>
        </p:nvSpPr>
        <p:spPr bwMode="auto">
          <a:xfrm>
            <a:off x="4892675" y="5867400"/>
            <a:ext cx="895350" cy="320675"/>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000</a:t>
            </a:r>
            <a:r>
              <a:rPr lang="en-US" sz="2000"/>
              <a:t>10</a:t>
            </a:r>
          </a:p>
        </p:txBody>
      </p:sp>
      <p:sp>
        <p:nvSpPr>
          <p:cNvPr id="84031" name="AutoShape 63"/>
          <p:cNvSpPr>
            <a:spLocks noChangeAspect="1" noChangeArrowheads="1"/>
          </p:cNvSpPr>
          <p:nvPr/>
        </p:nvSpPr>
        <p:spPr bwMode="auto">
          <a:xfrm>
            <a:off x="4905375" y="5867400"/>
            <a:ext cx="895350" cy="320675"/>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0001</a:t>
            </a:r>
            <a:r>
              <a:rPr lang="en-US" sz="2000"/>
              <a:t>0</a:t>
            </a:r>
          </a:p>
        </p:txBody>
      </p:sp>
      <p:sp>
        <p:nvSpPr>
          <p:cNvPr id="84032" name="AutoShape 64"/>
          <p:cNvSpPr>
            <a:spLocks noChangeAspect="1" noChangeArrowheads="1"/>
          </p:cNvSpPr>
          <p:nvPr/>
        </p:nvSpPr>
        <p:spPr bwMode="auto">
          <a:xfrm>
            <a:off x="4905375" y="5867400"/>
            <a:ext cx="895350" cy="320675"/>
          </a:xfrm>
          <a:prstGeom prst="roundRect">
            <a:avLst>
              <a:gd name="adj" fmla="val 16667"/>
            </a:avLst>
          </a:prstGeom>
          <a:solidFill>
            <a:srgbClr val="CCFFFF"/>
          </a:solidFill>
          <a:ln w="25400" algn="ctr">
            <a:solidFill>
              <a:srgbClr val="00FFFF"/>
            </a:solidFill>
            <a:round/>
            <a:headEnd/>
            <a:tailEnd/>
          </a:ln>
          <a:effectLst/>
        </p:spPr>
        <p:txBody>
          <a:bodyPr wrap="none" anchor="ctr"/>
          <a:lstStyle/>
          <a:p>
            <a:pPr algn="ctr"/>
            <a:r>
              <a:rPr lang="en-US" sz="2000" b="1"/>
              <a:t>00010</a:t>
            </a:r>
          </a:p>
        </p:txBody>
      </p:sp>
      <p:sp>
        <p:nvSpPr>
          <p:cNvPr id="84033" name="AutoShape 65"/>
          <p:cNvSpPr>
            <a:spLocks noChangeArrowheads="1"/>
          </p:cNvSpPr>
          <p:nvPr/>
        </p:nvSpPr>
        <p:spPr bwMode="auto">
          <a:xfrm>
            <a:off x="4724400" y="4724400"/>
            <a:ext cx="1219200" cy="1676400"/>
          </a:xfrm>
          <a:prstGeom prst="roundRect">
            <a:avLst>
              <a:gd name="adj" fmla="val 16667"/>
            </a:avLst>
          </a:prstGeom>
          <a:noFill/>
          <a:ln w="50800" algn="ctr">
            <a:solidFill>
              <a:srgbClr val="339966"/>
            </a:solidFill>
            <a:round/>
            <a:headEnd/>
            <a:tailEnd/>
          </a:ln>
          <a:effectLst/>
        </p:spPr>
        <p:txBody>
          <a:bodyPr wrap="none" anchor="ctr"/>
          <a:lstStyle/>
          <a:p>
            <a:endParaRPr lang="en-US"/>
          </a:p>
        </p:txBody>
      </p:sp>
      <p:sp>
        <p:nvSpPr>
          <p:cNvPr id="84034" name="AutoShape 66"/>
          <p:cNvSpPr>
            <a:spLocks noChangeAspect="1" noChangeArrowheads="1"/>
          </p:cNvSpPr>
          <p:nvPr/>
        </p:nvSpPr>
        <p:spPr bwMode="auto">
          <a:xfrm>
            <a:off x="6645275" y="501332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t>0</a:t>
            </a:r>
            <a:r>
              <a:rPr lang="en-US" sz="2000"/>
              <a:t>0001</a:t>
            </a:r>
          </a:p>
        </p:txBody>
      </p:sp>
      <p:sp>
        <p:nvSpPr>
          <p:cNvPr id="84035" name="AutoShape 67"/>
          <p:cNvSpPr>
            <a:spLocks noChangeAspect="1" noChangeArrowheads="1"/>
          </p:cNvSpPr>
          <p:nvPr/>
        </p:nvSpPr>
        <p:spPr bwMode="auto">
          <a:xfrm>
            <a:off x="6645275" y="501332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t>00</a:t>
            </a:r>
            <a:r>
              <a:rPr lang="en-US" sz="2000"/>
              <a:t>001</a:t>
            </a:r>
          </a:p>
        </p:txBody>
      </p:sp>
      <p:sp>
        <p:nvSpPr>
          <p:cNvPr id="84036" name="AutoShape 68"/>
          <p:cNvSpPr>
            <a:spLocks noChangeAspect="1" noChangeArrowheads="1"/>
          </p:cNvSpPr>
          <p:nvPr/>
        </p:nvSpPr>
        <p:spPr bwMode="auto">
          <a:xfrm>
            <a:off x="6645275" y="501332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t>000</a:t>
            </a:r>
            <a:r>
              <a:rPr lang="en-US" sz="2000"/>
              <a:t>01</a:t>
            </a:r>
          </a:p>
        </p:txBody>
      </p:sp>
      <p:grpSp>
        <p:nvGrpSpPr>
          <p:cNvPr id="84037" name="Group 69"/>
          <p:cNvGrpSpPr>
            <a:grpSpLocks/>
          </p:cNvGrpSpPr>
          <p:nvPr/>
        </p:nvGrpSpPr>
        <p:grpSpPr bwMode="auto">
          <a:xfrm>
            <a:off x="6553200" y="4724400"/>
            <a:ext cx="914400" cy="1600200"/>
            <a:chOff x="816" y="3024"/>
            <a:chExt cx="576" cy="1008"/>
          </a:xfrm>
        </p:grpSpPr>
        <p:sp>
          <p:nvSpPr>
            <p:cNvPr id="84038" name="Line 70"/>
            <p:cNvSpPr>
              <a:spLocks noChangeShapeType="1"/>
            </p:cNvSpPr>
            <p:nvPr/>
          </p:nvSpPr>
          <p:spPr bwMode="auto">
            <a:xfrm>
              <a:off x="816" y="3024"/>
              <a:ext cx="576" cy="1008"/>
            </a:xfrm>
            <a:prstGeom prst="line">
              <a:avLst/>
            </a:prstGeom>
            <a:noFill/>
            <a:ln w="25400">
              <a:solidFill>
                <a:srgbClr val="FF0000"/>
              </a:solidFill>
              <a:round/>
              <a:headEnd/>
              <a:tailEnd/>
            </a:ln>
            <a:effectLst/>
          </p:spPr>
          <p:txBody>
            <a:bodyPr/>
            <a:lstStyle/>
            <a:p>
              <a:endParaRPr lang="en-US"/>
            </a:p>
          </p:txBody>
        </p:sp>
        <p:sp>
          <p:nvSpPr>
            <p:cNvPr id="84039" name="Line 71"/>
            <p:cNvSpPr>
              <a:spLocks noChangeShapeType="1"/>
            </p:cNvSpPr>
            <p:nvPr/>
          </p:nvSpPr>
          <p:spPr bwMode="auto">
            <a:xfrm flipH="1">
              <a:off x="864" y="3024"/>
              <a:ext cx="528" cy="1008"/>
            </a:xfrm>
            <a:prstGeom prst="line">
              <a:avLst/>
            </a:prstGeom>
            <a:noFill/>
            <a:ln w="25400">
              <a:solidFill>
                <a:srgbClr val="FF0000"/>
              </a:solidFill>
              <a:round/>
              <a:headEnd/>
              <a:tailEnd/>
            </a:ln>
            <a:effectLst/>
          </p:spPr>
          <p:txBody>
            <a:bodyPr/>
            <a:lstStyle/>
            <a:p>
              <a:endParaRPr lang="en-US"/>
            </a:p>
          </p:txBody>
        </p:sp>
      </p:grpSp>
      <p:sp>
        <p:nvSpPr>
          <p:cNvPr id="84040" name="AutoShape 72"/>
          <p:cNvSpPr>
            <a:spLocks noChangeAspect="1" noChangeArrowheads="1"/>
          </p:cNvSpPr>
          <p:nvPr/>
        </p:nvSpPr>
        <p:spPr bwMode="auto">
          <a:xfrm>
            <a:off x="1371600" y="5006975"/>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solidFill>
                  <a:schemeClr val="bg2"/>
                </a:solidFill>
              </a:rPr>
              <a:t>11111</a:t>
            </a:r>
          </a:p>
        </p:txBody>
      </p:sp>
      <p:sp>
        <p:nvSpPr>
          <p:cNvPr id="84041" name="AutoShape 73"/>
          <p:cNvSpPr>
            <a:spLocks noChangeAspect="1" noChangeArrowheads="1"/>
          </p:cNvSpPr>
          <p:nvPr/>
        </p:nvSpPr>
        <p:spPr bwMode="auto">
          <a:xfrm>
            <a:off x="3124200" y="501808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a:solidFill>
                  <a:schemeClr val="bg2"/>
                </a:solidFill>
              </a:rPr>
              <a:t>10100</a:t>
            </a:r>
          </a:p>
        </p:txBody>
      </p:sp>
      <p:sp>
        <p:nvSpPr>
          <p:cNvPr id="84042" name="AutoShape 74"/>
          <p:cNvSpPr>
            <a:spLocks noChangeAspect="1" noChangeArrowheads="1"/>
          </p:cNvSpPr>
          <p:nvPr/>
        </p:nvSpPr>
        <p:spPr bwMode="auto">
          <a:xfrm>
            <a:off x="4887913" y="501808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solidFill>
                  <a:schemeClr val="bg2"/>
                </a:solidFill>
              </a:rPr>
              <a:t>0</a:t>
            </a:r>
            <a:r>
              <a:rPr lang="en-US" sz="2000">
                <a:solidFill>
                  <a:schemeClr val="bg2"/>
                </a:solidFill>
              </a:rPr>
              <a:t>1010</a:t>
            </a:r>
          </a:p>
        </p:txBody>
      </p:sp>
      <p:sp>
        <p:nvSpPr>
          <p:cNvPr id="84043" name="AutoShape 75"/>
          <p:cNvSpPr>
            <a:spLocks noChangeAspect="1" noChangeArrowheads="1"/>
          </p:cNvSpPr>
          <p:nvPr/>
        </p:nvSpPr>
        <p:spPr bwMode="auto">
          <a:xfrm>
            <a:off x="6640513" y="5018088"/>
            <a:ext cx="895350" cy="320675"/>
          </a:xfrm>
          <a:prstGeom prst="roundRect">
            <a:avLst>
              <a:gd name="adj" fmla="val 16667"/>
            </a:avLst>
          </a:prstGeom>
          <a:solidFill>
            <a:srgbClr val="CCCCFF"/>
          </a:solidFill>
          <a:ln w="25400" algn="ctr">
            <a:solidFill>
              <a:srgbClr val="0000FF"/>
            </a:solidFill>
            <a:round/>
            <a:headEnd/>
            <a:tailEnd/>
          </a:ln>
          <a:effectLst/>
        </p:spPr>
        <p:txBody>
          <a:bodyPr wrap="none" anchor="ctr"/>
          <a:lstStyle/>
          <a:p>
            <a:pPr algn="ctr"/>
            <a:r>
              <a:rPr lang="en-US" sz="2000" b="1">
                <a:solidFill>
                  <a:schemeClr val="bg2"/>
                </a:solidFill>
              </a:rPr>
              <a:t>000</a:t>
            </a:r>
            <a:r>
              <a:rPr lang="en-US" sz="2000">
                <a:solidFill>
                  <a:schemeClr val="bg2"/>
                </a:solidFill>
              </a:rPr>
              <a:t>01</a:t>
            </a:r>
          </a:p>
        </p:txBody>
      </p:sp>
      <p:sp>
        <p:nvSpPr>
          <p:cNvPr id="84044"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D45AEA6A-CAE6-4926-8C5D-512649D9F34E}" type="slidenum">
              <a:rPr lang="en-US" sz="1200">
                <a:solidFill>
                  <a:schemeClr val="bg1"/>
                </a:solidFill>
              </a:rPr>
              <a:pPr algn="r"/>
              <a:t>7</a:t>
            </a:fld>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
                                          <p:stCondLst>
                                            <p:cond delay="0"/>
                                          </p:stCondLst>
                                        </p:cTn>
                                        <p:tgtEl>
                                          <p:spTgt spid="8398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stCondLst>
                                    <p:cond delay="500"/>
                                  </p:stCondLst>
                                  <p:childTnLst>
                                    <p:set>
                                      <p:cBhvr>
                                        <p:cTn id="9" dur="1" fill="hold">
                                          <p:stCondLst>
                                            <p:cond delay="0"/>
                                          </p:stCondLst>
                                        </p:cTn>
                                        <p:tgtEl>
                                          <p:spTgt spid="8398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0086 -0.00371 L 0.08923 -0.00371 L 0.08923 0.08958 " pathEditMode="relative" rAng="0" ptsTypes="AAA">
                                      <p:cBhvr>
                                        <p:cTn id="13" dur="1000" fill="hold"/>
                                        <p:tgtEl>
                                          <p:spTgt spid="84000"/>
                                        </p:tgtEl>
                                        <p:attrNameLst>
                                          <p:attrName>ppt_x</p:attrName>
                                          <p:attrName>ppt_y</p:attrName>
                                        </p:attrNameLst>
                                      </p:cBhvr>
                                      <p:rCtr x="44" y="47"/>
                                    </p:animMotion>
                                  </p:childTnLst>
                                </p:cTn>
                              </p:par>
                              <p:par>
                                <p:cTn id="14" presetID="0" presetClass="path" presetSubtype="0" accel="50000" decel="50000" fill="hold" grpId="0" nodeType="withEffect">
                                  <p:stCondLst>
                                    <p:cond delay="0"/>
                                  </p:stCondLst>
                                  <p:childTnLst>
                                    <p:animMotion origin="layout" path="M 3.33333E-6 -1.11111E-6 L 0.08923 -0.00162 L 0.08923 0.08727 " pathEditMode="relative" rAng="0" ptsTypes="AAA">
                                      <p:cBhvr>
                                        <p:cTn id="15" dur="1000" fill="hold"/>
                                        <p:tgtEl>
                                          <p:spTgt spid="83994"/>
                                        </p:tgtEl>
                                        <p:attrNameLst>
                                          <p:attrName>ppt_x</p:attrName>
                                          <p:attrName>ppt_y</p:attrName>
                                        </p:attrNameLst>
                                      </p:cBhvr>
                                      <p:rCtr x="45" y="43"/>
                                    </p:animMotion>
                                  </p:childTnLst>
                                </p:cTn>
                              </p:par>
                              <p:par>
                                <p:cTn id="16" presetID="1" presetClass="entr" presetSubtype="0" fill="hold" nodeType="withEffect">
                                  <p:stCondLst>
                                    <p:cond delay="0"/>
                                  </p:stCondLst>
                                  <p:childTnLst>
                                    <p:set>
                                      <p:cBhvr>
                                        <p:cTn id="17" dur="1" fill="hold">
                                          <p:stCondLst>
                                            <p:cond delay="0"/>
                                          </p:stCondLst>
                                        </p:cTn>
                                        <p:tgtEl>
                                          <p:spTgt spid="840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40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40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40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404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40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397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0.09097 0.08727 L 0.1993 0.08727 L 0.19913 0.13403 " pathEditMode="relative" rAng="0" ptsTypes="AAA">
                                      <p:cBhvr>
                                        <p:cTn id="35" dur="500" fill="hold"/>
                                        <p:tgtEl>
                                          <p:spTgt spid="83994"/>
                                        </p:tgtEl>
                                        <p:attrNameLst>
                                          <p:attrName>ppt_x</p:attrName>
                                          <p:attrName>ppt_y</p:attrName>
                                        </p:attrNameLst>
                                      </p:cBhvr>
                                      <p:rCtr x="54" y="23"/>
                                    </p:animMotion>
                                  </p:childTnLst>
                                </p:cTn>
                              </p:par>
                              <p:par>
                                <p:cTn id="36" presetID="0" presetClass="path" presetSubtype="0" accel="50000" decel="50000" fill="hold" grpId="0" nodeType="withEffect">
                                  <p:stCondLst>
                                    <p:cond delay="0"/>
                                  </p:stCondLst>
                                  <p:childTnLst>
                                    <p:animMotion origin="layout" path="M 0.00225 0.00069 L 0.09097 0.00069 " pathEditMode="relative" rAng="0" ptsTypes="AA">
                                      <p:cBhvr>
                                        <p:cTn id="37" dur="500" fill="hold"/>
                                        <p:tgtEl>
                                          <p:spTgt spid="84001"/>
                                        </p:tgtEl>
                                        <p:attrNameLst>
                                          <p:attrName>ppt_x</p:attrName>
                                          <p:attrName>ppt_y</p:attrName>
                                        </p:attrNameLst>
                                      </p:cBhvr>
                                      <p:rCtr x="44" y="0"/>
                                    </p:animMotion>
                                  </p:childTnLst>
                                </p:cTn>
                              </p:par>
                              <p:par>
                                <p:cTn id="38" presetID="1" presetClass="entr" presetSubtype="0" fill="hold" nodeType="withEffect">
                                  <p:stCondLst>
                                    <p:cond delay="0"/>
                                  </p:stCondLst>
                                  <p:childTnLst>
                                    <p:set>
                                      <p:cBhvr>
                                        <p:cTn id="39" dur="1" fill="hold">
                                          <p:stCondLst>
                                            <p:cond delay="0"/>
                                          </p:stCondLst>
                                        </p:cTn>
                                        <p:tgtEl>
                                          <p:spTgt spid="840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40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40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4035"/>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840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397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1" nodeType="clickEffect">
                                  <p:stCondLst>
                                    <p:cond delay="0"/>
                                  </p:stCondLst>
                                  <p:childTnLst>
                                    <p:animMotion origin="layout" path="M 0.08923 0.08958 L 0.19757 0.04282 " pathEditMode="relative" rAng="0" ptsTypes="AA">
                                      <p:cBhvr>
                                        <p:cTn id="55" dur="500" fill="hold"/>
                                        <p:tgtEl>
                                          <p:spTgt spid="84000"/>
                                        </p:tgtEl>
                                        <p:attrNameLst>
                                          <p:attrName>ppt_x</p:attrName>
                                          <p:attrName>ppt_y</p:attrName>
                                        </p:attrNameLst>
                                      </p:cBhvr>
                                      <p:rCtr x="54" y="-23"/>
                                    </p:animMotion>
                                  </p:childTnLst>
                                </p:cTn>
                              </p:par>
                              <p:par>
                                <p:cTn id="56" presetID="0" presetClass="path" presetSubtype="0" accel="50000" decel="50000" fill="hold" grpId="1" nodeType="withEffect">
                                  <p:stCondLst>
                                    <p:cond delay="0"/>
                                  </p:stCondLst>
                                  <p:childTnLst>
                                    <p:animMotion origin="layout" path="M 0.08906 0.04537 L 0.08923 0.00301 " pathEditMode="relative" rAng="0" ptsTypes="AA">
                                      <p:cBhvr>
                                        <p:cTn id="57" dur="500" spd="-100000" fill="hold"/>
                                        <p:tgtEl>
                                          <p:spTgt spid="84001"/>
                                        </p:tgtEl>
                                        <p:attrNameLst>
                                          <p:attrName>ppt_x</p:attrName>
                                          <p:attrName>ppt_y</p:attrName>
                                        </p:attrNameLst>
                                      </p:cBhvr>
                                      <p:rCtr x="0" y="-21"/>
                                    </p:animMotion>
                                  </p:childTnLst>
                                </p:cTn>
                              </p:par>
                              <p:par>
                                <p:cTn id="58" presetID="1" presetClass="entr" presetSubtype="0" fill="hold" nodeType="withEffect">
                                  <p:stCondLst>
                                    <p:cond delay="0"/>
                                  </p:stCondLst>
                                  <p:childTnLst>
                                    <p:set>
                                      <p:cBhvr>
                                        <p:cTn id="59" dur="1" fill="hold">
                                          <p:stCondLst>
                                            <p:cond delay="0"/>
                                          </p:stCondLst>
                                        </p:cTn>
                                        <p:tgtEl>
                                          <p:spTgt spid="840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403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40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397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0.00277 0.0007 L 0.0026 -0.04375 L 0.08923 -0.04375 " pathEditMode="relative" rAng="0" ptsTypes="AAA">
                                      <p:cBhvr>
                                        <p:cTn id="71" dur="500" fill="hold"/>
                                        <p:tgtEl>
                                          <p:spTgt spid="83999"/>
                                        </p:tgtEl>
                                        <p:attrNameLst>
                                          <p:attrName>ppt_x</p:attrName>
                                          <p:attrName>ppt_y</p:attrName>
                                        </p:attrNameLst>
                                      </p:cBhvr>
                                      <p:rCtr x="43" y="-22"/>
                                    </p:animMotion>
                                  </p:childTnLst>
                                </p:cTn>
                              </p:par>
                              <p:par>
                                <p:cTn id="72" presetID="1" presetClass="entr" presetSubtype="0" fill="hold" nodeType="withEffect">
                                  <p:stCondLst>
                                    <p:cond delay="0"/>
                                  </p:stCondLst>
                                  <p:childTnLst>
                                    <p:set>
                                      <p:cBhvr>
                                        <p:cTn id="73" dur="1" fill="hold">
                                          <p:stCondLst>
                                            <p:cond delay="0"/>
                                          </p:stCondLst>
                                        </p:cTn>
                                        <p:tgtEl>
                                          <p:spTgt spid="84031">
                                            <p:txEl>
                                              <p:pRg st="0" end="0"/>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401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4043">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3972">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grpId="1" nodeType="clickEffect">
                                  <p:stCondLst>
                                    <p:cond delay="0"/>
                                  </p:stCondLst>
                                  <p:childTnLst>
                                    <p:animMotion origin="layout" path="M 0.09097 -0.04166 L 0.09097 -0.0905 L 0.19757 -0.0905 " pathEditMode="relative" rAng="0" ptsTypes="AAA">
                                      <p:cBhvr>
                                        <p:cTn id="85" dur="500" fill="hold"/>
                                        <p:tgtEl>
                                          <p:spTgt spid="83999"/>
                                        </p:tgtEl>
                                        <p:attrNameLst>
                                          <p:attrName>ppt_x</p:attrName>
                                          <p:attrName>ppt_y</p:attrName>
                                        </p:attrNameLst>
                                      </p:cBhvr>
                                      <p:rCtr x="53" y="-25"/>
                                    </p:animMotion>
                                  </p:childTnLst>
                                </p:cTn>
                              </p:par>
                              <p:par>
                                <p:cTn id="86" presetID="1" presetClass="entr" presetSubtype="0" fill="hold" nodeType="withEffect">
                                  <p:stCondLst>
                                    <p:cond delay="0"/>
                                  </p:stCondLst>
                                  <p:childTnLst>
                                    <p:set>
                                      <p:cBhvr>
                                        <p:cTn id="87" dur="1" fill="hold">
                                          <p:stCondLst>
                                            <p:cond delay="0"/>
                                          </p:stCondLst>
                                        </p:cTn>
                                        <p:tgtEl>
                                          <p:spTgt spid="8402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4031">
                                            <p:bg/>
                                          </p:spTgt>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4032">
                                            <p:bg/>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4032">
                                            <p:txEl>
                                              <p:pRg st="0" end="0"/>
                                            </p:txEl>
                                          </p:spTgt>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403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8403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40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84043">
                                            <p:bg/>
                                          </p:spTgt>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84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6" grpId="0"/>
      <p:bldP spid="83980" grpId="0" build="allAtOnce"/>
      <p:bldP spid="83980" grpId="1" build="allAtOnce"/>
      <p:bldP spid="83994" grpId="0" animBg="1"/>
      <p:bldP spid="83994" grpId="1" animBg="1"/>
      <p:bldP spid="83999" grpId="0" animBg="1"/>
      <p:bldP spid="83999" grpId="1" animBg="1"/>
      <p:bldP spid="84000" grpId="0" animBg="1"/>
      <p:bldP spid="84000" grpId="1" animBg="1"/>
      <p:bldP spid="84001" grpId="0" animBg="1"/>
      <p:bldP spid="84001" grpId="1" animBg="1"/>
      <p:bldP spid="84022" grpId="0" animBg="1"/>
      <p:bldP spid="84029" grpId="0" animBg="1"/>
      <p:bldP spid="84030" grpId="0" animBg="1"/>
      <p:bldP spid="84031" grpId="0" build="allAtOnce" animBg="1"/>
      <p:bldP spid="84032" grpId="0" build="allAtOnce" animBg="1"/>
      <p:bldP spid="84033" grpId="0" animBg="1"/>
      <p:bldP spid="84034" grpId="0" animBg="1"/>
      <p:bldP spid="84035" grpId="0" animBg="1"/>
      <p:bldP spid="84036" grpId="0" animBg="1"/>
      <p:bldP spid="84040" grpId="0" animBg="1"/>
      <p:bldP spid="84041" grpId="0" animBg="1"/>
      <p:bldP spid="84042" grpId="0" animBg="1"/>
      <p:bldP spid="84042" grpId="1" animBg="1"/>
      <p:bldP spid="84043"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p:txBody>
          <a:bodyPr/>
          <a:lstStyle/>
          <a:p>
            <a:r>
              <a:rPr lang="en-US" smtClean="0"/>
              <a:t>Covering Codes</a:t>
            </a:r>
          </a:p>
        </p:txBody>
      </p:sp>
      <p:sp>
        <p:nvSpPr>
          <p:cNvPr id="86018" name="Rectangle 2"/>
          <p:cNvSpPr>
            <a:spLocks noGrp="1" noChangeArrowheads="1"/>
          </p:cNvSpPr>
          <p:nvPr>
            <p:ph idx="1"/>
          </p:nvPr>
        </p:nvSpPr>
        <p:spPr/>
        <p:txBody>
          <a:bodyPr/>
          <a:lstStyle/>
          <a:p>
            <a:r>
              <a:rPr lang="en-US" b="1" smtClean="0"/>
              <a:t>Covering</a:t>
            </a:r>
            <a:r>
              <a:rPr lang="en-US" smtClean="0"/>
              <a:t> is the companion problem to </a:t>
            </a:r>
            <a:r>
              <a:rPr lang="en-US" b="1" smtClean="0"/>
              <a:t>packing</a:t>
            </a:r>
          </a:p>
          <a:p>
            <a:endParaRPr lang="en-US" smtClean="0"/>
          </a:p>
          <a:p>
            <a:r>
              <a:rPr lang="en-US" smtClean="0"/>
              <a:t>Packing:   </a:t>
            </a:r>
            <a:r>
              <a:rPr lang="en-US" smtClean="0">
                <a:latin typeface="Times New Roman" pitchFamily="18" charset="0"/>
              </a:rPr>
              <a:t>(</a:t>
            </a:r>
            <a:r>
              <a:rPr lang="en-US" i="1" smtClean="0">
                <a:latin typeface="Times New Roman" pitchFamily="18" charset="0"/>
              </a:rPr>
              <a:t>n</a:t>
            </a:r>
            <a:r>
              <a:rPr lang="en-US" smtClean="0">
                <a:latin typeface="Times New Roman" pitchFamily="18" charset="0"/>
              </a:rPr>
              <a:t>,</a:t>
            </a:r>
            <a:r>
              <a:rPr lang="en-US" i="1" smtClean="0">
                <a:latin typeface="Times New Roman" pitchFamily="18" charset="0"/>
              </a:rPr>
              <a:t>e</a:t>
            </a:r>
            <a:r>
              <a:rPr lang="en-US" smtClean="0">
                <a:latin typeface="Times New Roman" pitchFamily="18" charset="0"/>
              </a:rPr>
              <a:t>)</a:t>
            </a:r>
            <a:r>
              <a:rPr lang="en-US" smtClean="0"/>
              <a:t>-code</a:t>
            </a:r>
          </a:p>
          <a:p>
            <a:endParaRPr lang="en-US" smtClean="0"/>
          </a:p>
          <a:p>
            <a:endParaRPr lang="en-US" smtClean="0"/>
          </a:p>
          <a:p>
            <a:endParaRPr lang="en-US" smtClean="0"/>
          </a:p>
          <a:p>
            <a:r>
              <a:rPr lang="en-US" smtClean="0"/>
              <a:t>Covering: </a:t>
            </a:r>
            <a:r>
              <a:rPr lang="en-US" smtClean="0">
                <a:latin typeface="Times New Roman" pitchFamily="18" charset="0"/>
              </a:rPr>
              <a:t>(</a:t>
            </a:r>
            <a:r>
              <a:rPr lang="en-US" i="1" smtClean="0">
                <a:latin typeface="Times New Roman" pitchFamily="18" charset="0"/>
              </a:rPr>
              <a:t>n</a:t>
            </a:r>
            <a:r>
              <a:rPr lang="en-US" smtClean="0">
                <a:latin typeface="Times New Roman" pitchFamily="18" charset="0"/>
              </a:rPr>
              <a:t>,</a:t>
            </a:r>
            <a:r>
              <a:rPr lang="en-US" i="1" smtClean="0">
                <a:latin typeface="Times New Roman" pitchFamily="18" charset="0"/>
              </a:rPr>
              <a:t>R</a:t>
            </a:r>
            <a:r>
              <a:rPr lang="en-US" smtClean="0">
                <a:latin typeface="Times New Roman" pitchFamily="18" charset="0"/>
              </a:rPr>
              <a:t>)</a:t>
            </a:r>
            <a:r>
              <a:rPr lang="en-US" smtClean="0"/>
              <a:t>-code</a:t>
            </a:r>
          </a:p>
          <a:p>
            <a:endParaRPr lang="en-US" b="1" smtClean="0"/>
          </a:p>
          <a:p>
            <a:pPr>
              <a:buFont typeface="Wingdings" pitchFamily="2" charset="2"/>
              <a:buNone/>
            </a:pPr>
            <a:endParaRPr lang="en-US" b="1" smtClean="0"/>
          </a:p>
          <a:p>
            <a:endParaRPr lang="en-US" b="1" smtClean="0"/>
          </a:p>
        </p:txBody>
      </p:sp>
      <p:sp>
        <p:nvSpPr>
          <p:cNvPr id="86020" name="Line 4"/>
          <p:cNvSpPr>
            <a:spLocks noChangeShapeType="1"/>
          </p:cNvSpPr>
          <p:nvPr/>
        </p:nvSpPr>
        <p:spPr bwMode="auto">
          <a:xfrm>
            <a:off x="1752600" y="3429000"/>
            <a:ext cx="609600" cy="609600"/>
          </a:xfrm>
          <a:prstGeom prst="line">
            <a:avLst/>
          </a:prstGeom>
          <a:noFill/>
          <a:ln w="25400">
            <a:solidFill>
              <a:srgbClr val="0000FF"/>
            </a:solidFill>
            <a:round/>
            <a:headEnd/>
            <a:tailEnd type="triangle" w="lg" len="med"/>
          </a:ln>
          <a:effectLst/>
        </p:spPr>
        <p:txBody>
          <a:bodyPr/>
          <a:lstStyle/>
          <a:p>
            <a:endParaRPr lang="en-US"/>
          </a:p>
        </p:txBody>
      </p:sp>
      <p:sp>
        <p:nvSpPr>
          <p:cNvPr id="86021" name="Line 5"/>
          <p:cNvSpPr>
            <a:spLocks noChangeShapeType="1"/>
          </p:cNvSpPr>
          <p:nvPr/>
        </p:nvSpPr>
        <p:spPr bwMode="auto">
          <a:xfrm flipV="1">
            <a:off x="1828800" y="2590800"/>
            <a:ext cx="609600" cy="533400"/>
          </a:xfrm>
          <a:prstGeom prst="line">
            <a:avLst/>
          </a:prstGeom>
          <a:noFill/>
          <a:ln w="25400">
            <a:solidFill>
              <a:srgbClr val="0000FF"/>
            </a:solidFill>
            <a:round/>
            <a:headEnd/>
            <a:tailEnd type="triangle" w="lg" len="med"/>
          </a:ln>
          <a:effectLst/>
        </p:spPr>
        <p:txBody>
          <a:bodyPr/>
          <a:lstStyle/>
          <a:p>
            <a:endParaRPr lang="en-US"/>
          </a:p>
        </p:txBody>
      </p:sp>
      <p:sp>
        <p:nvSpPr>
          <p:cNvPr id="86022" name="Text Box 6"/>
          <p:cNvSpPr txBox="1">
            <a:spLocks noChangeArrowheads="1"/>
          </p:cNvSpPr>
          <p:nvPr/>
        </p:nvSpPr>
        <p:spPr bwMode="auto">
          <a:xfrm>
            <a:off x="1257300" y="3084513"/>
            <a:ext cx="806450" cy="366712"/>
          </a:xfrm>
          <a:prstGeom prst="rect">
            <a:avLst/>
          </a:prstGeom>
          <a:noFill/>
          <a:ln w="9525" algn="ctr">
            <a:noFill/>
            <a:miter lim="800000"/>
            <a:headEnd/>
            <a:tailEnd/>
          </a:ln>
          <a:effectLst/>
        </p:spPr>
        <p:txBody>
          <a:bodyPr wrap="none">
            <a:spAutoFit/>
          </a:bodyPr>
          <a:lstStyle/>
          <a:p>
            <a:pPr algn="ctr"/>
            <a:r>
              <a:rPr lang="en-US" sz="1800">
                <a:solidFill>
                  <a:srgbClr val="0000FF"/>
                </a:solidFill>
              </a:rPr>
              <a:t>length</a:t>
            </a:r>
          </a:p>
        </p:txBody>
      </p:sp>
      <p:sp>
        <p:nvSpPr>
          <p:cNvPr id="86023" name="Line 7"/>
          <p:cNvSpPr>
            <a:spLocks noChangeShapeType="1"/>
          </p:cNvSpPr>
          <p:nvPr/>
        </p:nvSpPr>
        <p:spPr bwMode="auto">
          <a:xfrm>
            <a:off x="2743200" y="2590800"/>
            <a:ext cx="304800" cy="304800"/>
          </a:xfrm>
          <a:prstGeom prst="line">
            <a:avLst/>
          </a:prstGeom>
          <a:noFill/>
          <a:ln w="25400">
            <a:solidFill>
              <a:srgbClr val="0000FF"/>
            </a:solidFill>
            <a:round/>
            <a:headEnd type="triangle" w="lg" len="med"/>
            <a:tailEnd/>
          </a:ln>
          <a:effectLst/>
        </p:spPr>
        <p:txBody>
          <a:bodyPr/>
          <a:lstStyle/>
          <a:p>
            <a:endParaRPr lang="en-US"/>
          </a:p>
        </p:txBody>
      </p:sp>
      <p:sp>
        <p:nvSpPr>
          <p:cNvPr id="86024" name="Text Box 8"/>
          <p:cNvSpPr txBox="1">
            <a:spLocks noChangeArrowheads="1"/>
          </p:cNvSpPr>
          <p:nvPr/>
        </p:nvSpPr>
        <p:spPr bwMode="auto">
          <a:xfrm>
            <a:off x="2671763" y="2860675"/>
            <a:ext cx="1657350" cy="366713"/>
          </a:xfrm>
          <a:prstGeom prst="rect">
            <a:avLst/>
          </a:prstGeom>
          <a:noFill/>
          <a:ln w="9525" algn="ctr">
            <a:noFill/>
            <a:miter lim="800000"/>
            <a:headEnd/>
            <a:tailEnd/>
          </a:ln>
          <a:effectLst/>
        </p:spPr>
        <p:txBody>
          <a:bodyPr wrap="none">
            <a:spAutoFit/>
          </a:bodyPr>
          <a:lstStyle/>
          <a:p>
            <a:pPr algn="ctr"/>
            <a:r>
              <a:rPr lang="en-US" sz="1800">
                <a:solidFill>
                  <a:srgbClr val="0000FF"/>
                </a:solidFill>
              </a:rPr>
              <a:t>packing radius</a:t>
            </a:r>
          </a:p>
        </p:txBody>
      </p:sp>
      <p:sp>
        <p:nvSpPr>
          <p:cNvPr id="86025" name="Text Box 9"/>
          <p:cNvSpPr txBox="1">
            <a:spLocks noChangeArrowheads="1"/>
          </p:cNvSpPr>
          <p:nvPr/>
        </p:nvSpPr>
        <p:spPr bwMode="auto">
          <a:xfrm>
            <a:off x="2636838" y="3286125"/>
            <a:ext cx="1733550" cy="366713"/>
          </a:xfrm>
          <a:prstGeom prst="rect">
            <a:avLst/>
          </a:prstGeom>
          <a:noFill/>
          <a:ln w="9525" algn="ctr">
            <a:noFill/>
            <a:miter lim="800000"/>
            <a:headEnd/>
            <a:tailEnd/>
          </a:ln>
          <a:effectLst/>
        </p:spPr>
        <p:txBody>
          <a:bodyPr wrap="none">
            <a:spAutoFit/>
          </a:bodyPr>
          <a:lstStyle/>
          <a:p>
            <a:pPr algn="ctr"/>
            <a:r>
              <a:rPr lang="en-US" sz="1800">
                <a:solidFill>
                  <a:srgbClr val="0000FF"/>
                </a:solidFill>
              </a:rPr>
              <a:t>covering radius</a:t>
            </a:r>
          </a:p>
        </p:txBody>
      </p:sp>
      <p:sp>
        <p:nvSpPr>
          <p:cNvPr id="86026" name="Line 10"/>
          <p:cNvSpPr>
            <a:spLocks noChangeShapeType="1"/>
          </p:cNvSpPr>
          <p:nvPr/>
        </p:nvSpPr>
        <p:spPr bwMode="auto">
          <a:xfrm flipV="1">
            <a:off x="2743200" y="3635375"/>
            <a:ext cx="533400" cy="381000"/>
          </a:xfrm>
          <a:prstGeom prst="line">
            <a:avLst/>
          </a:prstGeom>
          <a:noFill/>
          <a:ln w="25400">
            <a:solidFill>
              <a:srgbClr val="0000FF"/>
            </a:solidFill>
            <a:round/>
            <a:headEnd type="triangle" w="lg" len="med"/>
            <a:tailEnd/>
          </a:ln>
          <a:effectLst/>
        </p:spPr>
        <p:txBody>
          <a:bodyPr/>
          <a:lstStyle/>
          <a:p>
            <a:endParaRPr lang="en-US"/>
          </a:p>
        </p:txBody>
      </p:sp>
      <p:grpSp>
        <p:nvGrpSpPr>
          <p:cNvPr id="86027" name="Group 11"/>
          <p:cNvGrpSpPr>
            <a:grpSpLocks noChangeAspect="1"/>
          </p:cNvGrpSpPr>
          <p:nvPr/>
        </p:nvGrpSpPr>
        <p:grpSpPr bwMode="auto">
          <a:xfrm>
            <a:off x="6361113" y="1949450"/>
            <a:ext cx="1981200" cy="1966913"/>
            <a:chOff x="3936" y="1296"/>
            <a:chExt cx="1296" cy="1287"/>
          </a:xfrm>
        </p:grpSpPr>
        <p:sp>
          <p:nvSpPr>
            <p:cNvPr id="86028" name="AutoShape 12"/>
            <p:cNvSpPr>
              <a:spLocks noChangeAspect="1" noChangeArrowheads="1"/>
            </p:cNvSpPr>
            <p:nvPr/>
          </p:nvSpPr>
          <p:spPr bwMode="auto">
            <a:xfrm>
              <a:off x="4061" y="1714"/>
              <a:ext cx="251" cy="1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110</a:t>
              </a:r>
            </a:p>
          </p:txBody>
        </p:sp>
        <p:sp>
          <p:nvSpPr>
            <p:cNvPr id="86029" name="AutoShape 13"/>
            <p:cNvSpPr>
              <a:spLocks noChangeAspect="1" noChangeArrowheads="1"/>
            </p:cNvSpPr>
            <p:nvPr/>
          </p:nvSpPr>
          <p:spPr bwMode="auto">
            <a:xfrm>
              <a:off x="4898" y="1714"/>
              <a:ext cx="250" cy="1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011</a:t>
              </a:r>
            </a:p>
          </p:txBody>
        </p:sp>
        <p:sp>
          <p:nvSpPr>
            <p:cNvPr id="86030" name="AutoShape 14"/>
            <p:cNvSpPr>
              <a:spLocks noChangeAspect="1" noChangeArrowheads="1"/>
            </p:cNvSpPr>
            <p:nvPr/>
          </p:nvSpPr>
          <p:spPr bwMode="auto">
            <a:xfrm>
              <a:off x="4479" y="1714"/>
              <a:ext cx="251" cy="1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101</a:t>
              </a:r>
            </a:p>
          </p:txBody>
        </p:sp>
        <p:sp>
          <p:nvSpPr>
            <p:cNvPr id="86031" name="AutoShape 15"/>
            <p:cNvSpPr>
              <a:spLocks noChangeAspect="1" noChangeArrowheads="1"/>
            </p:cNvSpPr>
            <p:nvPr/>
          </p:nvSpPr>
          <p:spPr bwMode="auto">
            <a:xfrm>
              <a:off x="4479" y="1380"/>
              <a:ext cx="251" cy="1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111</a:t>
              </a:r>
            </a:p>
          </p:txBody>
        </p:sp>
        <p:sp>
          <p:nvSpPr>
            <p:cNvPr id="86032" name="AutoShape 16"/>
            <p:cNvSpPr>
              <a:spLocks noChangeAspect="1" noChangeArrowheads="1"/>
            </p:cNvSpPr>
            <p:nvPr/>
          </p:nvSpPr>
          <p:spPr bwMode="auto">
            <a:xfrm>
              <a:off x="4479" y="2383"/>
              <a:ext cx="251" cy="125"/>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000</a:t>
              </a:r>
            </a:p>
          </p:txBody>
        </p:sp>
        <p:sp>
          <p:nvSpPr>
            <p:cNvPr id="86033" name="AutoShape 17"/>
            <p:cNvSpPr>
              <a:spLocks noChangeAspect="1" noChangeArrowheads="1"/>
            </p:cNvSpPr>
            <p:nvPr/>
          </p:nvSpPr>
          <p:spPr bwMode="auto">
            <a:xfrm>
              <a:off x="4479" y="2048"/>
              <a:ext cx="251" cy="126"/>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010</a:t>
              </a:r>
            </a:p>
          </p:txBody>
        </p:sp>
        <p:sp>
          <p:nvSpPr>
            <p:cNvPr id="86034" name="AutoShape 18"/>
            <p:cNvSpPr>
              <a:spLocks noChangeAspect="1" noChangeArrowheads="1"/>
            </p:cNvSpPr>
            <p:nvPr/>
          </p:nvSpPr>
          <p:spPr bwMode="auto">
            <a:xfrm>
              <a:off x="4898" y="2048"/>
              <a:ext cx="250" cy="126"/>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001</a:t>
              </a:r>
            </a:p>
          </p:txBody>
        </p:sp>
        <p:sp>
          <p:nvSpPr>
            <p:cNvPr id="86035" name="AutoShape 19"/>
            <p:cNvSpPr>
              <a:spLocks noChangeAspect="1" noChangeArrowheads="1"/>
            </p:cNvSpPr>
            <p:nvPr/>
          </p:nvSpPr>
          <p:spPr bwMode="auto">
            <a:xfrm>
              <a:off x="4061" y="2048"/>
              <a:ext cx="251" cy="126"/>
            </a:xfrm>
            <a:prstGeom prst="roundRect">
              <a:avLst>
                <a:gd name="adj" fmla="val 16667"/>
              </a:avLst>
            </a:prstGeom>
            <a:solidFill>
              <a:schemeClr val="bg1"/>
            </a:solidFill>
            <a:ln w="9525" algn="ctr">
              <a:solidFill>
                <a:schemeClr val="tx1"/>
              </a:solidFill>
              <a:round/>
              <a:headEnd/>
              <a:tailEnd/>
            </a:ln>
            <a:effectLst/>
          </p:spPr>
          <p:txBody>
            <a:bodyPr wrap="none" anchor="ctr"/>
            <a:lstStyle/>
            <a:p>
              <a:pPr algn="ctr"/>
              <a:r>
                <a:rPr lang="en-US"/>
                <a:t>100</a:t>
              </a:r>
            </a:p>
          </p:txBody>
        </p:sp>
        <p:cxnSp>
          <p:nvCxnSpPr>
            <p:cNvPr id="86036" name="AutoShape 20"/>
            <p:cNvCxnSpPr>
              <a:cxnSpLocks noChangeAspect="1" noChangeShapeType="1"/>
              <a:stCxn id="86032" idx="0"/>
              <a:endCxn id="86033" idx="2"/>
            </p:cNvCxnSpPr>
            <p:nvPr/>
          </p:nvCxnSpPr>
          <p:spPr bwMode="auto">
            <a:xfrm flipV="1">
              <a:off x="4605" y="2174"/>
              <a:ext cx="0" cy="209"/>
            </a:xfrm>
            <a:prstGeom prst="straightConnector1">
              <a:avLst/>
            </a:prstGeom>
            <a:noFill/>
            <a:ln w="9525">
              <a:solidFill>
                <a:schemeClr val="tx1"/>
              </a:solidFill>
              <a:round/>
              <a:headEnd/>
              <a:tailEnd/>
            </a:ln>
            <a:effectLst/>
          </p:spPr>
        </p:cxnSp>
        <p:cxnSp>
          <p:nvCxnSpPr>
            <p:cNvPr id="86037" name="AutoShape 21"/>
            <p:cNvCxnSpPr>
              <a:cxnSpLocks noChangeAspect="1" noChangeShapeType="1"/>
              <a:stCxn id="86032" idx="0"/>
              <a:endCxn id="86034" idx="2"/>
            </p:cNvCxnSpPr>
            <p:nvPr/>
          </p:nvCxnSpPr>
          <p:spPr bwMode="auto">
            <a:xfrm flipV="1">
              <a:off x="4605" y="2174"/>
              <a:ext cx="418" cy="209"/>
            </a:xfrm>
            <a:prstGeom prst="straightConnector1">
              <a:avLst/>
            </a:prstGeom>
            <a:noFill/>
            <a:ln w="9525">
              <a:solidFill>
                <a:schemeClr val="tx1"/>
              </a:solidFill>
              <a:round/>
              <a:headEnd/>
              <a:tailEnd/>
            </a:ln>
            <a:effectLst/>
          </p:spPr>
        </p:cxnSp>
        <p:cxnSp>
          <p:nvCxnSpPr>
            <p:cNvPr id="86038" name="AutoShape 22"/>
            <p:cNvCxnSpPr>
              <a:cxnSpLocks noChangeAspect="1" noChangeShapeType="1"/>
              <a:stCxn id="86032" idx="0"/>
              <a:endCxn id="86035" idx="2"/>
            </p:cNvCxnSpPr>
            <p:nvPr/>
          </p:nvCxnSpPr>
          <p:spPr bwMode="auto">
            <a:xfrm flipH="1" flipV="1">
              <a:off x="4187" y="2174"/>
              <a:ext cx="418" cy="209"/>
            </a:xfrm>
            <a:prstGeom prst="straightConnector1">
              <a:avLst/>
            </a:prstGeom>
            <a:noFill/>
            <a:ln w="9525">
              <a:solidFill>
                <a:schemeClr val="tx1"/>
              </a:solidFill>
              <a:round/>
              <a:headEnd/>
              <a:tailEnd/>
            </a:ln>
            <a:effectLst/>
          </p:spPr>
        </p:cxnSp>
        <p:cxnSp>
          <p:nvCxnSpPr>
            <p:cNvPr id="86039" name="AutoShape 23"/>
            <p:cNvCxnSpPr>
              <a:cxnSpLocks noChangeAspect="1" noChangeShapeType="1"/>
              <a:stCxn id="86035" idx="0"/>
              <a:endCxn id="86028" idx="2"/>
            </p:cNvCxnSpPr>
            <p:nvPr/>
          </p:nvCxnSpPr>
          <p:spPr bwMode="auto">
            <a:xfrm flipV="1">
              <a:off x="4187" y="1839"/>
              <a:ext cx="0" cy="209"/>
            </a:xfrm>
            <a:prstGeom prst="straightConnector1">
              <a:avLst/>
            </a:prstGeom>
            <a:noFill/>
            <a:ln w="9525">
              <a:solidFill>
                <a:schemeClr val="tx1"/>
              </a:solidFill>
              <a:round/>
              <a:headEnd/>
              <a:tailEnd/>
            </a:ln>
            <a:effectLst/>
          </p:spPr>
        </p:cxnSp>
        <p:cxnSp>
          <p:nvCxnSpPr>
            <p:cNvPr id="86040" name="AutoShape 24"/>
            <p:cNvCxnSpPr>
              <a:cxnSpLocks noChangeAspect="1" noChangeShapeType="1"/>
              <a:stCxn id="86035" idx="0"/>
              <a:endCxn id="86030" idx="2"/>
            </p:cNvCxnSpPr>
            <p:nvPr/>
          </p:nvCxnSpPr>
          <p:spPr bwMode="auto">
            <a:xfrm flipV="1">
              <a:off x="4187" y="1839"/>
              <a:ext cx="418" cy="209"/>
            </a:xfrm>
            <a:prstGeom prst="straightConnector1">
              <a:avLst/>
            </a:prstGeom>
            <a:noFill/>
            <a:ln w="9525">
              <a:solidFill>
                <a:schemeClr val="tx1"/>
              </a:solidFill>
              <a:round/>
              <a:headEnd/>
              <a:tailEnd/>
            </a:ln>
            <a:effectLst/>
          </p:spPr>
        </p:cxnSp>
        <p:cxnSp>
          <p:nvCxnSpPr>
            <p:cNvPr id="86041" name="AutoShape 25"/>
            <p:cNvCxnSpPr>
              <a:cxnSpLocks noChangeAspect="1" noChangeShapeType="1"/>
              <a:stCxn id="86035" idx="0"/>
            </p:cNvCxnSpPr>
            <p:nvPr/>
          </p:nvCxnSpPr>
          <p:spPr bwMode="auto">
            <a:xfrm flipV="1">
              <a:off x="4187" y="1839"/>
              <a:ext cx="418" cy="209"/>
            </a:xfrm>
            <a:prstGeom prst="straightConnector1">
              <a:avLst/>
            </a:prstGeom>
            <a:noFill/>
            <a:ln w="9525">
              <a:solidFill>
                <a:schemeClr val="tx1"/>
              </a:solidFill>
              <a:round/>
              <a:headEnd/>
              <a:tailEnd/>
            </a:ln>
            <a:effectLst/>
          </p:spPr>
        </p:cxnSp>
        <p:cxnSp>
          <p:nvCxnSpPr>
            <p:cNvPr id="86042" name="AutoShape 26"/>
            <p:cNvCxnSpPr>
              <a:cxnSpLocks noChangeAspect="1" noChangeShapeType="1"/>
              <a:stCxn id="86028" idx="2"/>
              <a:endCxn id="86033" idx="0"/>
            </p:cNvCxnSpPr>
            <p:nvPr/>
          </p:nvCxnSpPr>
          <p:spPr bwMode="auto">
            <a:xfrm>
              <a:off x="4187" y="1839"/>
              <a:ext cx="418" cy="209"/>
            </a:xfrm>
            <a:prstGeom prst="straightConnector1">
              <a:avLst/>
            </a:prstGeom>
            <a:noFill/>
            <a:ln w="9525">
              <a:solidFill>
                <a:schemeClr val="tx1"/>
              </a:solidFill>
              <a:round/>
              <a:headEnd/>
              <a:tailEnd/>
            </a:ln>
            <a:effectLst/>
          </p:spPr>
        </p:cxnSp>
        <p:cxnSp>
          <p:nvCxnSpPr>
            <p:cNvPr id="86043" name="AutoShape 27"/>
            <p:cNvCxnSpPr>
              <a:cxnSpLocks noChangeAspect="1" noChangeShapeType="1"/>
              <a:stCxn id="86029" idx="2"/>
              <a:endCxn id="86033" idx="0"/>
            </p:cNvCxnSpPr>
            <p:nvPr/>
          </p:nvCxnSpPr>
          <p:spPr bwMode="auto">
            <a:xfrm flipH="1">
              <a:off x="4605" y="1839"/>
              <a:ext cx="418" cy="209"/>
            </a:xfrm>
            <a:prstGeom prst="straightConnector1">
              <a:avLst/>
            </a:prstGeom>
            <a:noFill/>
            <a:ln w="9525">
              <a:solidFill>
                <a:schemeClr val="tx1"/>
              </a:solidFill>
              <a:round/>
              <a:headEnd/>
              <a:tailEnd/>
            </a:ln>
            <a:effectLst/>
          </p:spPr>
        </p:cxnSp>
        <p:cxnSp>
          <p:nvCxnSpPr>
            <p:cNvPr id="86044" name="AutoShape 28"/>
            <p:cNvCxnSpPr>
              <a:cxnSpLocks noChangeAspect="1" noChangeShapeType="1"/>
              <a:stCxn id="86030" idx="2"/>
              <a:endCxn id="86034" idx="0"/>
            </p:cNvCxnSpPr>
            <p:nvPr/>
          </p:nvCxnSpPr>
          <p:spPr bwMode="auto">
            <a:xfrm>
              <a:off x="4605" y="1839"/>
              <a:ext cx="418" cy="209"/>
            </a:xfrm>
            <a:prstGeom prst="straightConnector1">
              <a:avLst/>
            </a:prstGeom>
            <a:noFill/>
            <a:ln w="9525">
              <a:solidFill>
                <a:schemeClr val="tx1"/>
              </a:solidFill>
              <a:round/>
              <a:headEnd/>
              <a:tailEnd/>
            </a:ln>
            <a:effectLst/>
          </p:spPr>
        </p:cxnSp>
        <p:cxnSp>
          <p:nvCxnSpPr>
            <p:cNvPr id="86045" name="AutoShape 29"/>
            <p:cNvCxnSpPr>
              <a:cxnSpLocks noChangeAspect="1" noChangeShapeType="1"/>
              <a:stCxn id="86029" idx="2"/>
              <a:endCxn id="86034" idx="0"/>
            </p:cNvCxnSpPr>
            <p:nvPr/>
          </p:nvCxnSpPr>
          <p:spPr bwMode="auto">
            <a:xfrm>
              <a:off x="5023" y="1839"/>
              <a:ext cx="0" cy="209"/>
            </a:xfrm>
            <a:prstGeom prst="straightConnector1">
              <a:avLst/>
            </a:prstGeom>
            <a:noFill/>
            <a:ln w="9525">
              <a:solidFill>
                <a:schemeClr val="tx1"/>
              </a:solidFill>
              <a:round/>
              <a:headEnd/>
              <a:tailEnd/>
            </a:ln>
            <a:effectLst/>
          </p:spPr>
        </p:cxnSp>
        <p:cxnSp>
          <p:nvCxnSpPr>
            <p:cNvPr id="86046" name="AutoShape 30"/>
            <p:cNvCxnSpPr>
              <a:cxnSpLocks noChangeAspect="1" noChangeShapeType="1"/>
              <a:stCxn id="86031" idx="2"/>
              <a:endCxn id="86028" idx="0"/>
            </p:cNvCxnSpPr>
            <p:nvPr/>
          </p:nvCxnSpPr>
          <p:spPr bwMode="auto">
            <a:xfrm flipH="1">
              <a:off x="4187" y="1505"/>
              <a:ext cx="418" cy="209"/>
            </a:xfrm>
            <a:prstGeom prst="straightConnector1">
              <a:avLst/>
            </a:prstGeom>
            <a:noFill/>
            <a:ln w="9525">
              <a:solidFill>
                <a:schemeClr val="tx1"/>
              </a:solidFill>
              <a:round/>
              <a:headEnd/>
              <a:tailEnd/>
            </a:ln>
            <a:effectLst/>
          </p:spPr>
        </p:cxnSp>
        <p:cxnSp>
          <p:nvCxnSpPr>
            <p:cNvPr id="86047" name="AutoShape 31"/>
            <p:cNvCxnSpPr>
              <a:cxnSpLocks noChangeAspect="1" noChangeShapeType="1"/>
              <a:stCxn id="86031" idx="2"/>
              <a:endCxn id="86030" idx="0"/>
            </p:cNvCxnSpPr>
            <p:nvPr/>
          </p:nvCxnSpPr>
          <p:spPr bwMode="auto">
            <a:xfrm>
              <a:off x="4605" y="1505"/>
              <a:ext cx="0" cy="209"/>
            </a:xfrm>
            <a:prstGeom prst="straightConnector1">
              <a:avLst/>
            </a:prstGeom>
            <a:noFill/>
            <a:ln w="9525">
              <a:solidFill>
                <a:schemeClr val="tx1"/>
              </a:solidFill>
              <a:round/>
              <a:headEnd/>
              <a:tailEnd/>
            </a:ln>
            <a:effectLst/>
          </p:spPr>
        </p:cxnSp>
        <p:cxnSp>
          <p:nvCxnSpPr>
            <p:cNvPr id="86048" name="AutoShape 32"/>
            <p:cNvCxnSpPr>
              <a:cxnSpLocks noChangeAspect="1" noChangeShapeType="1"/>
              <a:stCxn id="86031" idx="2"/>
              <a:endCxn id="86029" idx="0"/>
            </p:cNvCxnSpPr>
            <p:nvPr/>
          </p:nvCxnSpPr>
          <p:spPr bwMode="auto">
            <a:xfrm>
              <a:off x="4605" y="1505"/>
              <a:ext cx="418" cy="209"/>
            </a:xfrm>
            <a:prstGeom prst="straightConnector1">
              <a:avLst/>
            </a:prstGeom>
            <a:noFill/>
            <a:ln w="9525">
              <a:solidFill>
                <a:schemeClr val="tx1"/>
              </a:solidFill>
              <a:round/>
              <a:headEnd/>
              <a:tailEnd/>
            </a:ln>
            <a:effectLst/>
          </p:spPr>
        </p:cxnSp>
        <p:grpSp>
          <p:nvGrpSpPr>
            <p:cNvPr id="86049" name="Group 33"/>
            <p:cNvGrpSpPr>
              <a:grpSpLocks noChangeAspect="1"/>
            </p:cNvGrpSpPr>
            <p:nvPr/>
          </p:nvGrpSpPr>
          <p:grpSpPr bwMode="auto">
            <a:xfrm>
              <a:off x="3936" y="1982"/>
              <a:ext cx="1296" cy="601"/>
              <a:chOff x="1296" y="2516"/>
              <a:chExt cx="1488" cy="690"/>
            </a:xfrm>
          </p:grpSpPr>
          <p:grpSp>
            <p:nvGrpSpPr>
              <p:cNvPr id="86050" name="Group 34"/>
              <p:cNvGrpSpPr>
                <a:grpSpLocks noChangeAspect="1"/>
              </p:cNvGrpSpPr>
              <p:nvPr/>
            </p:nvGrpSpPr>
            <p:grpSpPr bwMode="auto">
              <a:xfrm>
                <a:off x="1440" y="2592"/>
                <a:ext cx="1248" cy="528"/>
                <a:chOff x="2352" y="3456"/>
                <a:chExt cx="1248" cy="528"/>
              </a:xfrm>
            </p:grpSpPr>
            <p:sp>
              <p:nvSpPr>
                <p:cNvPr id="86051" name="AutoShape 35"/>
                <p:cNvSpPr>
                  <a:spLocks noChangeAspect="1" noChangeArrowheads="1"/>
                </p:cNvSpPr>
                <p:nvPr/>
              </p:nvSpPr>
              <p:spPr bwMode="auto">
                <a:xfrm>
                  <a:off x="2832" y="3840"/>
                  <a:ext cx="288" cy="144"/>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a:t>
                  </a:r>
                </a:p>
              </p:txBody>
            </p:sp>
            <p:sp>
              <p:nvSpPr>
                <p:cNvPr id="86052" name="AutoShape 36"/>
                <p:cNvSpPr>
                  <a:spLocks noChangeAspect="1" noChangeArrowheads="1"/>
                </p:cNvSpPr>
                <p:nvPr/>
              </p:nvSpPr>
              <p:spPr bwMode="auto">
                <a:xfrm>
                  <a:off x="283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010</a:t>
                  </a:r>
                </a:p>
              </p:txBody>
            </p:sp>
            <p:sp>
              <p:nvSpPr>
                <p:cNvPr id="86053" name="AutoShape 37"/>
                <p:cNvSpPr>
                  <a:spLocks noChangeAspect="1" noChangeArrowheads="1"/>
                </p:cNvSpPr>
                <p:nvPr/>
              </p:nvSpPr>
              <p:spPr bwMode="auto">
                <a:xfrm>
                  <a:off x="331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001</a:t>
                  </a:r>
                </a:p>
              </p:txBody>
            </p:sp>
            <p:sp>
              <p:nvSpPr>
                <p:cNvPr id="86054" name="AutoShape 38"/>
                <p:cNvSpPr>
                  <a:spLocks noChangeAspect="1" noChangeArrowheads="1"/>
                </p:cNvSpPr>
                <p:nvPr/>
              </p:nvSpPr>
              <p:spPr bwMode="auto">
                <a:xfrm>
                  <a:off x="2352" y="3456"/>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100</a:t>
                  </a:r>
                </a:p>
              </p:txBody>
            </p:sp>
            <p:cxnSp>
              <p:nvCxnSpPr>
                <p:cNvPr id="86055" name="AutoShape 39"/>
                <p:cNvCxnSpPr>
                  <a:cxnSpLocks noChangeAspect="1" noChangeShapeType="1"/>
                  <a:stCxn id="86051" idx="0"/>
                  <a:endCxn id="86052" idx="2"/>
                </p:cNvCxnSpPr>
                <p:nvPr/>
              </p:nvCxnSpPr>
              <p:spPr bwMode="auto">
                <a:xfrm flipV="1">
                  <a:off x="2976" y="3608"/>
                  <a:ext cx="0" cy="224"/>
                </a:xfrm>
                <a:prstGeom prst="straightConnector1">
                  <a:avLst/>
                </a:prstGeom>
                <a:noFill/>
                <a:ln w="25400">
                  <a:solidFill>
                    <a:srgbClr val="0000FF"/>
                  </a:solidFill>
                  <a:round/>
                  <a:headEnd/>
                  <a:tailEnd/>
                </a:ln>
                <a:effectLst/>
              </p:spPr>
            </p:cxnSp>
            <p:cxnSp>
              <p:nvCxnSpPr>
                <p:cNvPr id="86056" name="AutoShape 40"/>
                <p:cNvCxnSpPr>
                  <a:cxnSpLocks noChangeAspect="1" noChangeShapeType="1"/>
                  <a:stCxn id="86051" idx="0"/>
                  <a:endCxn id="86053" idx="2"/>
                </p:cNvCxnSpPr>
                <p:nvPr/>
              </p:nvCxnSpPr>
              <p:spPr bwMode="auto">
                <a:xfrm flipV="1">
                  <a:off x="2976" y="3608"/>
                  <a:ext cx="480" cy="224"/>
                </a:xfrm>
                <a:prstGeom prst="straightConnector1">
                  <a:avLst/>
                </a:prstGeom>
                <a:noFill/>
                <a:ln w="25400">
                  <a:solidFill>
                    <a:srgbClr val="0000FF"/>
                  </a:solidFill>
                  <a:round/>
                  <a:headEnd/>
                  <a:tailEnd/>
                </a:ln>
                <a:effectLst/>
              </p:spPr>
            </p:cxnSp>
            <p:cxnSp>
              <p:nvCxnSpPr>
                <p:cNvPr id="86057" name="AutoShape 41"/>
                <p:cNvCxnSpPr>
                  <a:cxnSpLocks noChangeAspect="1" noChangeShapeType="1"/>
                  <a:stCxn id="86051" idx="0"/>
                  <a:endCxn id="86054" idx="2"/>
                </p:cNvCxnSpPr>
                <p:nvPr/>
              </p:nvCxnSpPr>
              <p:spPr bwMode="auto">
                <a:xfrm flipH="1" flipV="1">
                  <a:off x="2496" y="3608"/>
                  <a:ext cx="480" cy="224"/>
                </a:xfrm>
                <a:prstGeom prst="straightConnector1">
                  <a:avLst/>
                </a:prstGeom>
                <a:noFill/>
                <a:ln w="25400">
                  <a:solidFill>
                    <a:srgbClr val="0000FF"/>
                  </a:solidFill>
                  <a:round/>
                  <a:headEnd/>
                  <a:tailEnd/>
                </a:ln>
                <a:effectLst/>
              </p:spPr>
            </p:cxnSp>
          </p:grpSp>
          <p:sp>
            <p:nvSpPr>
              <p:cNvPr id="86058" name="Freeform 42"/>
              <p:cNvSpPr>
                <a:spLocks noChangeAspect="1"/>
              </p:cNvSpPr>
              <p:nvPr/>
            </p:nvSpPr>
            <p:spPr bwMode="auto">
              <a:xfrm>
                <a:off x="1296" y="2516"/>
                <a:ext cx="1488" cy="690"/>
              </a:xfrm>
              <a:custGeom>
                <a:avLst/>
                <a:gdLst/>
                <a:ahLst/>
                <a:cxnLst>
                  <a:cxn ang="0">
                    <a:pos x="883" y="690"/>
                  </a:cxn>
                  <a:cxn ang="0">
                    <a:pos x="1440" y="384"/>
                  </a:cxn>
                  <a:cxn ang="0">
                    <a:pos x="1488" y="144"/>
                  </a:cxn>
                  <a:cxn ang="0">
                    <a:pos x="1440" y="48"/>
                  </a:cxn>
                  <a:cxn ang="0">
                    <a:pos x="768" y="0"/>
                  </a:cxn>
                  <a:cxn ang="0">
                    <a:pos x="48" y="48"/>
                  </a:cxn>
                  <a:cxn ang="0">
                    <a:pos x="0" y="192"/>
                  </a:cxn>
                  <a:cxn ang="0">
                    <a:pos x="144" y="384"/>
                  </a:cxn>
                  <a:cxn ang="0">
                    <a:pos x="653" y="681"/>
                  </a:cxn>
                  <a:cxn ang="0">
                    <a:pos x="883" y="690"/>
                  </a:cxn>
                </a:cxnLst>
                <a:rect l="0" t="0" r="r" b="b"/>
                <a:pathLst>
                  <a:path w="1488" h="690">
                    <a:moveTo>
                      <a:pt x="883" y="690"/>
                    </a:moveTo>
                    <a:lnTo>
                      <a:pt x="1440" y="384"/>
                    </a:lnTo>
                    <a:lnTo>
                      <a:pt x="1488" y="144"/>
                    </a:lnTo>
                    <a:lnTo>
                      <a:pt x="1440" y="48"/>
                    </a:lnTo>
                    <a:lnTo>
                      <a:pt x="768" y="0"/>
                    </a:lnTo>
                    <a:lnTo>
                      <a:pt x="48" y="48"/>
                    </a:lnTo>
                    <a:lnTo>
                      <a:pt x="0" y="192"/>
                    </a:lnTo>
                    <a:lnTo>
                      <a:pt x="144" y="384"/>
                    </a:lnTo>
                    <a:lnTo>
                      <a:pt x="653" y="681"/>
                    </a:lnTo>
                    <a:lnTo>
                      <a:pt x="883" y="690"/>
                    </a:lnTo>
                    <a:close/>
                  </a:path>
                </a:pathLst>
              </a:custGeom>
              <a:noFill/>
              <a:ln w="25400" cap="flat" cmpd="sng">
                <a:solidFill>
                  <a:srgbClr val="0000FF"/>
                </a:solidFill>
                <a:prstDash val="dash"/>
                <a:round/>
                <a:headEnd type="none" w="med" len="med"/>
                <a:tailEnd type="none" w="med" len="med"/>
              </a:ln>
              <a:effectLst/>
            </p:spPr>
            <p:txBody>
              <a:bodyPr/>
              <a:lstStyle/>
              <a:p>
                <a:endParaRPr lang="en-US"/>
              </a:p>
            </p:txBody>
          </p:sp>
        </p:grpSp>
        <p:grpSp>
          <p:nvGrpSpPr>
            <p:cNvPr id="86059" name="Group 43"/>
            <p:cNvGrpSpPr>
              <a:grpSpLocks noChangeAspect="1"/>
            </p:cNvGrpSpPr>
            <p:nvPr/>
          </p:nvGrpSpPr>
          <p:grpSpPr bwMode="auto">
            <a:xfrm>
              <a:off x="3936" y="1296"/>
              <a:ext cx="1296" cy="603"/>
              <a:chOff x="1296" y="1728"/>
              <a:chExt cx="1488" cy="692"/>
            </a:xfrm>
          </p:grpSpPr>
          <p:grpSp>
            <p:nvGrpSpPr>
              <p:cNvPr id="86060" name="Group 44"/>
              <p:cNvGrpSpPr>
                <a:grpSpLocks noChangeAspect="1"/>
              </p:cNvGrpSpPr>
              <p:nvPr/>
            </p:nvGrpSpPr>
            <p:grpSpPr bwMode="auto">
              <a:xfrm>
                <a:off x="1440" y="1824"/>
                <a:ext cx="1248" cy="528"/>
                <a:chOff x="3216" y="1824"/>
                <a:chExt cx="1248" cy="528"/>
              </a:xfrm>
            </p:grpSpPr>
            <p:sp>
              <p:nvSpPr>
                <p:cNvPr id="86061" name="AutoShape 45"/>
                <p:cNvSpPr>
                  <a:spLocks noChangeAspect="1" noChangeArrowheads="1"/>
                </p:cNvSpPr>
                <p:nvPr/>
              </p:nvSpPr>
              <p:spPr bwMode="auto">
                <a:xfrm>
                  <a:off x="321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110</a:t>
                  </a:r>
                </a:p>
              </p:txBody>
            </p:sp>
            <p:sp>
              <p:nvSpPr>
                <p:cNvPr id="86062" name="AutoShape 46"/>
                <p:cNvSpPr>
                  <a:spLocks noChangeAspect="1" noChangeArrowheads="1"/>
                </p:cNvSpPr>
                <p:nvPr/>
              </p:nvSpPr>
              <p:spPr bwMode="auto">
                <a:xfrm>
                  <a:off x="417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011</a:t>
                  </a:r>
                </a:p>
              </p:txBody>
            </p:sp>
            <p:sp>
              <p:nvSpPr>
                <p:cNvPr id="86063" name="AutoShape 47"/>
                <p:cNvSpPr>
                  <a:spLocks noChangeAspect="1" noChangeArrowheads="1"/>
                </p:cNvSpPr>
                <p:nvPr/>
              </p:nvSpPr>
              <p:spPr bwMode="auto">
                <a:xfrm>
                  <a:off x="3696" y="2208"/>
                  <a:ext cx="288" cy="144"/>
                </a:xfrm>
                <a:prstGeom prst="roundRect">
                  <a:avLst>
                    <a:gd name="adj" fmla="val 16667"/>
                  </a:avLst>
                </a:prstGeom>
                <a:solidFill>
                  <a:srgbClr val="00FFFF">
                    <a:alpha val="25000"/>
                  </a:srgbClr>
                </a:solidFill>
                <a:ln w="25400" algn="ctr">
                  <a:solidFill>
                    <a:srgbClr val="00FFFF"/>
                  </a:solidFill>
                  <a:round/>
                  <a:headEnd/>
                  <a:tailEnd/>
                </a:ln>
                <a:effectLst/>
              </p:spPr>
              <p:txBody>
                <a:bodyPr wrap="none" anchor="ctr"/>
                <a:lstStyle/>
                <a:p>
                  <a:pPr algn="ctr"/>
                  <a:r>
                    <a:rPr lang="en-US"/>
                    <a:t>101</a:t>
                  </a:r>
                </a:p>
              </p:txBody>
            </p:sp>
            <p:sp>
              <p:nvSpPr>
                <p:cNvPr id="86064" name="AutoShape 48"/>
                <p:cNvSpPr>
                  <a:spLocks noChangeAspect="1" noChangeArrowheads="1"/>
                </p:cNvSpPr>
                <p:nvPr/>
              </p:nvSpPr>
              <p:spPr bwMode="auto">
                <a:xfrm>
                  <a:off x="3696" y="1824"/>
                  <a:ext cx="288" cy="144"/>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111</a:t>
                  </a:r>
                </a:p>
              </p:txBody>
            </p:sp>
            <p:cxnSp>
              <p:nvCxnSpPr>
                <p:cNvPr id="86065" name="AutoShape 49"/>
                <p:cNvCxnSpPr>
                  <a:cxnSpLocks noChangeAspect="1" noChangeShapeType="1"/>
                  <a:stCxn id="86064" idx="2"/>
                  <a:endCxn id="86061" idx="0"/>
                </p:cNvCxnSpPr>
                <p:nvPr/>
              </p:nvCxnSpPr>
              <p:spPr bwMode="auto">
                <a:xfrm flipH="1">
                  <a:off x="3360" y="1976"/>
                  <a:ext cx="480" cy="224"/>
                </a:xfrm>
                <a:prstGeom prst="straightConnector1">
                  <a:avLst/>
                </a:prstGeom>
                <a:noFill/>
                <a:ln w="25400">
                  <a:solidFill>
                    <a:srgbClr val="0000FF"/>
                  </a:solidFill>
                  <a:round/>
                  <a:headEnd/>
                  <a:tailEnd/>
                </a:ln>
                <a:effectLst/>
              </p:spPr>
            </p:cxnSp>
            <p:cxnSp>
              <p:nvCxnSpPr>
                <p:cNvPr id="86066" name="AutoShape 50"/>
                <p:cNvCxnSpPr>
                  <a:cxnSpLocks noChangeAspect="1" noChangeShapeType="1"/>
                  <a:stCxn id="86064" idx="2"/>
                  <a:endCxn id="86063" idx="0"/>
                </p:cNvCxnSpPr>
                <p:nvPr/>
              </p:nvCxnSpPr>
              <p:spPr bwMode="auto">
                <a:xfrm>
                  <a:off x="3840" y="1976"/>
                  <a:ext cx="0" cy="224"/>
                </a:xfrm>
                <a:prstGeom prst="straightConnector1">
                  <a:avLst/>
                </a:prstGeom>
                <a:noFill/>
                <a:ln w="25400">
                  <a:solidFill>
                    <a:srgbClr val="0000FF"/>
                  </a:solidFill>
                  <a:round/>
                  <a:headEnd/>
                  <a:tailEnd/>
                </a:ln>
                <a:effectLst/>
              </p:spPr>
            </p:cxnSp>
            <p:cxnSp>
              <p:nvCxnSpPr>
                <p:cNvPr id="86067" name="AutoShape 51"/>
                <p:cNvCxnSpPr>
                  <a:cxnSpLocks noChangeAspect="1" noChangeShapeType="1"/>
                  <a:stCxn id="86064" idx="2"/>
                  <a:endCxn id="86062" idx="0"/>
                </p:cNvCxnSpPr>
                <p:nvPr/>
              </p:nvCxnSpPr>
              <p:spPr bwMode="auto">
                <a:xfrm>
                  <a:off x="3840" y="1976"/>
                  <a:ext cx="480" cy="224"/>
                </a:xfrm>
                <a:prstGeom prst="straightConnector1">
                  <a:avLst/>
                </a:prstGeom>
                <a:noFill/>
                <a:ln w="25400">
                  <a:solidFill>
                    <a:srgbClr val="0000FF"/>
                  </a:solidFill>
                  <a:round/>
                  <a:headEnd/>
                  <a:tailEnd/>
                </a:ln>
                <a:effectLst/>
              </p:spPr>
            </p:cxnSp>
          </p:grpSp>
          <p:sp>
            <p:nvSpPr>
              <p:cNvPr id="86068" name="Freeform 52"/>
              <p:cNvSpPr>
                <a:spLocks noChangeAspect="1"/>
              </p:cNvSpPr>
              <p:nvPr/>
            </p:nvSpPr>
            <p:spPr bwMode="auto">
              <a:xfrm>
                <a:off x="1296" y="1728"/>
                <a:ext cx="1488" cy="692"/>
              </a:xfrm>
              <a:custGeom>
                <a:avLst/>
                <a:gdLst/>
                <a:ahLst/>
                <a:cxnLst>
                  <a:cxn ang="0">
                    <a:pos x="902" y="0"/>
                  </a:cxn>
                  <a:cxn ang="0">
                    <a:pos x="1440" y="308"/>
                  </a:cxn>
                  <a:cxn ang="0">
                    <a:pos x="1488" y="548"/>
                  </a:cxn>
                  <a:cxn ang="0">
                    <a:pos x="1440" y="644"/>
                  </a:cxn>
                  <a:cxn ang="0">
                    <a:pos x="768" y="692"/>
                  </a:cxn>
                  <a:cxn ang="0">
                    <a:pos x="48" y="644"/>
                  </a:cxn>
                  <a:cxn ang="0">
                    <a:pos x="0" y="500"/>
                  </a:cxn>
                  <a:cxn ang="0">
                    <a:pos x="144" y="308"/>
                  </a:cxn>
                  <a:cxn ang="0">
                    <a:pos x="653" y="10"/>
                  </a:cxn>
                  <a:cxn ang="0">
                    <a:pos x="902" y="0"/>
                  </a:cxn>
                </a:cxnLst>
                <a:rect l="0" t="0" r="r" b="b"/>
                <a:pathLst>
                  <a:path w="1488" h="692">
                    <a:moveTo>
                      <a:pt x="902" y="0"/>
                    </a:moveTo>
                    <a:lnTo>
                      <a:pt x="1440" y="308"/>
                    </a:lnTo>
                    <a:lnTo>
                      <a:pt x="1488" y="548"/>
                    </a:lnTo>
                    <a:lnTo>
                      <a:pt x="1440" y="644"/>
                    </a:lnTo>
                    <a:lnTo>
                      <a:pt x="768" y="692"/>
                    </a:lnTo>
                    <a:lnTo>
                      <a:pt x="48" y="644"/>
                    </a:lnTo>
                    <a:lnTo>
                      <a:pt x="0" y="500"/>
                    </a:lnTo>
                    <a:lnTo>
                      <a:pt x="144" y="308"/>
                    </a:lnTo>
                    <a:lnTo>
                      <a:pt x="653" y="10"/>
                    </a:lnTo>
                    <a:lnTo>
                      <a:pt x="902" y="0"/>
                    </a:lnTo>
                    <a:close/>
                  </a:path>
                </a:pathLst>
              </a:custGeom>
              <a:noFill/>
              <a:ln w="25400" cap="flat" cmpd="sng">
                <a:solidFill>
                  <a:srgbClr val="0000FF"/>
                </a:solidFill>
                <a:prstDash val="dash"/>
                <a:round/>
                <a:headEnd type="none" w="med" len="med"/>
                <a:tailEnd type="none" w="med" len="med"/>
              </a:ln>
              <a:effectLst/>
            </p:spPr>
            <p:txBody>
              <a:bodyPr/>
              <a:lstStyle/>
              <a:p>
                <a:endParaRPr lang="en-US"/>
              </a:p>
            </p:txBody>
          </p:sp>
        </p:grpSp>
      </p:grpSp>
      <p:sp>
        <p:nvSpPr>
          <p:cNvPr id="86069" name="Text Box 53"/>
          <p:cNvSpPr txBox="1">
            <a:spLocks noChangeArrowheads="1"/>
          </p:cNvSpPr>
          <p:nvPr/>
        </p:nvSpPr>
        <p:spPr bwMode="auto">
          <a:xfrm>
            <a:off x="6105525" y="3960813"/>
            <a:ext cx="2489200" cy="915987"/>
          </a:xfrm>
          <a:prstGeom prst="rect">
            <a:avLst/>
          </a:prstGeom>
          <a:noFill/>
          <a:ln w="9525" algn="ctr">
            <a:noFill/>
            <a:miter lim="800000"/>
            <a:headEnd/>
            <a:tailEnd/>
          </a:ln>
          <a:effectLst/>
        </p:spPr>
        <p:txBody>
          <a:bodyPr wrap="none">
            <a:spAutoFit/>
          </a:bodyPr>
          <a:lstStyle/>
          <a:p>
            <a:pPr algn="ctr"/>
            <a:r>
              <a:rPr lang="en-US" sz="1800">
                <a:latin typeface="Times New Roman" pitchFamily="18" charset="0"/>
              </a:rPr>
              <a:t>(3,1)</a:t>
            </a:r>
            <a:r>
              <a:rPr lang="en-US" sz="1800"/>
              <a:t>-packing code and</a:t>
            </a:r>
            <a:br>
              <a:rPr lang="en-US" sz="1800"/>
            </a:br>
            <a:r>
              <a:rPr lang="en-US" sz="1800">
                <a:latin typeface="Times New Roman" pitchFamily="18" charset="0"/>
              </a:rPr>
              <a:t>(3,1)</a:t>
            </a:r>
            <a:r>
              <a:rPr lang="en-US" sz="1800"/>
              <a:t>-covering code</a:t>
            </a:r>
            <a:br>
              <a:rPr lang="en-US" sz="1800"/>
            </a:br>
            <a:r>
              <a:rPr lang="en-US" sz="1800"/>
              <a:t>“perfect code”</a:t>
            </a:r>
          </a:p>
        </p:txBody>
      </p:sp>
      <p:sp>
        <p:nvSpPr>
          <p:cNvPr id="86070" name="AutoShape 54"/>
          <p:cNvSpPr>
            <a:spLocks noChangeAspect="1" noChangeArrowheads="1"/>
          </p:cNvSpPr>
          <p:nvPr/>
        </p:nvSpPr>
        <p:spPr bwMode="auto">
          <a:xfrm>
            <a:off x="869950" y="47244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11111</a:t>
            </a:r>
          </a:p>
        </p:txBody>
      </p:sp>
      <p:sp>
        <p:nvSpPr>
          <p:cNvPr id="86071" name="AutoShape 55"/>
          <p:cNvSpPr>
            <a:spLocks noChangeAspect="1" noChangeArrowheads="1"/>
          </p:cNvSpPr>
          <p:nvPr/>
        </p:nvSpPr>
        <p:spPr bwMode="auto">
          <a:xfrm>
            <a:off x="869950" y="56388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00001</a:t>
            </a:r>
          </a:p>
        </p:txBody>
      </p:sp>
      <p:sp>
        <p:nvSpPr>
          <p:cNvPr id="86072" name="AutoShape 56"/>
          <p:cNvSpPr>
            <a:spLocks noChangeAspect="1" noChangeArrowheads="1"/>
          </p:cNvSpPr>
          <p:nvPr/>
        </p:nvSpPr>
        <p:spPr bwMode="auto">
          <a:xfrm>
            <a:off x="869950" y="50292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10100</a:t>
            </a:r>
          </a:p>
        </p:txBody>
      </p:sp>
      <p:sp>
        <p:nvSpPr>
          <p:cNvPr id="86073" name="AutoShape 57"/>
          <p:cNvSpPr>
            <a:spLocks noChangeAspect="1" noChangeArrowheads="1"/>
          </p:cNvSpPr>
          <p:nvPr/>
        </p:nvSpPr>
        <p:spPr bwMode="auto">
          <a:xfrm>
            <a:off x="869950" y="53340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01010</a:t>
            </a:r>
          </a:p>
        </p:txBody>
      </p:sp>
      <p:sp>
        <p:nvSpPr>
          <p:cNvPr id="86074" name="AutoShape 58"/>
          <p:cNvSpPr>
            <a:spLocks noChangeAspect="1" noChangeArrowheads="1"/>
          </p:cNvSpPr>
          <p:nvPr/>
        </p:nvSpPr>
        <p:spPr bwMode="auto">
          <a:xfrm>
            <a:off x="3810000" y="47244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11111</a:t>
            </a:r>
          </a:p>
        </p:txBody>
      </p:sp>
      <p:sp>
        <p:nvSpPr>
          <p:cNvPr id="86075" name="AutoShape 59"/>
          <p:cNvSpPr>
            <a:spLocks noChangeAspect="1" noChangeArrowheads="1"/>
          </p:cNvSpPr>
          <p:nvPr/>
        </p:nvSpPr>
        <p:spPr bwMode="auto">
          <a:xfrm>
            <a:off x="3810000" y="56388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11000</a:t>
            </a:r>
          </a:p>
        </p:txBody>
      </p:sp>
      <p:sp>
        <p:nvSpPr>
          <p:cNvPr id="86076" name="AutoShape 60"/>
          <p:cNvSpPr>
            <a:spLocks noChangeAspect="1" noChangeArrowheads="1"/>
          </p:cNvSpPr>
          <p:nvPr/>
        </p:nvSpPr>
        <p:spPr bwMode="auto">
          <a:xfrm>
            <a:off x="3810000" y="50292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01111</a:t>
            </a:r>
          </a:p>
        </p:txBody>
      </p:sp>
      <p:sp>
        <p:nvSpPr>
          <p:cNvPr id="86077" name="AutoShape 61"/>
          <p:cNvSpPr>
            <a:spLocks noChangeAspect="1" noChangeArrowheads="1"/>
          </p:cNvSpPr>
          <p:nvPr/>
        </p:nvSpPr>
        <p:spPr bwMode="auto">
          <a:xfrm>
            <a:off x="3810000" y="53340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10111</a:t>
            </a:r>
          </a:p>
        </p:txBody>
      </p:sp>
      <p:sp>
        <p:nvSpPr>
          <p:cNvPr id="86078" name="AutoShape 62"/>
          <p:cNvSpPr>
            <a:spLocks noChangeAspect="1" noChangeArrowheads="1"/>
          </p:cNvSpPr>
          <p:nvPr/>
        </p:nvSpPr>
        <p:spPr bwMode="auto">
          <a:xfrm>
            <a:off x="4572000" y="53340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00001</a:t>
            </a:r>
          </a:p>
        </p:txBody>
      </p:sp>
      <p:sp>
        <p:nvSpPr>
          <p:cNvPr id="86079" name="AutoShape 63"/>
          <p:cNvSpPr>
            <a:spLocks noChangeAspect="1" noChangeArrowheads="1"/>
          </p:cNvSpPr>
          <p:nvPr/>
        </p:nvSpPr>
        <p:spPr bwMode="auto">
          <a:xfrm>
            <a:off x="4572000" y="47244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00100</a:t>
            </a:r>
          </a:p>
        </p:txBody>
      </p:sp>
      <p:sp>
        <p:nvSpPr>
          <p:cNvPr id="86080" name="AutoShape 64"/>
          <p:cNvSpPr>
            <a:spLocks noChangeAspect="1" noChangeArrowheads="1"/>
          </p:cNvSpPr>
          <p:nvPr/>
        </p:nvSpPr>
        <p:spPr bwMode="auto">
          <a:xfrm>
            <a:off x="4572000" y="5029200"/>
            <a:ext cx="685800" cy="246063"/>
          </a:xfrm>
          <a:prstGeom prst="roundRect">
            <a:avLst>
              <a:gd name="adj" fmla="val 16667"/>
            </a:avLst>
          </a:prstGeom>
          <a:solidFill>
            <a:srgbClr val="0000FF">
              <a:alpha val="25000"/>
            </a:srgbClr>
          </a:solidFill>
          <a:ln w="25400" algn="ctr">
            <a:solidFill>
              <a:srgbClr val="0000FF"/>
            </a:solidFill>
            <a:round/>
            <a:headEnd/>
            <a:tailEnd/>
          </a:ln>
          <a:effectLst/>
        </p:spPr>
        <p:txBody>
          <a:bodyPr wrap="none" anchor="ctr"/>
          <a:lstStyle/>
          <a:p>
            <a:pPr algn="ctr"/>
            <a:r>
              <a:rPr lang="en-US" b="1"/>
              <a:t>00010</a:t>
            </a:r>
          </a:p>
        </p:txBody>
      </p:sp>
      <p:sp>
        <p:nvSpPr>
          <p:cNvPr id="86081" name="Text Box 65"/>
          <p:cNvSpPr txBox="1">
            <a:spLocks noChangeArrowheads="1"/>
          </p:cNvSpPr>
          <p:nvPr/>
        </p:nvSpPr>
        <p:spPr bwMode="auto">
          <a:xfrm>
            <a:off x="685800" y="6096000"/>
            <a:ext cx="1866900" cy="336550"/>
          </a:xfrm>
          <a:prstGeom prst="rect">
            <a:avLst/>
          </a:prstGeom>
          <a:noFill/>
          <a:ln w="9525" algn="ctr">
            <a:noFill/>
            <a:miter lim="800000"/>
            <a:headEnd/>
            <a:tailEnd/>
          </a:ln>
          <a:effectLst/>
        </p:spPr>
        <p:txBody>
          <a:bodyPr wrap="none">
            <a:spAutoFit/>
          </a:bodyPr>
          <a:lstStyle/>
          <a:p>
            <a:pPr algn="ctr"/>
            <a:r>
              <a:rPr lang="en-US"/>
              <a:t>(5,1)-packing code</a:t>
            </a:r>
          </a:p>
        </p:txBody>
      </p:sp>
      <p:sp>
        <p:nvSpPr>
          <p:cNvPr id="86082" name="Text Box 66"/>
          <p:cNvSpPr txBox="1">
            <a:spLocks noChangeArrowheads="1"/>
          </p:cNvSpPr>
          <p:nvPr/>
        </p:nvSpPr>
        <p:spPr bwMode="auto">
          <a:xfrm>
            <a:off x="3557588" y="6096000"/>
            <a:ext cx="1935162" cy="336550"/>
          </a:xfrm>
          <a:prstGeom prst="rect">
            <a:avLst/>
          </a:prstGeom>
          <a:noFill/>
          <a:ln w="9525" algn="ctr">
            <a:noFill/>
            <a:miter lim="800000"/>
            <a:headEnd/>
            <a:tailEnd/>
          </a:ln>
          <a:effectLst/>
        </p:spPr>
        <p:txBody>
          <a:bodyPr wrap="none">
            <a:spAutoFit/>
          </a:bodyPr>
          <a:lstStyle/>
          <a:p>
            <a:pPr algn="ctr"/>
            <a:r>
              <a:rPr lang="en-US"/>
              <a:t>(5,1)-covering code</a:t>
            </a:r>
          </a:p>
        </p:txBody>
      </p:sp>
      <p:sp>
        <p:nvSpPr>
          <p:cNvPr id="86083"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32E1DE22-132D-4F37-9FAE-99424409E776}" type="slidenum">
              <a:rPr lang="en-US" sz="1200">
                <a:solidFill>
                  <a:schemeClr val="bg1"/>
                </a:solidFill>
              </a:rPr>
              <a:pPr algn="r"/>
              <a:t>8</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Optimal Length 5 Packing &amp; Covering Codes</a:t>
            </a:r>
          </a:p>
        </p:txBody>
      </p:sp>
      <p:sp>
        <p:nvSpPr>
          <p:cNvPr id="88067" name="AutoShape 3"/>
          <p:cNvSpPr>
            <a:spLocks noChangeAspect="1" noChangeArrowheads="1"/>
          </p:cNvSpPr>
          <p:nvPr/>
        </p:nvSpPr>
        <p:spPr bwMode="auto">
          <a:xfrm>
            <a:off x="3641725" y="2808288"/>
            <a:ext cx="493713"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01001</a:t>
            </a:r>
          </a:p>
        </p:txBody>
      </p:sp>
      <p:sp>
        <p:nvSpPr>
          <p:cNvPr id="88068" name="AutoShape 4"/>
          <p:cNvSpPr>
            <a:spLocks noChangeAspect="1" noChangeArrowheads="1"/>
          </p:cNvSpPr>
          <p:nvPr/>
        </p:nvSpPr>
        <p:spPr bwMode="auto">
          <a:xfrm>
            <a:off x="2555875" y="2808288"/>
            <a:ext cx="492125" cy="176212"/>
          </a:xfrm>
          <a:prstGeom prst="roundRect">
            <a:avLst>
              <a:gd name="adj" fmla="val 16667"/>
            </a:avLst>
          </a:prstGeom>
          <a:solidFill>
            <a:schemeClr val="bg1">
              <a:alpha val="25000"/>
            </a:schemeClr>
          </a:solidFill>
          <a:ln w="12700" algn="ctr">
            <a:solidFill>
              <a:schemeClr val="tx1"/>
            </a:solidFill>
            <a:round/>
            <a:headEnd/>
            <a:tailEnd/>
          </a:ln>
          <a:effectLst/>
        </p:spPr>
        <p:txBody>
          <a:bodyPr wrap="none" anchor="ctr"/>
          <a:lstStyle/>
          <a:p>
            <a:pPr algn="ctr"/>
            <a:r>
              <a:rPr lang="en-US" sz="1400"/>
              <a:t>01100</a:t>
            </a:r>
          </a:p>
        </p:txBody>
      </p:sp>
      <p:sp>
        <p:nvSpPr>
          <p:cNvPr id="88069" name="AutoShape 5"/>
          <p:cNvSpPr>
            <a:spLocks noChangeAspect="1" noChangeArrowheads="1"/>
          </p:cNvSpPr>
          <p:nvPr/>
        </p:nvSpPr>
        <p:spPr bwMode="auto">
          <a:xfrm>
            <a:off x="3641725" y="2332038"/>
            <a:ext cx="493713" cy="174625"/>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01110</a:t>
            </a:r>
          </a:p>
        </p:txBody>
      </p:sp>
      <p:sp>
        <p:nvSpPr>
          <p:cNvPr id="88070" name="AutoShape 6"/>
          <p:cNvSpPr>
            <a:spLocks noChangeAspect="1" noChangeArrowheads="1"/>
          </p:cNvSpPr>
          <p:nvPr/>
        </p:nvSpPr>
        <p:spPr bwMode="auto">
          <a:xfrm>
            <a:off x="4186238" y="2332038"/>
            <a:ext cx="492125" cy="174625"/>
          </a:xfrm>
          <a:prstGeom prst="roundRect">
            <a:avLst>
              <a:gd name="adj" fmla="val 16667"/>
            </a:avLst>
          </a:prstGeom>
          <a:solidFill>
            <a:schemeClr val="bg1">
              <a:alpha val="25000"/>
            </a:schemeClr>
          </a:solidFill>
          <a:ln w="12700" algn="ctr">
            <a:solidFill>
              <a:schemeClr val="tx1"/>
            </a:solidFill>
            <a:round/>
            <a:headEnd/>
            <a:tailEnd/>
          </a:ln>
          <a:effectLst/>
        </p:spPr>
        <p:txBody>
          <a:bodyPr wrap="none" anchor="ctr"/>
          <a:lstStyle/>
          <a:p>
            <a:pPr algn="ctr"/>
            <a:r>
              <a:rPr lang="en-US" sz="1400"/>
              <a:t>01101</a:t>
            </a:r>
          </a:p>
        </p:txBody>
      </p:sp>
      <p:sp>
        <p:nvSpPr>
          <p:cNvPr id="88071" name="AutoShape 7"/>
          <p:cNvSpPr>
            <a:spLocks noChangeAspect="1" noChangeArrowheads="1"/>
          </p:cNvSpPr>
          <p:nvPr/>
        </p:nvSpPr>
        <p:spPr bwMode="auto">
          <a:xfrm>
            <a:off x="2895600" y="3282950"/>
            <a:ext cx="492125" cy="176213"/>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00100</a:t>
            </a:r>
          </a:p>
        </p:txBody>
      </p:sp>
      <p:sp>
        <p:nvSpPr>
          <p:cNvPr id="88072" name="AutoShape 8"/>
          <p:cNvSpPr>
            <a:spLocks noChangeAspect="1" noChangeArrowheads="1"/>
          </p:cNvSpPr>
          <p:nvPr/>
        </p:nvSpPr>
        <p:spPr bwMode="auto">
          <a:xfrm>
            <a:off x="381000" y="2332038"/>
            <a:ext cx="492125" cy="174625"/>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11100</a:t>
            </a:r>
          </a:p>
        </p:txBody>
      </p:sp>
      <p:cxnSp>
        <p:nvCxnSpPr>
          <p:cNvPr id="88073" name="AutoShape 9"/>
          <p:cNvCxnSpPr>
            <a:cxnSpLocks noChangeAspect="1" noChangeShapeType="1"/>
            <a:stCxn id="88068" idx="0"/>
            <a:endCxn id="88069" idx="2"/>
          </p:cNvCxnSpPr>
          <p:nvPr/>
        </p:nvCxnSpPr>
        <p:spPr bwMode="auto">
          <a:xfrm flipV="1">
            <a:off x="2801938" y="2516188"/>
            <a:ext cx="1087437" cy="292100"/>
          </a:xfrm>
          <a:prstGeom prst="straightConnector1">
            <a:avLst/>
          </a:prstGeom>
          <a:noFill/>
          <a:ln w="12700">
            <a:solidFill>
              <a:schemeClr val="tx1"/>
            </a:solidFill>
            <a:round/>
            <a:headEnd/>
            <a:tailEnd/>
          </a:ln>
          <a:effectLst/>
        </p:spPr>
      </p:cxnSp>
      <p:cxnSp>
        <p:nvCxnSpPr>
          <p:cNvPr id="88074" name="AutoShape 10"/>
          <p:cNvCxnSpPr>
            <a:cxnSpLocks noChangeAspect="1" noChangeShapeType="1"/>
            <a:stCxn id="88068" idx="0"/>
            <a:endCxn id="88070" idx="2"/>
          </p:cNvCxnSpPr>
          <p:nvPr/>
        </p:nvCxnSpPr>
        <p:spPr bwMode="auto">
          <a:xfrm flipV="1">
            <a:off x="2801938" y="2506663"/>
            <a:ext cx="1630362" cy="301625"/>
          </a:xfrm>
          <a:prstGeom prst="straightConnector1">
            <a:avLst/>
          </a:prstGeom>
          <a:noFill/>
          <a:ln w="12700">
            <a:solidFill>
              <a:schemeClr val="tx1"/>
            </a:solidFill>
            <a:round/>
            <a:headEnd/>
            <a:tailEnd/>
          </a:ln>
          <a:effectLst/>
        </p:spPr>
      </p:cxnSp>
      <p:cxnSp>
        <p:nvCxnSpPr>
          <p:cNvPr id="88075" name="AutoShape 11"/>
          <p:cNvCxnSpPr>
            <a:cxnSpLocks noChangeAspect="1" noChangeShapeType="1"/>
            <a:stCxn id="88068" idx="2"/>
            <a:endCxn id="88071" idx="0"/>
          </p:cNvCxnSpPr>
          <p:nvPr/>
        </p:nvCxnSpPr>
        <p:spPr bwMode="auto">
          <a:xfrm>
            <a:off x="2801938" y="2984500"/>
            <a:ext cx="339725" cy="288925"/>
          </a:xfrm>
          <a:prstGeom prst="straightConnector1">
            <a:avLst/>
          </a:prstGeom>
          <a:noFill/>
          <a:ln w="12700">
            <a:solidFill>
              <a:schemeClr val="tx1"/>
            </a:solidFill>
            <a:round/>
            <a:headEnd/>
            <a:tailEnd/>
          </a:ln>
          <a:effectLst/>
        </p:spPr>
      </p:cxnSp>
      <p:cxnSp>
        <p:nvCxnSpPr>
          <p:cNvPr id="88076" name="AutoShape 12"/>
          <p:cNvCxnSpPr>
            <a:cxnSpLocks noChangeAspect="1" noChangeShapeType="1"/>
            <a:stCxn id="88068" idx="0"/>
            <a:endCxn id="88072" idx="2"/>
          </p:cNvCxnSpPr>
          <p:nvPr/>
        </p:nvCxnSpPr>
        <p:spPr bwMode="auto">
          <a:xfrm flipH="1" flipV="1">
            <a:off x="627063" y="2516188"/>
            <a:ext cx="2174875" cy="292100"/>
          </a:xfrm>
          <a:prstGeom prst="straightConnector1">
            <a:avLst/>
          </a:prstGeom>
          <a:noFill/>
          <a:ln w="12700">
            <a:solidFill>
              <a:schemeClr val="tx1"/>
            </a:solidFill>
            <a:round/>
            <a:headEnd/>
            <a:tailEnd/>
          </a:ln>
          <a:effectLst/>
        </p:spPr>
      </p:cxnSp>
      <p:sp>
        <p:nvSpPr>
          <p:cNvPr id="88077" name="AutoShape 13"/>
          <p:cNvSpPr>
            <a:spLocks noChangeAspect="1" noChangeArrowheads="1"/>
          </p:cNvSpPr>
          <p:nvPr/>
        </p:nvSpPr>
        <p:spPr bwMode="auto">
          <a:xfrm>
            <a:off x="2335213" y="3282950"/>
            <a:ext cx="492125" cy="176213"/>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01000</a:t>
            </a:r>
          </a:p>
        </p:txBody>
      </p:sp>
      <p:cxnSp>
        <p:nvCxnSpPr>
          <p:cNvPr id="88078" name="AutoShape 14"/>
          <p:cNvCxnSpPr>
            <a:cxnSpLocks noChangeAspect="1" noChangeShapeType="1"/>
            <a:stCxn id="88068" idx="2"/>
            <a:endCxn id="88077" idx="0"/>
          </p:cNvCxnSpPr>
          <p:nvPr/>
        </p:nvCxnSpPr>
        <p:spPr bwMode="auto">
          <a:xfrm flipH="1">
            <a:off x="2581275" y="2984500"/>
            <a:ext cx="220663" cy="288925"/>
          </a:xfrm>
          <a:prstGeom prst="straightConnector1">
            <a:avLst/>
          </a:prstGeom>
          <a:noFill/>
          <a:ln w="12700">
            <a:solidFill>
              <a:schemeClr val="tx1"/>
            </a:solidFill>
            <a:round/>
            <a:headEnd/>
            <a:tailEnd/>
          </a:ln>
          <a:effectLst/>
        </p:spPr>
      </p:cxnSp>
      <p:sp>
        <p:nvSpPr>
          <p:cNvPr id="88079" name="AutoShape 15"/>
          <p:cNvSpPr>
            <a:spLocks noChangeAspect="1" noChangeArrowheads="1"/>
          </p:cNvSpPr>
          <p:nvPr/>
        </p:nvSpPr>
        <p:spPr bwMode="auto">
          <a:xfrm>
            <a:off x="1771650" y="185578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11110</a:t>
            </a:r>
          </a:p>
        </p:txBody>
      </p:sp>
      <p:sp>
        <p:nvSpPr>
          <p:cNvPr id="88080" name="AutoShape 16"/>
          <p:cNvSpPr>
            <a:spLocks noChangeAspect="1" noChangeArrowheads="1"/>
          </p:cNvSpPr>
          <p:nvPr/>
        </p:nvSpPr>
        <p:spPr bwMode="auto">
          <a:xfrm>
            <a:off x="2314575" y="185578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11101</a:t>
            </a:r>
          </a:p>
        </p:txBody>
      </p:sp>
      <p:sp>
        <p:nvSpPr>
          <p:cNvPr id="88081" name="AutoShape 17"/>
          <p:cNvSpPr>
            <a:spLocks noChangeAspect="1" noChangeArrowheads="1"/>
          </p:cNvSpPr>
          <p:nvPr/>
        </p:nvSpPr>
        <p:spPr bwMode="auto">
          <a:xfrm>
            <a:off x="3944938" y="1855788"/>
            <a:ext cx="493712"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01111</a:t>
            </a:r>
          </a:p>
        </p:txBody>
      </p:sp>
      <p:sp>
        <p:nvSpPr>
          <p:cNvPr id="88082" name="AutoShape 18"/>
          <p:cNvSpPr>
            <a:spLocks noChangeAspect="1" noChangeArrowheads="1"/>
          </p:cNvSpPr>
          <p:nvPr/>
        </p:nvSpPr>
        <p:spPr bwMode="auto">
          <a:xfrm>
            <a:off x="2895600" y="36909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00000</a:t>
            </a:r>
          </a:p>
        </p:txBody>
      </p:sp>
      <p:cxnSp>
        <p:nvCxnSpPr>
          <p:cNvPr id="88083" name="AutoShape 19"/>
          <p:cNvCxnSpPr>
            <a:cxnSpLocks noChangeAspect="1" noChangeShapeType="1"/>
            <a:stCxn id="88082" idx="0"/>
            <a:endCxn id="88077" idx="2"/>
          </p:cNvCxnSpPr>
          <p:nvPr/>
        </p:nvCxnSpPr>
        <p:spPr bwMode="auto">
          <a:xfrm flipH="1" flipV="1">
            <a:off x="2581275" y="3468688"/>
            <a:ext cx="560388" cy="212725"/>
          </a:xfrm>
          <a:prstGeom prst="straightConnector1">
            <a:avLst/>
          </a:prstGeom>
          <a:noFill/>
          <a:ln w="12700">
            <a:solidFill>
              <a:schemeClr val="tx1"/>
            </a:solidFill>
            <a:round/>
            <a:headEnd/>
            <a:tailEnd/>
          </a:ln>
          <a:effectLst/>
        </p:spPr>
      </p:cxnSp>
      <p:cxnSp>
        <p:nvCxnSpPr>
          <p:cNvPr id="88084" name="AutoShape 20"/>
          <p:cNvCxnSpPr>
            <a:cxnSpLocks noChangeAspect="1" noChangeShapeType="1"/>
            <a:stCxn id="88082" idx="0"/>
            <a:endCxn id="88071" idx="2"/>
          </p:cNvCxnSpPr>
          <p:nvPr/>
        </p:nvCxnSpPr>
        <p:spPr bwMode="auto">
          <a:xfrm flipV="1">
            <a:off x="3141663" y="3468688"/>
            <a:ext cx="0" cy="212725"/>
          </a:xfrm>
          <a:prstGeom prst="straightConnector1">
            <a:avLst/>
          </a:prstGeom>
          <a:noFill/>
          <a:ln w="12700">
            <a:solidFill>
              <a:schemeClr val="tx1"/>
            </a:solidFill>
            <a:round/>
            <a:headEnd/>
            <a:tailEnd/>
          </a:ln>
          <a:effectLst/>
        </p:spPr>
      </p:cxnSp>
      <p:cxnSp>
        <p:nvCxnSpPr>
          <p:cNvPr id="88085" name="AutoShape 21"/>
          <p:cNvCxnSpPr>
            <a:cxnSpLocks noChangeAspect="1" noChangeShapeType="1"/>
            <a:stCxn id="88072" idx="0"/>
            <a:endCxn id="88079" idx="2"/>
          </p:cNvCxnSpPr>
          <p:nvPr/>
        </p:nvCxnSpPr>
        <p:spPr bwMode="auto">
          <a:xfrm flipV="1">
            <a:off x="627063" y="2041525"/>
            <a:ext cx="1390650" cy="280988"/>
          </a:xfrm>
          <a:prstGeom prst="straightConnector1">
            <a:avLst/>
          </a:prstGeom>
          <a:noFill/>
          <a:ln w="12700">
            <a:solidFill>
              <a:schemeClr val="tx1"/>
            </a:solidFill>
            <a:round/>
            <a:headEnd/>
            <a:tailEnd/>
          </a:ln>
          <a:effectLst/>
        </p:spPr>
      </p:cxnSp>
      <p:cxnSp>
        <p:nvCxnSpPr>
          <p:cNvPr id="88086" name="AutoShape 22"/>
          <p:cNvCxnSpPr>
            <a:cxnSpLocks noChangeAspect="1" noChangeShapeType="1"/>
            <a:stCxn id="88069" idx="0"/>
            <a:endCxn id="88079" idx="2"/>
          </p:cNvCxnSpPr>
          <p:nvPr/>
        </p:nvCxnSpPr>
        <p:spPr bwMode="auto">
          <a:xfrm flipH="1" flipV="1">
            <a:off x="2017713" y="2041525"/>
            <a:ext cx="1871662" cy="280988"/>
          </a:xfrm>
          <a:prstGeom prst="straightConnector1">
            <a:avLst/>
          </a:prstGeom>
          <a:noFill/>
          <a:ln w="12700">
            <a:solidFill>
              <a:schemeClr val="tx1"/>
            </a:solidFill>
            <a:round/>
            <a:headEnd/>
            <a:tailEnd/>
          </a:ln>
          <a:effectLst/>
        </p:spPr>
      </p:cxnSp>
      <p:cxnSp>
        <p:nvCxnSpPr>
          <p:cNvPr id="88087" name="AutoShape 23"/>
          <p:cNvCxnSpPr>
            <a:cxnSpLocks noChangeAspect="1" noChangeShapeType="1"/>
            <a:stCxn id="88072" idx="0"/>
            <a:endCxn id="88080" idx="2"/>
          </p:cNvCxnSpPr>
          <p:nvPr/>
        </p:nvCxnSpPr>
        <p:spPr bwMode="auto">
          <a:xfrm flipV="1">
            <a:off x="627063" y="2041525"/>
            <a:ext cx="1933575" cy="280988"/>
          </a:xfrm>
          <a:prstGeom prst="straightConnector1">
            <a:avLst/>
          </a:prstGeom>
          <a:noFill/>
          <a:ln w="12700">
            <a:solidFill>
              <a:schemeClr val="tx1"/>
            </a:solidFill>
            <a:round/>
            <a:headEnd/>
            <a:tailEnd/>
          </a:ln>
          <a:effectLst/>
        </p:spPr>
      </p:cxnSp>
      <p:cxnSp>
        <p:nvCxnSpPr>
          <p:cNvPr id="88088" name="AutoShape 24"/>
          <p:cNvCxnSpPr>
            <a:cxnSpLocks noChangeAspect="1" noChangeShapeType="1"/>
            <a:stCxn id="88080" idx="2"/>
            <a:endCxn id="88070" idx="0"/>
          </p:cNvCxnSpPr>
          <p:nvPr/>
        </p:nvCxnSpPr>
        <p:spPr bwMode="auto">
          <a:xfrm>
            <a:off x="2560638" y="2041525"/>
            <a:ext cx="1871662" cy="290513"/>
          </a:xfrm>
          <a:prstGeom prst="straightConnector1">
            <a:avLst/>
          </a:prstGeom>
          <a:noFill/>
          <a:ln w="12700">
            <a:solidFill>
              <a:schemeClr val="tx1"/>
            </a:solidFill>
            <a:round/>
            <a:headEnd/>
            <a:tailEnd/>
          </a:ln>
          <a:effectLst/>
        </p:spPr>
      </p:cxnSp>
      <p:cxnSp>
        <p:nvCxnSpPr>
          <p:cNvPr id="88089" name="AutoShape 25"/>
          <p:cNvCxnSpPr>
            <a:cxnSpLocks noChangeAspect="1" noChangeShapeType="1"/>
            <a:stCxn id="88081" idx="2"/>
            <a:endCxn id="88069" idx="0"/>
          </p:cNvCxnSpPr>
          <p:nvPr/>
        </p:nvCxnSpPr>
        <p:spPr bwMode="auto">
          <a:xfrm flipH="1">
            <a:off x="3889375" y="2041525"/>
            <a:ext cx="303213" cy="280988"/>
          </a:xfrm>
          <a:prstGeom prst="straightConnector1">
            <a:avLst/>
          </a:prstGeom>
          <a:noFill/>
          <a:ln w="12700">
            <a:solidFill>
              <a:schemeClr val="tx1"/>
            </a:solidFill>
            <a:round/>
            <a:headEnd/>
            <a:tailEnd/>
          </a:ln>
          <a:effectLst/>
        </p:spPr>
      </p:cxnSp>
      <p:cxnSp>
        <p:nvCxnSpPr>
          <p:cNvPr id="88090" name="AutoShape 26"/>
          <p:cNvCxnSpPr>
            <a:cxnSpLocks noChangeAspect="1" noChangeShapeType="1"/>
            <a:stCxn id="88081" idx="2"/>
            <a:endCxn id="88070" idx="0"/>
          </p:cNvCxnSpPr>
          <p:nvPr/>
        </p:nvCxnSpPr>
        <p:spPr bwMode="auto">
          <a:xfrm>
            <a:off x="4192588" y="2041525"/>
            <a:ext cx="239712" cy="290513"/>
          </a:xfrm>
          <a:prstGeom prst="straightConnector1">
            <a:avLst/>
          </a:prstGeom>
          <a:noFill/>
          <a:ln w="12700">
            <a:solidFill>
              <a:schemeClr val="tx1"/>
            </a:solidFill>
            <a:round/>
            <a:headEnd/>
            <a:tailEnd/>
          </a:ln>
          <a:effectLst/>
        </p:spPr>
      </p:cxnSp>
      <p:sp>
        <p:nvSpPr>
          <p:cNvPr id="88091" name="AutoShape 27"/>
          <p:cNvSpPr>
            <a:spLocks noChangeAspect="1" noChangeArrowheads="1"/>
          </p:cNvSpPr>
          <p:nvPr/>
        </p:nvSpPr>
        <p:spPr bwMode="auto">
          <a:xfrm>
            <a:off x="3098800" y="2808288"/>
            <a:ext cx="492125" cy="176212"/>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01010</a:t>
            </a:r>
          </a:p>
        </p:txBody>
      </p:sp>
      <p:sp>
        <p:nvSpPr>
          <p:cNvPr id="88092" name="AutoShape 28"/>
          <p:cNvSpPr>
            <a:spLocks noChangeAspect="1" noChangeArrowheads="1"/>
          </p:cNvSpPr>
          <p:nvPr/>
        </p:nvSpPr>
        <p:spPr bwMode="auto">
          <a:xfrm>
            <a:off x="381000" y="2808288"/>
            <a:ext cx="492125" cy="176212"/>
          </a:xfrm>
          <a:prstGeom prst="roundRect">
            <a:avLst>
              <a:gd name="adj" fmla="val 16667"/>
            </a:avLst>
          </a:prstGeom>
          <a:solidFill>
            <a:schemeClr val="bg1">
              <a:alpha val="25000"/>
            </a:schemeClr>
          </a:solidFill>
          <a:ln w="12700" algn="ctr">
            <a:solidFill>
              <a:schemeClr val="tx1"/>
            </a:solidFill>
            <a:round/>
            <a:headEnd/>
            <a:tailEnd/>
          </a:ln>
          <a:effectLst/>
        </p:spPr>
        <p:txBody>
          <a:bodyPr wrap="none" anchor="ctr"/>
          <a:lstStyle/>
          <a:p>
            <a:pPr algn="ctr"/>
            <a:r>
              <a:rPr lang="en-US" sz="1400"/>
              <a:t>11000</a:t>
            </a:r>
          </a:p>
        </p:txBody>
      </p:sp>
      <p:sp>
        <p:nvSpPr>
          <p:cNvPr id="88093" name="AutoShape 29"/>
          <p:cNvSpPr>
            <a:spLocks noChangeAspect="1" noChangeArrowheads="1"/>
          </p:cNvSpPr>
          <p:nvPr/>
        </p:nvSpPr>
        <p:spPr bwMode="auto">
          <a:xfrm>
            <a:off x="923925" y="2808288"/>
            <a:ext cx="492125" cy="176212"/>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10100</a:t>
            </a:r>
          </a:p>
        </p:txBody>
      </p:sp>
      <p:sp>
        <p:nvSpPr>
          <p:cNvPr id="88094" name="AutoShape 30"/>
          <p:cNvSpPr>
            <a:spLocks noChangeAspect="1" noChangeArrowheads="1"/>
          </p:cNvSpPr>
          <p:nvPr/>
        </p:nvSpPr>
        <p:spPr bwMode="auto">
          <a:xfrm>
            <a:off x="4186238" y="2808288"/>
            <a:ext cx="492125" cy="176212"/>
          </a:xfrm>
          <a:prstGeom prst="roundRect">
            <a:avLst>
              <a:gd name="adj" fmla="val 16667"/>
            </a:avLst>
          </a:prstGeom>
          <a:solidFill>
            <a:schemeClr val="bg1">
              <a:alpha val="25000"/>
            </a:schemeClr>
          </a:solidFill>
          <a:ln w="12700" algn="ctr">
            <a:solidFill>
              <a:schemeClr val="tx1"/>
            </a:solidFill>
            <a:round/>
            <a:headEnd/>
            <a:tailEnd/>
          </a:ln>
          <a:effectLst/>
        </p:spPr>
        <p:txBody>
          <a:bodyPr wrap="none" anchor="ctr"/>
          <a:lstStyle/>
          <a:p>
            <a:pPr algn="ctr"/>
            <a:r>
              <a:rPr lang="en-US" sz="1400"/>
              <a:t>00110</a:t>
            </a:r>
          </a:p>
        </p:txBody>
      </p:sp>
      <p:sp>
        <p:nvSpPr>
          <p:cNvPr id="88095" name="AutoShape 31"/>
          <p:cNvSpPr>
            <a:spLocks noChangeAspect="1" noChangeArrowheads="1"/>
          </p:cNvSpPr>
          <p:nvPr/>
        </p:nvSpPr>
        <p:spPr bwMode="auto">
          <a:xfrm>
            <a:off x="4729163" y="2808288"/>
            <a:ext cx="493712"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00101</a:t>
            </a:r>
          </a:p>
        </p:txBody>
      </p:sp>
      <p:cxnSp>
        <p:nvCxnSpPr>
          <p:cNvPr id="88096" name="AutoShape 32"/>
          <p:cNvCxnSpPr>
            <a:cxnSpLocks noChangeAspect="1" noChangeShapeType="1"/>
            <a:stCxn id="88092" idx="0"/>
            <a:endCxn id="88072" idx="2"/>
          </p:cNvCxnSpPr>
          <p:nvPr/>
        </p:nvCxnSpPr>
        <p:spPr bwMode="auto">
          <a:xfrm flipV="1">
            <a:off x="627063" y="2516188"/>
            <a:ext cx="0" cy="292100"/>
          </a:xfrm>
          <a:prstGeom prst="straightConnector1">
            <a:avLst/>
          </a:prstGeom>
          <a:noFill/>
          <a:ln w="12700">
            <a:solidFill>
              <a:schemeClr val="tx1"/>
            </a:solidFill>
            <a:round/>
            <a:headEnd/>
            <a:tailEnd/>
          </a:ln>
          <a:effectLst/>
        </p:spPr>
      </p:cxnSp>
      <p:cxnSp>
        <p:nvCxnSpPr>
          <p:cNvPr id="88097" name="AutoShape 33"/>
          <p:cNvCxnSpPr>
            <a:cxnSpLocks noChangeAspect="1" noChangeShapeType="1"/>
            <a:stCxn id="88077" idx="0"/>
            <a:endCxn id="88092" idx="2"/>
          </p:cNvCxnSpPr>
          <p:nvPr/>
        </p:nvCxnSpPr>
        <p:spPr bwMode="auto">
          <a:xfrm flipH="1" flipV="1">
            <a:off x="627063" y="2984500"/>
            <a:ext cx="1954212" cy="288925"/>
          </a:xfrm>
          <a:prstGeom prst="straightConnector1">
            <a:avLst/>
          </a:prstGeom>
          <a:noFill/>
          <a:ln w="12700">
            <a:solidFill>
              <a:schemeClr val="tx1"/>
            </a:solidFill>
            <a:round/>
            <a:headEnd/>
            <a:tailEnd/>
          </a:ln>
          <a:effectLst/>
        </p:spPr>
      </p:cxnSp>
      <p:cxnSp>
        <p:nvCxnSpPr>
          <p:cNvPr id="88098" name="AutoShape 34"/>
          <p:cNvCxnSpPr>
            <a:cxnSpLocks noChangeAspect="1" noChangeShapeType="1"/>
            <a:stCxn id="88093" idx="0"/>
            <a:endCxn id="88072" idx="2"/>
          </p:cNvCxnSpPr>
          <p:nvPr/>
        </p:nvCxnSpPr>
        <p:spPr bwMode="auto">
          <a:xfrm flipH="1" flipV="1">
            <a:off x="627063" y="2516188"/>
            <a:ext cx="542925" cy="282575"/>
          </a:xfrm>
          <a:prstGeom prst="straightConnector1">
            <a:avLst/>
          </a:prstGeom>
          <a:noFill/>
          <a:ln w="19050">
            <a:solidFill>
              <a:srgbClr val="0000FF"/>
            </a:solidFill>
            <a:round/>
            <a:headEnd/>
            <a:tailEnd/>
          </a:ln>
          <a:effectLst/>
        </p:spPr>
      </p:cxnSp>
      <p:cxnSp>
        <p:nvCxnSpPr>
          <p:cNvPr id="88099" name="AutoShape 35"/>
          <p:cNvCxnSpPr>
            <a:cxnSpLocks noChangeAspect="1" noChangeShapeType="1"/>
            <a:stCxn id="88071" idx="0"/>
            <a:endCxn id="88093" idx="2"/>
          </p:cNvCxnSpPr>
          <p:nvPr/>
        </p:nvCxnSpPr>
        <p:spPr bwMode="auto">
          <a:xfrm flipH="1" flipV="1">
            <a:off x="1169988" y="2994025"/>
            <a:ext cx="1971675" cy="279400"/>
          </a:xfrm>
          <a:prstGeom prst="straightConnector1">
            <a:avLst/>
          </a:prstGeom>
          <a:noFill/>
          <a:ln w="19050">
            <a:solidFill>
              <a:srgbClr val="0000FF"/>
            </a:solidFill>
            <a:round/>
            <a:headEnd/>
            <a:tailEnd/>
          </a:ln>
          <a:effectLst/>
        </p:spPr>
      </p:cxnSp>
      <p:cxnSp>
        <p:nvCxnSpPr>
          <p:cNvPr id="88100" name="AutoShape 36"/>
          <p:cNvCxnSpPr>
            <a:cxnSpLocks noChangeAspect="1" noChangeShapeType="1"/>
            <a:stCxn id="88091" idx="0"/>
            <a:endCxn id="88069" idx="2"/>
          </p:cNvCxnSpPr>
          <p:nvPr/>
        </p:nvCxnSpPr>
        <p:spPr bwMode="auto">
          <a:xfrm flipV="1">
            <a:off x="3344863" y="2516188"/>
            <a:ext cx="544512" cy="282575"/>
          </a:xfrm>
          <a:prstGeom prst="straightConnector1">
            <a:avLst/>
          </a:prstGeom>
          <a:noFill/>
          <a:ln w="19050">
            <a:solidFill>
              <a:srgbClr val="0000FF"/>
            </a:solidFill>
            <a:round/>
            <a:headEnd/>
            <a:tailEnd/>
          </a:ln>
          <a:effectLst/>
        </p:spPr>
      </p:cxnSp>
      <p:cxnSp>
        <p:nvCxnSpPr>
          <p:cNvPr id="88101" name="AutoShape 37"/>
          <p:cNvCxnSpPr>
            <a:cxnSpLocks noChangeAspect="1" noChangeShapeType="1"/>
            <a:stCxn id="88091" idx="2"/>
            <a:endCxn id="88077" idx="0"/>
          </p:cNvCxnSpPr>
          <p:nvPr/>
        </p:nvCxnSpPr>
        <p:spPr bwMode="auto">
          <a:xfrm flipH="1">
            <a:off x="2581275" y="2994025"/>
            <a:ext cx="763588" cy="279400"/>
          </a:xfrm>
          <a:prstGeom prst="straightConnector1">
            <a:avLst/>
          </a:prstGeom>
          <a:noFill/>
          <a:ln w="19050">
            <a:solidFill>
              <a:srgbClr val="0000FF"/>
            </a:solidFill>
            <a:round/>
            <a:headEnd/>
            <a:tailEnd/>
          </a:ln>
          <a:effectLst/>
        </p:spPr>
      </p:cxnSp>
      <p:cxnSp>
        <p:nvCxnSpPr>
          <p:cNvPr id="88102" name="AutoShape 38"/>
          <p:cNvCxnSpPr>
            <a:cxnSpLocks noChangeAspect="1" noChangeShapeType="1"/>
            <a:stCxn id="88070" idx="2"/>
            <a:endCxn id="88067" idx="0"/>
          </p:cNvCxnSpPr>
          <p:nvPr/>
        </p:nvCxnSpPr>
        <p:spPr bwMode="auto">
          <a:xfrm flipH="1">
            <a:off x="3889375" y="2506663"/>
            <a:ext cx="542925" cy="292100"/>
          </a:xfrm>
          <a:prstGeom prst="straightConnector1">
            <a:avLst/>
          </a:prstGeom>
          <a:noFill/>
          <a:ln w="12700">
            <a:solidFill>
              <a:schemeClr val="tx1"/>
            </a:solidFill>
            <a:round/>
            <a:headEnd/>
            <a:tailEnd/>
          </a:ln>
          <a:effectLst/>
        </p:spPr>
      </p:cxnSp>
      <p:cxnSp>
        <p:nvCxnSpPr>
          <p:cNvPr id="88103" name="AutoShape 39"/>
          <p:cNvCxnSpPr>
            <a:cxnSpLocks noChangeAspect="1" noChangeShapeType="1"/>
            <a:stCxn id="88067" idx="2"/>
            <a:endCxn id="88077" idx="0"/>
          </p:cNvCxnSpPr>
          <p:nvPr/>
        </p:nvCxnSpPr>
        <p:spPr bwMode="auto">
          <a:xfrm flipH="1">
            <a:off x="2581275" y="2994025"/>
            <a:ext cx="1308100" cy="279400"/>
          </a:xfrm>
          <a:prstGeom prst="straightConnector1">
            <a:avLst/>
          </a:prstGeom>
          <a:noFill/>
          <a:ln w="12700">
            <a:solidFill>
              <a:schemeClr val="tx1"/>
            </a:solidFill>
            <a:round/>
            <a:headEnd/>
            <a:tailEnd/>
          </a:ln>
          <a:effectLst/>
        </p:spPr>
      </p:cxnSp>
      <p:cxnSp>
        <p:nvCxnSpPr>
          <p:cNvPr id="88104" name="AutoShape 40"/>
          <p:cNvCxnSpPr>
            <a:cxnSpLocks noChangeAspect="1" noChangeShapeType="1"/>
            <a:stCxn id="88069" idx="2"/>
            <a:endCxn id="88094" idx="0"/>
          </p:cNvCxnSpPr>
          <p:nvPr/>
        </p:nvCxnSpPr>
        <p:spPr bwMode="auto">
          <a:xfrm>
            <a:off x="3889375" y="2516188"/>
            <a:ext cx="542925" cy="292100"/>
          </a:xfrm>
          <a:prstGeom prst="straightConnector1">
            <a:avLst/>
          </a:prstGeom>
          <a:noFill/>
          <a:ln w="12700">
            <a:solidFill>
              <a:schemeClr val="tx1"/>
            </a:solidFill>
            <a:round/>
            <a:headEnd/>
            <a:tailEnd/>
          </a:ln>
          <a:effectLst/>
        </p:spPr>
      </p:cxnSp>
      <p:cxnSp>
        <p:nvCxnSpPr>
          <p:cNvPr id="88105" name="AutoShape 41"/>
          <p:cNvCxnSpPr>
            <a:cxnSpLocks noChangeAspect="1" noChangeShapeType="1"/>
            <a:stCxn id="88094" idx="2"/>
            <a:endCxn id="88071" idx="0"/>
          </p:cNvCxnSpPr>
          <p:nvPr/>
        </p:nvCxnSpPr>
        <p:spPr bwMode="auto">
          <a:xfrm flipH="1">
            <a:off x="3141663" y="2984500"/>
            <a:ext cx="1290637" cy="288925"/>
          </a:xfrm>
          <a:prstGeom prst="straightConnector1">
            <a:avLst/>
          </a:prstGeom>
          <a:noFill/>
          <a:ln w="12700">
            <a:solidFill>
              <a:schemeClr val="tx1"/>
            </a:solidFill>
            <a:round/>
            <a:headEnd/>
            <a:tailEnd/>
          </a:ln>
          <a:effectLst/>
        </p:spPr>
      </p:cxnSp>
      <p:cxnSp>
        <p:nvCxnSpPr>
          <p:cNvPr id="88106" name="AutoShape 42"/>
          <p:cNvCxnSpPr>
            <a:cxnSpLocks noChangeAspect="1" noChangeShapeType="1"/>
            <a:stCxn id="88095" idx="2"/>
            <a:endCxn id="88071" idx="0"/>
          </p:cNvCxnSpPr>
          <p:nvPr/>
        </p:nvCxnSpPr>
        <p:spPr bwMode="auto">
          <a:xfrm flipH="1">
            <a:off x="3141663" y="2994025"/>
            <a:ext cx="1835150" cy="279400"/>
          </a:xfrm>
          <a:prstGeom prst="straightConnector1">
            <a:avLst/>
          </a:prstGeom>
          <a:noFill/>
          <a:ln w="12700">
            <a:solidFill>
              <a:schemeClr val="tx1"/>
            </a:solidFill>
            <a:round/>
            <a:headEnd/>
            <a:tailEnd/>
          </a:ln>
          <a:effectLst/>
        </p:spPr>
      </p:cxnSp>
      <p:cxnSp>
        <p:nvCxnSpPr>
          <p:cNvPr id="88107" name="AutoShape 43"/>
          <p:cNvCxnSpPr>
            <a:cxnSpLocks noChangeAspect="1" noChangeShapeType="1"/>
            <a:stCxn id="88070" idx="2"/>
            <a:endCxn id="88095" idx="0"/>
          </p:cNvCxnSpPr>
          <p:nvPr/>
        </p:nvCxnSpPr>
        <p:spPr bwMode="auto">
          <a:xfrm>
            <a:off x="4432300" y="2506663"/>
            <a:ext cx="544513" cy="292100"/>
          </a:xfrm>
          <a:prstGeom prst="straightConnector1">
            <a:avLst/>
          </a:prstGeom>
          <a:noFill/>
          <a:ln w="12700">
            <a:solidFill>
              <a:schemeClr val="tx1"/>
            </a:solidFill>
            <a:round/>
            <a:headEnd/>
            <a:tailEnd/>
          </a:ln>
          <a:effectLst/>
        </p:spPr>
      </p:cxnSp>
      <p:sp>
        <p:nvSpPr>
          <p:cNvPr id="88108" name="AutoShape 44"/>
          <p:cNvSpPr>
            <a:spLocks noChangeAspect="1" noChangeArrowheads="1"/>
          </p:cNvSpPr>
          <p:nvPr/>
        </p:nvSpPr>
        <p:spPr bwMode="auto">
          <a:xfrm>
            <a:off x="2011363" y="233203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10110</a:t>
            </a:r>
          </a:p>
        </p:txBody>
      </p:sp>
      <p:sp>
        <p:nvSpPr>
          <p:cNvPr id="88109" name="AutoShape 45"/>
          <p:cNvSpPr>
            <a:spLocks noChangeAspect="1" noChangeArrowheads="1"/>
          </p:cNvSpPr>
          <p:nvPr/>
        </p:nvSpPr>
        <p:spPr bwMode="auto">
          <a:xfrm>
            <a:off x="3098800" y="2332038"/>
            <a:ext cx="515938" cy="185737"/>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lgn="ctr"/>
            <a:r>
              <a:rPr lang="en-US" sz="1400"/>
              <a:t>10011</a:t>
            </a:r>
          </a:p>
        </p:txBody>
      </p:sp>
      <p:sp>
        <p:nvSpPr>
          <p:cNvPr id="88110" name="AutoShape 46"/>
          <p:cNvSpPr>
            <a:spLocks noChangeAspect="1" noChangeArrowheads="1"/>
          </p:cNvSpPr>
          <p:nvPr/>
        </p:nvSpPr>
        <p:spPr bwMode="auto">
          <a:xfrm>
            <a:off x="2011363" y="2808288"/>
            <a:ext cx="517525" cy="184150"/>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10001</a:t>
            </a:r>
          </a:p>
        </p:txBody>
      </p:sp>
      <p:sp>
        <p:nvSpPr>
          <p:cNvPr id="88111" name="AutoShape 47"/>
          <p:cNvSpPr>
            <a:spLocks noChangeAspect="1" noChangeArrowheads="1"/>
          </p:cNvSpPr>
          <p:nvPr/>
        </p:nvSpPr>
        <p:spPr bwMode="auto">
          <a:xfrm>
            <a:off x="1468438" y="2808288"/>
            <a:ext cx="515937" cy="184150"/>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lgn="ctr"/>
            <a:r>
              <a:rPr lang="en-US" sz="1400"/>
              <a:t>10010</a:t>
            </a:r>
          </a:p>
        </p:txBody>
      </p:sp>
      <p:sp>
        <p:nvSpPr>
          <p:cNvPr id="88112" name="AutoShape 48"/>
          <p:cNvSpPr>
            <a:spLocks noChangeAspect="1" noChangeArrowheads="1"/>
          </p:cNvSpPr>
          <p:nvPr/>
        </p:nvSpPr>
        <p:spPr bwMode="auto">
          <a:xfrm>
            <a:off x="2857500" y="1855788"/>
            <a:ext cx="519113"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11011</a:t>
            </a:r>
          </a:p>
        </p:txBody>
      </p:sp>
      <p:sp>
        <p:nvSpPr>
          <p:cNvPr id="88113" name="AutoShape 49"/>
          <p:cNvSpPr>
            <a:spLocks noChangeAspect="1" noChangeArrowheads="1"/>
          </p:cNvSpPr>
          <p:nvPr/>
        </p:nvSpPr>
        <p:spPr bwMode="auto">
          <a:xfrm>
            <a:off x="5273675" y="2808288"/>
            <a:ext cx="517525" cy="184150"/>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00011</a:t>
            </a:r>
          </a:p>
        </p:txBody>
      </p:sp>
      <p:cxnSp>
        <p:nvCxnSpPr>
          <p:cNvPr id="88114" name="AutoShape 50"/>
          <p:cNvCxnSpPr>
            <a:cxnSpLocks noChangeAspect="1" noChangeShapeType="1"/>
            <a:stCxn id="88109" idx="2"/>
            <a:endCxn id="88110" idx="0"/>
          </p:cNvCxnSpPr>
          <p:nvPr/>
        </p:nvCxnSpPr>
        <p:spPr bwMode="auto">
          <a:xfrm flipH="1">
            <a:off x="2270125" y="2517775"/>
            <a:ext cx="1087438" cy="280988"/>
          </a:xfrm>
          <a:prstGeom prst="straightConnector1">
            <a:avLst/>
          </a:prstGeom>
          <a:noFill/>
          <a:ln w="12700">
            <a:solidFill>
              <a:schemeClr val="tx1"/>
            </a:solidFill>
            <a:round/>
            <a:headEnd/>
            <a:tailEnd/>
          </a:ln>
          <a:effectLst/>
        </p:spPr>
      </p:cxnSp>
      <p:cxnSp>
        <p:nvCxnSpPr>
          <p:cNvPr id="88115" name="AutoShape 51"/>
          <p:cNvCxnSpPr>
            <a:cxnSpLocks noChangeAspect="1" noChangeShapeType="1"/>
            <a:stCxn id="88109" idx="2"/>
            <a:endCxn id="88111" idx="0"/>
          </p:cNvCxnSpPr>
          <p:nvPr/>
        </p:nvCxnSpPr>
        <p:spPr bwMode="auto">
          <a:xfrm flipH="1">
            <a:off x="1727200" y="2517775"/>
            <a:ext cx="1630363" cy="290513"/>
          </a:xfrm>
          <a:prstGeom prst="straightConnector1">
            <a:avLst/>
          </a:prstGeom>
          <a:noFill/>
          <a:ln w="12700">
            <a:solidFill>
              <a:schemeClr val="tx1"/>
            </a:solidFill>
            <a:round/>
            <a:headEnd/>
            <a:tailEnd/>
          </a:ln>
          <a:effectLst/>
        </p:spPr>
      </p:cxnSp>
      <p:cxnSp>
        <p:nvCxnSpPr>
          <p:cNvPr id="88116" name="AutoShape 52"/>
          <p:cNvCxnSpPr>
            <a:cxnSpLocks noChangeAspect="1" noChangeShapeType="1"/>
            <a:stCxn id="88109" idx="0"/>
            <a:endCxn id="88112" idx="2"/>
          </p:cNvCxnSpPr>
          <p:nvPr/>
        </p:nvCxnSpPr>
        <p:spPr bwMode="auto">
          <a:xfrm flipH="1" flipV="1">
            <a:off x="3117850" y="2051050"/>
            <a:ext cx="239713" cy="280988"/>
          </a:xfrm>
          <a:prstGeom prst="straightConnector1">
            <a:avLst/>
          </a:prstGeom>
          <a:noFill/>
          <a:ln w="12700">
            <a:solidFill>
              <a:schemeClr val="tx1"/>
            </a:solidFill>
            <a:round/>
            <a:headEnd/>
            <a:tailEnd/>
          </a:ln>
          <a:effectLst/>
        </p:spPr>
      </p:cxnSp>
      <p:cxnSp>
        <p:nvCxnSpPr>
          <p:cNvPr id="88117" name="AutoShape 53"/>
          <p:cNvCxnSpPr>
            <a:cxnSpLocks noChangeAspect="1" noChangeShapeType="1"/>
            <a:stCxn id="88109" idx="2"/>
            <a:endCxn id="88113" idx="0"/>
          </p:cNvCxnSpPr>
          <p:nvPr/>
        </p:nvCxnSpPr>
        <p:spPr bwMode="auto">
          <a:xfrm>
            <a:off x="3357563" y="2517775"/>
            <a:ext cx="2174875" cy="280988"/>
          </a:xfrm>
          <a:prstGeom prst="straightConnector1">
            <a:avLst/>
          </a:prstGeom>
          <a:noFill/>
          <a:ln w="12700">
            <a:solidFill>
              <a:schemeClr val="tx1"/>
            </a:solidFill>
            <a:round/>
            <a:headEnd/>
            <a:tailEnd/>
          </a:ln>
          <a:effectLst/>
        </p:spPr>
      </p:cxnSp>
      <p:sp>
        <p:nvSpPr>
          <p:cNvPr id="88118" name="AutoShape 54"/>
          <p:cNvSpPr>
            <a:spLocks noChangeAspect="1" noChangeArrowheads="1"/>
          </p:cNvSpPr>
          <p:nvPr/>
        </p:nvSpPr>
        <p:spPr bwMode="auto">
          <a:xfrm>
            <a:off x="3402013" y="185578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10111</a:t>
            </a:r>
          </a:p>
        </p:txBody>
      </p:sp>
      <p:cxnSp>
        <p:nvCxnSpPr>
          <p:cNvPr id="88119" name="AutoShape 55"/>
          <p:cNvCxnSpPr>
            <a:cxnSpLocks noChangeAspect="1" noChangeShapeType="1"/>
            <a:stCxn id="88109" idx="0"/>
            <a:endCxn id="88118" idx="2"/>
          </p:cNvCxnSpPr>
          <p:nvPr/>
        </p:nvCxnSpPr>
        <p:spPr bwMode="auto">
          <a:xfrm flipV="1">
            <a:off x="3357563" y="2051050"/>
            <a:ext cx="303212" cy="280988"/>
          </a:xfrm>
          <a:prstGeom prst="straightConnector1">
            <a:avLst/>
          </a:prstGeom>
          <a:noFill/>
          <a:ln w="12700">
            <a:solidFill>
              <a:schemeClr val="tx1"/>
            </a:solidFill>
            <a:round/>
            <a:headEnd/>
            <a:tailEnd/>
          </a:ln>
          <a:effectLst/>
        </p:spPr>
      </p:cxnSp>
      <p:sp>
        <p:nvSpPr>
          <p:cNvPr id="88120" name="AutoShape 56"/>
          <p:cNvSpPr>
            <a:spLocks noChangeAspect="1" noChangeArrowheads="1"/>
          </p:cNvSpPr>
          <p:nvPr/>
        </p:nvSpPr>
        <p:spPr bwMode="auto">
          <a:xfrm>
            <a:off x="3981450" y="3282950"/>
            <a:ext cx="517525" cy="1857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00001</a:t>
            </a:r>
          </a:p>
        </p:txBody>
      </p:sp>
      <p:sp>
        <p:nvSpPr>
          <p:cNvPr id="88121" name="AutoShape 57"/>
          <p:cNvSpPr>
            <a:spLocks noChangeAspect="1" noChangeArrowheads="1"/>
          </p:cNvSpPr>
          <p:nvPr/>
        </p:nvSpPr>
        <p:spPr bwMode="auto">
          <a:xfrm>
            <a:off x="3438525" y="3282950"/>
            <a:ext cx="517525" cy="185738"/>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00010</a:t>
            </a:r>
          </a:p>
        </p:txBody>
      </p:sp>
      <p:sp>
        <p:nvSpPr>
          <p:cNvPr id="88122" name="AutoShape 58"/>
          <p:cNvSpPr>
            <a:spLocks noChangeAspect="1" noChangeArrowheads="1"/>
          </p:cNvSpPr>
          <p:nvPr/>
        </p:nvSpPr>
        <p:spPr bwMode="auto">
          <a:xfrm>
            <a:off x="1766888" y="3282950"/>
            <a:ext cx="515937" cy="185738"/>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10000</a:t>
            </a:r>
          </a:p>
        </p:txBody>
      </p:sp>
      <p:sp>
        <p:nvSpPr>
          <p:cNvPr id="88123" name="AutoShape 59"/>
          <p:cNvSpPr>
            <a:spLocks noChangeAspect="1" noChangeArrowheads="1"/>
          </p:cNvSpPr>
          <p:nvPr/>
        </p:nvSpPr>
        <p:spPr bwMode="auto">
          <a:xfrm>
            <a:off x="2857500" y="1447800"/>
            <a:ext cx="517525" cy="1857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11111</a:t>
            </a:r>
          </a:p>
        </p:txBody>
      </p:sp>
      <p:cxnSp>
        <p:nvCxnSpPr>
          <p:cNvPr id="88124" name="AutoShape 60"/>
          <p:cNvCxnSpPr>
            <a:cxnSpLocks noChangeAspect="1" noChangeShapeType="1"/>
            <a:stCxn id="88123" idx="2"/>
            <a:endCxn id="88118" idx="0"/>
          </p:cNvCxnSpPr>
          <p:nvPr/>
        </p:nvCxnSpPr>
        <p:spPr bwMode="auto">
          <a:xfrm>
            <a:off x="3116263" y="1643063"/>
            <a:ext cx="544512" cy="203200"/>
          </a:xfrm>
          <a:prstGeom prst="straightConnector1">
            <a:avLst/>
          </a:prstGeom>
          <a:noFill/>
          <a:ln w="19050">
            <a:solidFill>
              <a:srgbClr val="0000FF"/>
            </a:solidFill>
            <a:round/>
            <a:headEnd/>
            <a:tailEnd/>
          </a:ln>
          <a:effectLst/>
        </p:spPr>
      </p:cxnSp>
      <p:cxnSp>
        <p:nvCxnSpPr>
          <p:cNvPr id="88125" name="AutoShape 61"/>
          <p:cNvCxnSpPr>
            <a:cxnSpLocks noChangeAspect="1" noChangeShapeType="1"/>
            <a:stCxn id="88123" idx="2"/>
            <a:endCxn id="88112" idx="0"/>
          </p:cNvCxnSpPr>
          <p:nvPr/>
        </p:nvCxnSpPr>
        <p:spPr bwMode="auto">
          <a:xfrm>
            <a:off x="3116263" y="1643063"/>
            <a:ext cx="1587" cy="203200"/>
          </a:xfrm>
          <a:prstGeom prst="straightConnector1">
            <a:avLst/>
          </a:prstGeom>
          <a:noFill/>
          <a:ln w="19050">
            <a:solidFill>
              <a:srgbClr val="0000FF"/>
            </a:solidFill>
            <a:round/>
            <a:headEnd/>
            <a:tailEnd/>
          </a:ln>
          <a:effectLst/>
        </p:spPr>
      </p:cxnSp>
      <p:cxnSp>
        <p:nvCxnSpPr>
          <p:cNvPr id="88126" name="AutoShape 62"/>
          <p:cNvCxnSpPr>
            <a:cxnSpLocks noChangeAspect="1" noChangeShapeType="1"/>
            <a:stCxn id="88113" idx="2"/>
            <a:endCxn id="88120" idx="0"/>
          </p:cNvCxnSpPr>
          <p:nvPr/>
        </p:nvCxnSpPr>
        <p:spPr bwMode="auto">
          <a:xfrm flipH="1">
            <a:off x="4240213" y="3001963"/>
            <a:ext cx="1292225" cy="271462"/>
          </a:xfrm>
          <a:prstGeom prst="straightConnector1">
            <a:avLst/>
          </a:prstGeom>
          <a:noFill/>
          <a:ln w="19050">
            <a:solidFill>
              <a:srgbClr val="0000FF"/>
            </a:solidFill>
            <a:round/>
            <a:headEnd/>
            <a:tailEnd/>
          </a:ln>
          <a:effectLst/>
        </p:spPr>
      </p:cxnSp>
      <p:cxnSp>
        <p:nvCxnSpPr>
          <p:cNvPr id="88127" name="AutoShape 63"/>
          <p:cNvCxnSpPr>
            <a:cxnSpLocks noChangeAspect="1" noChangeShapeType="1"/>
            <a:stCxn id="88110" idx="2"/>
            <a:endCxn id="88120" idx="0"/>
          </p:cNvCxnSpPr>
          <p:nvPr/>
        </p:nvCxnSpPr>
        <p:spPr bwMode="auto">
          <a:xfrm>
            <a:off x="2270125" y="3001963"/>
            <a:ext cx="1970088" cy="271462"/>
          </a:xfrm>
          <a:prstGeom prst="straightConnector1">
            <a:avLst/>
          </a:prstGeom>
          <a:noFill/>
          <a:ln w="19050">
            <a:solidFill>
              <a:srgbClr val="0000FF"/>
            </a:solidFill>
            <a:round/>
            <a:headEnd/>
            <a:tailEnd/>
          </a:ln>
          <a:effectLst/>
        </p:spPr>
      </p:cxnSp>
      <p:cxnSp>
        <p:nvCxnSpPr>
          <p:cNvPr id="88128" name="AutoShape 64"/>
          <p:cNvCxnSpPr>
            <a:cxnSpLocks noChangeAspect="1" noChangeShapeType="1"/>
            <a:stCxn id="88113" idx="2"/>
            <a:endCxn id="88121" idx="0"/>
          </p:cNvCxnSpPr>
          <p:nvPr/>
        </p:nvCxnSpPr>
        <p:spPr bwMode="auto">
          <a:xfrm flipH="1">
            <a:off x="3697288" y="3001963"/>
            <a:ext cx="1835150" cy="271462"/>
          </a:xfrm>
          <a:prstGeom prst="straightConnector1">
            <a:avLst/>
          </a:prstGeom>
          <a:noFill/>
          <a:ln w="12700">
            <a:solidFill>
              <a:schemeClr val="tx1"/>
            </a:solidFill>
            <a:round/>
            <a:headEnd/>
            <a:tailEnd/>
          </a:ln>
          <a:effectLst/>
        </p:spPr>
      </p:cxnSp>
      <p:cxnSp>
        <p:nvCxnSpPr>
          <p:cNvPr id="88129" name="AutoShape 65"/>
          <p:cNvCxnSpPr>
            <a:cxnSpLocks noChangeAspect="1" noChangeShapeType="1"/>
            <a:stCxn id="88121" idx="0"/>
            <a:endCxn id="88111" idx="2"/>
          </p:cNvCxnSpPr>
          <p:nvPr/>
        </p:nvCxnSpPr>
        <p:spPr bwMode="auto">
          <a:xfrm flipH="1" flipV="1">
            <a:off x="1727200" y="2992438"/>
            <a:ext cx="1970088" cy="280987"/>
          </a:xfrm>
          <a:prstGeom prst="straightConnector1">
            <a:avLst/>
          </a:prstGeom>
          <a:noFill/>
          <a:ln w="12700">
            <a:solidFill>
              <a:schemeClr val="tx1"/>
            </a:solidFill>
            <a:round/>
            <a:headEnd/>
            <a:tailEnd/>
          </a:ln>
          <a:effectLst/>
        </p:spPr>
      </p:cxnSp>
      <p:cxnSp>
        <p:nvCxnSpPr>
          <p:cNvPr id="88130" name="AutoShape 66"/>
          <p:cNvCxnSpPr>
            <a:cxnSpLocks noChangeAspect="1" noChangeShapeType="1"/>
            <a:stCxn id="88122" idx="0"/>
            <a:endCxn id="88110" idx="2"/>
          </p:cNvCxnSpPr>
          <p:nvPr/>
        </p:nvCxnSpPr>
        <p:spPr bwMode="auto">
          <a:xfrm flipV="1">
            <a:off x="2025650" y="3001963"/>
            <a:ext cx="244475" cy="271462"/>
          </a:xfrm>
          <a:prstGeom prst="straightConnector1">
            <a:avLst/>
          </a:prstGeom>
          <a:noFill/>
          <a:ln w="12700">
            <a:solidFill>
              <a:schemeClr val="tx1"/>
            </a:solidFill>
            <a:round/>
            <a:headEnd/>
            <a:tailEnd/>
          </a:ln>
          <a:effectLst/>
        </p:spPr>
      </p:cxnSp>
      <p:cxnSp>
        <p:nvCxnSpPr>
          <p:cNvPr id="88131" name="AutoShape 67"/>
          <p:cNvCxnSpPr>
            <a:cxnSpLocks noChangeAspect="1" noChangeShapeType="1"/>
            <a:stCxn id="88122" idx="0"/>
            <a:endCxn id="88111" idx="2"/>
          </p:cNvCxnSpPr>
          <p:nvPr/>
        </p:nvCxnSpPr>
        <p:spPr bwMode="auto">
          <a:xfrm flipH="1" flipV="1">
            <a:off x="1727200" y="2992438"/>
            <a:ext cx="298450" cy="280987"/>
          </a:xfrm>
          <a:prstGeom prst="straightConnector1">
            <a:avLst/>
          </a:prstGeom>
          <a:noFill/>
          <a:ln w="12700">
            <a:solidFill>
              <a:schemeClr val="tx1"/>
            </a:solidFill>
            <a:round/>
            <a:headEnd/>
            <a:tailEnd/>
          </a:ln>
          <a:effectLst/>
        </p:spPr>
      </p:cxnSp>
      <p:sp>
        <p:nvSpPr>
          <p:cNvPr id="88132" name="AutoShape 68"/>
          <p:cNvSpPr>
            <a:spLocks noChangeAspect="1" noChangeArrowheads="1"/>
          </p:cNvSpPr>
          <p:nvPr/>
        </p:nvSpPr>
        <p:spPr bwMode="auto">
          <a:xfrm>
            <a:off x="2555875" y="2332038"/>
            <a:ext cx="515938"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10101</a:t>
            </a:r>
          </a:p>
        </p:txBody>
      </p:sp>
      <p:sp>
        <p:nvSpPr>
          <p:cNvPr id="88133" name="AutoShape 69"/>
          <p:cNvSpPr>
            <a:spLocks noChangeAspect="1" noChangeArrowheads="1"/>
          </p:cNvSpPr>
          <p:nvPr/>
        </p:nvSpPr>
        <p:spPr bwMode="auto">
          <a:xfrm>
            <a:off x="5273675" y="2332038"/>
            <a:ext cx="515938" cy="185737"/>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lgn="ctr"/>
            <a:r>
              <a:rPr lang="en-US" sz="1400"/>
              <a:t>00111</a:t>
            </a:r>
          </a:p>
        </p:txBody>
      </p:sp>
      <p:sp>
        <p:nvSpPr>
          <p:cNvPr id="88134" name="AutoShape 70"/>
          <p:cNvSpPr>
            <a:spLocks noChangeAspect="1" noChangeArrowheads="1"/>
          </p:cNvSpPr>
          <p:nvPr/>
        </p:nvSpPr>
        <p:spPr bwMode="auto">
          <a:xfrm>
            <a:off x="4729163" y="233203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01011</a:t>
            </a:r>
          </a:p>
        </p:txBody>
      </p:sp>
      <p:sp>
        <p:nvSpPr>
          <p:cNvPr id="88135" name="AutoShape 71"/>
          <p:cNvSpPr>
            <a:spLocks noChangeAspect="1" noChangeArrowheads="1"/>
          </p:cNvSpPr>
          <p:nvPr/>
        </p:nvSpPr>
        <p:spPr bwMode="auto">
          <a:xfrm>
            <a:off x="1468438" y="2332038"/>
            <a:ext cx="517525" cy="185737"/>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lgn="ctr"/>
            <a:r>
              <a:rPr lang="en-US" sz="1400"/>
              <a:t>11001</a:t>
            </a:r>
          </a:p>
        </p:txBody>
      </p:sp>
      <p:sp>
        <p:nvSpPr>
          <p:cNvPr id="88136" name="AutoShape 72"/>
          <p:cNvSpPr>
            <a:spLocks noChangeAspect="1" noChangeArrowheads="1"/>
          </p:cNvSpPr>
          <p:nvPr/>
        </p:nvSpPr>
        <p:spPr bwMode="auto">
          <a:xfrm>
            <a:off x="923925" y="2332038"/>
            <a:ext cx="519113"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11010</a:t>
            </a:r>
          </a:p>
        </p:txBody>
      </p:sp>
      <p:cxnSp>
        <p:nvCxnSpPr>
          <p:cNvPr id="88137" name="AutoShape 73"/>
          <p:cNvCxnSpPr>
            <a:cxnSpLocks noChangeAspect="1" noChangeShapeType="1"/>
            <a:stCxn id="88133" idx="2"/>
            <a:endCxn id="88113" idx="0"/>
          </p:cNvCxnSpPr>
          <p:nvPr/>
        </p:nvCxnSpPr>
        <p:spPr bwMode="auto">
          <a:xfrm>
            <a:off x="5532438" y="2517775"/>
            <a:ext cx="0" cy="280988"/>
          </a:xfrm>
          <a:prstGeom prst="straightConnector1">
            <a:avLst/>
          </a:prstGeom>
          <a:noFill/>
          <a:ln w="12700">
            <a:solidFill>
              <a:schemeClr val="tx1"/>
            </a:solidFill>
            <a:round/>
            <a:headEnd/>
            <a:tailEnd/>
          </a:ln>
          <a:effectLst/>
        </p:spPr>
      </p:cxnSp>
      <p:cxnSp>
        <p:nvCxnSpPr>
          <p:cNvPr id="88138" name="AutoShape 74"/>
          <p:cNvCxnSpPr>
            <a:cxnSpLocks noChangeAspect="1" noChangeShapeType="1"/>
            <a:stCxn id="88118" idx="2"/>
            <a:endCxn id="88133" idx="0"/>
          </p:cNvCxnSpPr>
          <p:nvPr/>
        </p:nvCxnSpPr>
        <p:spPr bwMode="auto">
          <a:xfrm>
            <a:off x="3660775" y="2051050"/>
            <a:ext cx="1871663" cy="280988"/>
          </a:xfrm>
          <a:prstGeom prst="straightConnector1">
            <a:avLst/>
          </a:prstGeom>
          <a:noFill/>
          <a:ln w="12700">
            <a:solidFill>
              <a:schemeClr val="tx1"/>
            </a:solidFill>
            <a:round/>
            <a:headEnd/>
            <a:tailEnd/>
          </a:ln>
          <a:effectLst/>
        </p:spPr>
      </p:cxnSp>
      <p:cxnSp>
        <p:nvCxnSpPr>
          <p:cNvPr id="88139" name="AutoShape 75"/>
          <p:cNvCxnSpPr>
            <a:cxnSpLocks noChangeAspect="1" noChangeShapeType="1"/>
            <a:stCxn id="88134" idx="2"/>
            <a:endCxn id="88113" idx="0"/>
          </p:cNvCxnSpPr>
          <p:nvPr/>
        </p:nvCxnSpPr>
        <p:spPr bwMode="auto">
          <a:xfrm>
            <a:off x="4987925" y="2527300"/>
            <a:ext cx="544513" cy="271463"/>
          </a:xfrm>
          <a:prstGeom prst="straightConnector1">
            <a:avLst/>
          </a:prstGeom>
          <a:noFill/>
          <a:ln w="12700">
            <a:solidFill>
              <a:schemeClr val="tx1"/>
            </a:solidFill>
            <a:round/>
            <a:headEnd/>
            <a:tailEnd/>
          </a:ln>
          <a:effectLst/>
        </p:spPr>
      </p:cxnSp>
      <p:cxnSp>
        <p:nvCxnSpPr>
          <p:cNvPr id="88140" name="AutoShape 76"/>
          <p:cNvCxnSpPr>
            <a:cxnSpLocks noChangeAspect="1" noChangeShapeType="1"/>
            <a:stCxn id="88112" idx="2"/>
            <a:endCxn id="88134" idx="0"/>
          </p:cNvCxnSpPr>
          <p:nvPr/>
        </p:nvCxnSpPr>
        <p:spPr bwMode="auto">
          <a:xfrm>
            <a:off x="3117850" y="2051050"/>
            <a:ext cx="1870075" cy="271463"/>
          </a:xfrm>
          <a:prstGeom prst="straightConnector1">
            <a:avLst/>
          </a:prstGeom>
          <a:noFill/>
          <a:ln w="12700">
            <a:solidFill>
              <a:schemeClr val="tx1"/>
            </a:solidFill>
            <a:round/>
            <a:headEnd/>
            <a:tailEnd/>
          </a:ln>
          <a:effectLst/>
        </p:spPr>
      </p:cxnSp>
      <p:cxnSp>
        <p:nvCxnSpPr>
          <p:cNvPr id="88141" name="AutoShape 77"/>
          <p:cNvCxnSpPr>
            <a:cxnSpLocks noChangeAspect="1" noChangeShapeType="1"/>
            <a:stCxn id="88132" idx="2"/>
            <a:endCxn id="88110" idx="0"/>
          </p:cNvCxnSpPr>
          <p:nvPr/>
        </p:nvCxnSpPr>
        <p:spPr bwMode="auto">
          <a:xfrm flipH="1">
            <a:off x="2270125" y="2527300"/>
            <a:ext cx="544513" cy="271463"/>
          </a:xfrm>
          <a:prstGeom prst="straightConnector1">
            <a:avLst/>
          </a:prstGeom>
          <a:noFill/>
          <a:ln w="12700">
            <a:solidFill>
              <a:schemeClr val="tx1"/>
            </a:solidFill>
            <a:round/>
            <a:headEnd/>
            <a:tailEnd/>
          </a:ln>
          <a:effectLst/>
        </p:spPr>
      </p:cxnSp>
      <p:cxnSp>
        <p:nvCxnSpPr>
          <p:cNvPr id="88142" name="AutoShape 78"/>
          <p:cNvCxnSpPr>
            <a:cxnSpLocks noChangeAspect="1" noChangeShapeType="1"/>
            <a:stCxn id="88132" idx="0"/>
            <a:endCxn id="88118" idx="2"/>
          </p:cNvCxnSpPr>
          <p:nvPr/>
        </p:nvCxnSpPr>
        <p:spPr bwMode="auto">
          <a:xfrm flipV="1">
            <a:off x="2814638" y="2051050"/>
            <a:ext cx="846137" cy="271463"/>
          </a:xfrm>
          <a:prstGeom prst="straightConnector1">
            <a:avLst/>
          </a:prstGeom>
          <a:noFill/>
          <a:ln w="12700">
            <a:solidFill>
              <a:schemeClr val="tx1"/>
            </a:solidFill>
            <a:round/>
            <a:headEnd/>
            <a:tailEnd/>
          </a:ln>
          <a:effectLst/>
        </p:spPr>
      </p:cxnSp>
      <p:cxnSp>
        <p:nvCxnSpPr>
          <p:cNvPr id="88143" name="AutoShape 79"/>
          <p:cNvCxnSpPr>
            <a:cxnSpLocks noChangeAspect="1" noChangeShapeType="1"/>
            <a:stCxn id="88111" idx="0"/>
            <a:endCxn id="88108" idx="2"/>
          </p:cNvCxnSpPr>
          <p:nvPr/>
        </p:nvCxnSpPr>
        <p:spPr bwMode="auto">
          <a:xfrm flipV="1">
            <a:off x="1727200" y="2527300"/>
            <a:ext cx="542925" cy="280988"/>
          </a:xfrm>
          <a:prstGeom prst="straightConnector1">
            <a:avLst/>
          </a:prstGeom>
          <a:noFill/>
          <a:ln w="12700">
            <a:solidFill>
              <a:schemeClr val="tx1"/>
            </a:solidFill>
            <a:round/>
            <a:headEnd/>
            <a:tailEnd/>
          </a:ln>
          <a:effectLst/>
        </p:spPr>
      </p:cxnSp>
      <p:cxnSp>
        <p:nvCxnSpPr>
          <p:cNvPr id="88144" name="AutoShape 80"/>
          <p:cNvCxnSpPr>
            <a:cxnSpLocks noChangeAspect="1" noChangeShapeType="1"/>
            <a:stCxn id="88108" idx="0"/>
            <a:endCxn id="88118" idx="2"/>
          </p:cNvCxnSpPr>
          <p:nvPr/>
        </p:nvCxnSpPr>
        <p:spPr bwMode="auto">
          <a:xfrm flipV="1">
            <a:off x="2270125" y="2051050"/>
            <a:ext cx="1390650" cy="271463"/>
          </a:xfrm>
          <a:prstGeom prst="straightConnector1">
            <a:avLst/>
          </a:prstGeom>
          <a:noFill/>
          <a:ln w="12700">
            <a:solidFill>
              <a:schemeClr val="tx1"/>
            </a:solidFill>
            <a:round/>
            <a:headEnd/>
            <a:tailEnd/>
          </a:ln>
          <a:effectLst/>
        </p:spPr>
      </p:cxnSp>
      <p:cxnSp>
        <p:nvCxnSpPr>
          <p:cNvPr id="88145" name="AutoShape 81"/>
          <p:cNvCxnSpPr>
            <a:cxnSpLocks noChangeAspect="1" noChangeShapeType="1"/>
            <a:stCxn id="88110" idx="0"/>
            <a:endCxn id="88135" idx="2"/>
          </p:cNvCxnSpPr>
          <p:nvPr/>
        </p:nvCxnSpPr>
        <p:spPr bwMode="auto">
          <a:xfrm flipH="1" flipV="1">
            <a:off x="1727200" y="2517775"/>
            <a:ext cx="542925" cy="280988"/>
          </a:xfrm>
          <a:prstGeom prst="straightConnector1">
            <a:avLst/>
          </a:prstGeom>
          <a:noFill/>
          <a:ln w="12700">
            <a:solidFill>
              <a:schemeClr val="tx1"/>
            </a:solidFill>
            <a:round/>
            <a:headEnd/>
            <a:tailEnd/>
          </a:ln>
          <a:effectLst/>
        </p:spPr>
      </p:cxnSp>
      <p:cxnSp>
        <p:nvCxnSpPr>
          <p:cNvPr id="88146" name="AutoShape 82"/>
          <p:cNvCxnSpPr>
            <a:cxnSpLocks noChangeAspect="1" noChangeShapeType="1"/>
            <a:stCxn id="88135" idx="0"/>
            <a:endCxn id="88112" idx="2"/>
          </p:cNvCxnSpPr>
          <p:nvPr/>
        </p:nvCxnSpPr>
        <p:spPr bwMode="auto">
          <a:xfrm flipV="1">
            <a:off x="1727200" y="2051050"/>
            <a:ext cx="1390650" cy="280988"/>
          </a:xfrm>
          <a:prstGeom prst="straightConnector1">
            <a:avLst/>
          </a:prstGeom>
          <a:noFill/>
          <a:ln w="12700">
            <a:solidFill>
              <a:schemeClr val="tx1"/>
            </a:solidFill>
            <a:round/>
            <a:headEnd/>
            <a:tailEnd/>
          </a:ln>
          <a:effectLst/>
        </p:spPr>
      </p:cxnSp>
      <p:cxnSp>
        <p:nvCxnSpPr>
          <p:cNvPr id="88147" name="AutoShape 83"/>
          <p:cNvCxnSpPr>
            <a:cxnSpLocks noChangeAspect="1" noChangeShapeType="1"/>
            <a:stCxn id="88136" idx="0"/>
            <a:endCxn id="88112" idx="2"/>
          </p:cNvCxnSpPr>
          <p:nvPr/>
        </p:nvCxnSpPr>
        <p:spPr bwMode="auto">
          <a:xfrm flipV="1">
            <a:off x="1184275" y="2051050"/>
            <a:ext cx="1933575" cy="271463"/>
          </a:xfrm>
          <a:prstGeom prst="straightConnector1">
            <a:avLst/>
          </a:prstGeom>
          <a:noFill/>
          <a:ln w="12700">
            <a:solidFill>
              <a:schemeClr val="tx1"/>
            </a:solidFill>
            <a:round/>
            <a:headEnd/>
            <a:tailEnd/>
          </a:ln>
          <a:effectLst/>
        </p:spPr>
      </p:cxnSp>
      <p:cxnSp>
        <p:nvCxnSpPr>
          <p:cNvPr id="88148" name="AutoShape 84"/>
          <p:cNvCxnSpPr>
            <a:cxnSpLocks noChangeAspect="1" noChangeShapeType="1"/>
            <a:stCxn id="88111" idx="0"/>
            <a:endCxn id="88136" idx="2"/>
          </p:cNvCxnSpPr>
          <p:nvPr/>
        </p:nvCxnSpPr>
        <p:spPr bwMode="auto">
          <a:xfrm flipH="1" flipV="1">
            <a:off x="1184275" y="2527300"/>
            <a:ext cx="542925" cy="280988"/>
          </a:xfrm>
          <a:prstGeom prst="straightConnector1">
            <a:avLst/>
          </a:prstGeom>
          <a:noFill/>
          <a:ln w="12700">
            <a:solidFill>
              <a:schemeClr val="tx1"/>
            </a:solidFill>
            <a:round/>
            <a:headEnd/>
            <a:tailEnd/>
          </a:ln>
          <a:effectLst/>
        </p:spPr>
      </p:cxnSp>
      <p:cxnSp>
        <p:nvCxnSpPr>
          <p:cNvPr id="88149" name="AutoShape 85"/>
          <p:cNvCxnSpPr>
            <a:cxnSpLocks noChangeAspect="1" noChangeShapeType="1"/>
            <a:stCxn id="88123" idx="2"/>
            <a:endCxn id="88081" idx="0"/>
          </p:cNvCxnSpPr>
          <p:nvPr/>
        </p:nvCxnSpPr>
        <p:spPr bwMode="auto">
          <a:xfrm>
            <a:off x="3116263" y="1643063"/>
            <a:ext cx="1076325" cy="203200"/>
          </a:xfrm>
          <a:prstGeom prst="straightConnector1">
            <a:avLst/>
          </a:prstGeom>
          <a:noFill/>
          <a:ln w="19050">
            <a:solidFill>
              <a:srgbClr val="0000FF"/>
            </a:solidFill>
            <a:round/>
            <a:headEnd/>
            <a:tailEnd/>
          </a:ln>
          <a:effectLst/>
        </p:spPr>
      </p:cxnSp>
      <p:cxnSp>
        <p:nvCxnSpPr>
          <p:cNvPr id="88150" name="AutoShape 86"/>
          <p:cNvCxnSpPr>
            <a:cxnSpLocks noChangeAspect="1" noChangeShapeType="1"/>
            <a:stCxn id="88123" idx="2"/>
            <a:endCxn id="88080" idx="0"/>
          </p:cNvCxnSpPr>
          <p:nvPr/>
        </p:nvCxnSpPr>
        <p:spPr bwMode="auto">
          <a:xfrm flipH="1">
            <a:off x="2560638" y="1643063"/>
            <a:ext cx="555625" cy="203200"/>
          </a:xfrm>
          <a:prstGeom prst="straightConnector1">
            <a:avLst/>
          </a:prstGeom>
          <a:noFill/>
          <a:ln w="19050">
            <a:solidFill>
              <a:srgbClr val="0000FF"/>
            </a:solidFill>
            <a:round/>
            <a:headEnd/>
            <a:tailEnd/>
          </a:ln>
          <a:effectLst/>
        </p:spPr>
      </p:cxnSp>
      <p:cxnSp>
        <p:nvCxnSpPr>
          <p:cNvPr id="88151" name="AutoShape 87"/>
          <p:cNvCxnSpPr>
            <a:cxnSpLocks noChangeAspect="1" noChangeShapeType="1"/>
            <a:stCxn id="88123" idx="2"/>
            <a:endCxn id="88079" idx="0"/>
          </p:cNvCxnSpPr>
          <p:nvPr/>
        </p:nvCxnSpPr>
        <p:spPr bwMode="auto">
          <a:xfrm flipH="1">
            <a:off x="2017713" y="1643063"/>
            <a:ext cx="1098550" cy="203200"/>
          </a:xfrm>
          <a:prstGeom prst="straightConnector1">
            <a:avLst/>
          </a:prstGeom>
          <a:noFill/>
          <a:ln w="19050">
            <a:solidFill>
              <a:srgbClr val="0000FF"/>
            </a:solidFill>
            <a:round/>
            <a:headEnd/>
            <a:tailEnd/>
          </a:ln>
          <a:effectLst/>
        </p:spPr>
      </p:cxnSp>
      <p:cxnSp>
        <p:nvCxnSpPr>
          <p:cNvPr id="88152" name="AutoShape 88"/>
          <p:cNvCxnSpPr>
            <a:cxnSpLocks noChangeAspect="1" noChangeShapeType="1"/>
            <a:stCxn id="88082" idx="0"/>
            <a:endCxn id="88122" idx="2"/>
          </p:cNvCxnSpPr>
          <p:nvPr/>
        </p:nvCxnSpPr>
        <p:spPr bwMode="auto">
          <a:xfrm flipH="1" flipV="1">
            <a:off x="2025650" y="3478213"/>
            <a:ext cx="1116013" cy="203200"/>
          </a:xfrm>
          <a:prstGeom prst="straightConnector1">
            <a:avLst/>
          </a:prstGeom>
          <a:noFill/>
          <a:ln w="12700">
            <a:solidFill>
              <a:schemeClr val="tx1"/>
            </a:solidFill>
            <a:round/>
            <a:headEnd/>
            <a:tailEnd/>
          </a:ln>
          <a:effectLst/>
        </p:spPr>
      </p:cxnSp>
      <p:cxnSp>
        <p:nvCxnSpPr>
          <p:cNvPr id="88153" name="AutoShape 89"/>
          <p:cNvCxnSpPr>
            <a:cxnSpLocks noChangeAspect="1" noChangeShapeType="1"/>
            <a:stCxn id="88082" idx="0"/>
            <a:endCxn id="88121" idx="2"/>
          </p:cNvCxnSpPr>
          <p:nvPr/>
        </p:nvCxnSpPr>
        <p:spPr bwMode="auto">
          <a:xfrm flipV="1">
            <a:off x="3141663" y="3478213"/>
            <a:ext cx="555625" cy="203200"/>
          </a:xfrm>
          <a:prstGeom prst="straightConnector1">
            <a:avLst/>
          </a:prstGeom>
          <a:noFill/>
          <a:ln w="12700">
            <a:solidFill>
              <a:schemeClr val="tx1"/>
            </a:solidFill>
            <a:round/>
            <a:headEnd/>
            <a:tailEnd/>
          </a:ln>
          <a:effectLst/>
        </p:spPr>
      </p:cxnSp>
      <p:cxnSp>
        <p:nvCxnSpPr>
          <p:cNvPr id="88154" name="AutoShape 90"/>
          <p:cNvCxnSpPr>
            <a:cxnSpLocks noChangeAspect="1" noChangeShapeType="1"/>
            <a:stCxn id="88082" idx="0"/>
            <a:endCxn id="88120" idx="2"/>
          </p:cNvCxnSpPr>
          <p:nvPr/>
        </p:nvCxnSpPr>
        <p:spPr bwMode="auto">
          <a:xfrm flipV="1">
            <a:off x="3141663" y="3478213"/>
            <a:ext cx="1098550" cy="203200"/>
          </a:xfrm>
          <a:prstGeom prst="straightConnector1">
            <a:avLst/>
          </a:prstGeom>
          <a:noFill/>
          <a:ln w="19050">
            <a:solidFill>
              <a:srgbClr val="0000FF"/>
            </a:solidFill>
            <a:round/>
            <a:headEnd/>
            <a:tailEnd/>
          </a:ln>
          <a:effectLst/>
        </p:spPr>
      </p:cxnSp>
      <p:cxnSp>
        <p:nvCxnSpPr>
          <p:cNvPr id="88155" name="AutoShape 91"/>
          <p:cNvCxnSpPr>
            <a:cxnSpLocks noChangeAspect="1" noChangeShapeType="1"/>
            <a:stCxn id="88136" idx="0"/>
            <a:endCxn id="88079" idx="2"/>
          </p:cNvCxnSpPr>
          <p:nvPr/>
        </p:nvCxnSpPr>
        <p:spPr bwMode="auto">
          <a:xfrm flipV="1">
            <a:off x="1184275" y="2041525"/>
            <a:ext cx="833438" cy="280988"/>
          </a:xfrm>
          <a:prstGeom prst="straightConnector1">
            <a:avLst/>
          </a:prstGeom>
          <a:noFill/>
          <a:ln w="12700">
            <a:solidFill>
              <a:schemeClr val="tx1"/>
            </a:solidFill>
            <a:round/>
            <a:headEnd/>
            <a:tailEnd/>
          </a:ln>
          <a:effectLst/>
        </p:spPr>
      </p:cxnSp>
      <p:cxnSp>
        <p:nvCxnSpPr>
          <p:cNvPr id="88156" name="AutoShape 92"/>
          <p:cNvCxnSpPr>
            <a:cxnSpLocks noChangeAspect="1" noChangeShapeType="1"/>
            <a:stCxn id="88108" idx="0"/>
            <a:endCxn id="88079" idx="2"/>
          </p:cNvCxnSpPr>
          <p:nvPr/>
        </p:nvCxnSpPr>
        <p:spPr bwMode="auto">
          <a:xfrm flipH="1" flipV="1">
            <a:off x="2017713" y="2041525"/>
            <a:ext cx="252412" cy="280988"/>
          </a:xfrm>
          <a:prstGeom prst="straightConnector1">
            <a:avLst/>
          </a:prstGeom>
          <a:noFill/>
          <a:ln w="12700">
            <a:solidFill>
              <a:schemeClr val="tx1"/>
            </a:solidFill>
            <a:round/>
            <a:headEnd/>
            <a:tailEnd/>
          </a:ln>
          <a:effectLst/>
        </p:spPr>
      </p:cxnSp>
      <p:cxnSp>
        <p:nvCxnSpPr>
          <p:cNvPr id="88157" name="AutoShape 93"/>
          <p:cNvCxnSpPr>
            <a:cxnSpLocks noChangeAspect="1" noChangeShapeType="1"/>
            <a:stCxn id="88135" idx="0"/>
            <a:endCxn id="88080" idx="2"/>
          </p:cNvCxnSpPr>
          <p:nvPr/>
        </p:nvCxnSpPr>
        <p:spPr bwMode="auto">
          <a:xfrm flipV="1">
            <a:off x="1727200" y="2041525"/>
            <a:ext cx="833438" cy="290513"/>
          </a:xfrm>
          <a:prstGeom prst="straightConnector1">
            <a:avLst/>
          </a:prstGeom>
          <a:noFill/>
          <a:ln w="12700">
            <a:solidFill>
              <a:schemeClr val="tx1"/>
            </a:solidFill>
            <a:round/>
            <a:headEnd/>
            <a:tailEnd/>
          </a:ln>
          <a:effectLst/>
        </p:spPr>
      </p:cxnSp>
      <p:cxnSp>
        <p:nvCxnSpPr>
          <p:cNvPr id="88158" name="AutoShape 94"/>
          <p:cNvCxnSpPr>
            <a:cxnSpLocks noChangeAspect="1" noChangeShapeType="1"/>
            <a:stCxn id="88132" idx="0"/>
            <a:endCxn id="88080" idx="2"/>
          </p:cNvCxnSpPr>
          <p:nvPr/>
        </p:nvCxnSpPr>
        <p:spPr bwMode="auto">
          <a:xfrm flipH="1" flipV="1">
            <a:off x="2560638" y="2041525"/>
            <a:ext cx="254000" cy="280988"/>
          </a:xfrm>
          <a:prstGeom prst="straightConnector1">
            <a:avLst/>
          </a:prstGeom>
          <a:noFill/>
          <a:ln w="12700">
            <a:solidFill>
              <a:schemeClr val="tx1"/>
            </a:solidFill>
            <a:round/>
            <a:headEnd/>
            <a:tailEnd/>
          </a:ln>
          <a:effectLst/>
        </p:spPr>
      </p:cxnSp>
      <p:cxnSp>
        <p:nvCxnSpPr>
          <p:cNvPr id="88159" name="AutoShape 95"/>
          <p:cNvCxnSpPr>
            <a:cxnSpLocks noChangeAspect="1" noChangeShapeType="1"/>
            <a:stCxn id="88081" idx="2"/>
            <a:endCxn id="88134" idx="0"/>
          </p:cNvCxnSpPr>
          <p:nvPr/>
        </p:nvCxnSpPr>
        <p:spPr bwMode="auto">
          <a:xfrm>
            <a:off x="4192588" y="2041525"/>
            <a:ext cx="795337" cy="280988"/>
          </a:xfrm>
          <a:prstGeom prst="straightConnector1">
            <a:avLst/>
          </a:prstGeom>
          <a:noFill/>
          <a:ln w="12700">
            <a:solidFill>
              <a:schemeClr val="tx1"/>
            </a:solidFill>
            <a:round/>
            <a:headEnd/>
            <a:tailEnd/>
          </a:ln>
          <a:effectLst/>
        </p:spPr>
      </p:cxnSp>
      <p:cxnSp>
        <p:nvCxnSpPr>
          <p:cNvPr id="88160" name="AutoShape 96"/>
          <p:cNvCxnSpPr>
            <a:cxnSpLocks noChangeAspect="1" noChangeShapeType="1"/>
            <a:stCxn id="88081" idx="2"/>
            <a:endCxn id="88133" idx="0"/>
          </p:cNvCxnSpPr>
          <p:nvPr/>
        </p:nvCxnSpPr>
        <p:spPr bwMode="auto">
          <a:xfrm>
            <a:off x="4192588" y="2041525"/>
            <a:ext cx="1339850" cy="290513"/>
          </a:xfrm>
          <a:prstGeom prst="straightConnector1">
            <a:avLst/>
          </a:prstGeom>
          <a:noFill/>
          <a:ln w="12700">
            <a:solidFill>
              <a:schemeClr val="tx1"/>
            </a:solidFill>
            <a:round/>
            <a:headEnd/>
            <a:tailEnd/>
          </a:ln>
          <a:effectLst/>
        </p:spPr>
      </p:cxnSp>
      <p:cxnSp>
        <p:nvCxnSpPr>
          <p:cNvPr id="88161" name="AutoShape 97"/>
          <p:cNvCxnSpPr>
            <a:cxnSpLocks noChangeAspect="1" noChangeShapeType="1"/>
            <a:stCxn id="88092" idx="0"/>
            <a:endCxn id="88136" idx="2"/>
          </p:cNvCxnSpPr>
          <p:nvPr/>
        </p:nvCxnSpPr>
        <p:spPr bwMode="auto">
          <a:xfrm flipV="1">
            <a:off x="627063" y="2527300"/>
            <a:ext cx="557212" cy="280988"/>
          </a:xfrm>
          <a:prstGeom prst="straightConnector1">
            <a:avLst/>
          </a:prstGeom>
          <a:noFill/>
          <a:ln w="12700">
            <a:solidFill>
              <a:schemeClr val="tx1"/>
            </a:solidFill>
            <a:round/>
            <a:headEnd/>
            <a:tailEnd/>
          </a:ln>
          <a:effectLst/>
        </p:spPr>
      </p:cxnSp>
      <p:cxnSp>
        <p:nvCxnSpPr>
          <p:cNvPr id="88162" name="AutoShape 98"/>
          <p:cNvCxnSpPr>
            <a:cxnSpLocks noChangeAspect="1" noChangeShapeType="1"/>
            <a:stCxn id="88091" idx="0"/>
            <a:endCxn id="88136" idx="2"/>
          </p:cNvCxnSpPr>
          <p:nvPr/>
        </p:nvCxnSpPr>
        <p:spPr bwMode="auto">
          <a:xfrm flipH="1" flipV="1">
            <a:off x="1184275" y="2527300"/>
            <a:ext cx="2160588" cy="271463"/>
          </a:xfrm>
          <a:prstGeom prst="straightConnector1">
            <a:avLst/>
          </a:prstGeom>
          <a:noFill/>
          <a:ln w="19050">
            <a:solidFill>
              <a:srgbClr val="0000FF"/>
            </a:solidFill>
            <a:round/>
            <a:headEnd/>
            <a:tailEnd/>
          </a:ln>
          <a:effectLst/>
        </p:spPr>
      </p:cxnSp>
      <p:cxnSp>
        <p:nvCxnSpPr>
          <p:cNvPr id="88163" name="AutoShape 99"/>
          <p:cNvCxnSpPr>
            <a:cxnSpLocks noChangeAspect="1" noChangeShapeType="1"/>
            <a:stCxn id="88092" idx="0"/>
            <a:endCxn id="88135" idx="2"/>
          </p:cNvCxnSpPr>
          <p:nvPr/>
        </p:nvCxnSpPr>
        <p:spPr bwMode="auto">
          <a:xfrm flipV="1">
            <a:off x="627063" y="2517775"/>
            <a:ext cx="1100137" cy="290513"/>
          </a:xfrm>
          <a:prstGeom prst="straightConnector1">
            <a:avLst/>
          </a:prstGeom>
          <a:noFill/>
          <a:ln w="12700">
            <a:solidFill>
              <a:schemeClr val="tx1"/>
            </a:solidFill>
            <a:round/>
            <a:headEnd/>
            <a:tailEnd/>
          </a:ln>
          <a:effectLst/>
        </p:spPr>
      </p:cxnSp>
      <p:cxnSp>
        <p:nvCxnSpPr>
          <p:cNvPr id="88164" name="AutoShape 100"/>
          <p:cNvCxnSpPr>
            <a:cxnSpLocks noChangeAspect="1" noChangeShapeType="1"/>
            <a:stCxn id="88067" idx="0"/>
            <a:endCxn id="88135" idx="2"/>
          </p:cNvCxnSpPr>
          <p:nvPr/>
        </p:nvCxnSpPr>
        <p:spPr bwMode="auto">
          <a:xfrm flipH="1" flipV="1">
            <a:off x="1727200" y="2517775"/>
            <a:ext cx="2162175" cy="280988"/>
          </a:xfrm>
          <a:prstGeom prst="straightConnector1">
            <a:avLst/>
          </a:prstGeom>
          <a:noFill/>
          <a:ln w="12700">
            <a:solidFill>
              <a:schemeClr val="tx1"/>
            </a:solidFill>
            <a:round/>
            <a:headEnd/>
            <a:tailEnd/>
          </a:ln>
          <a:effectLst/>
        </p:spPr>
      </p:cxnSp>
      <p:cxnSp>
        <p:nvCxnSpPr>
          <p:cNvPr id="88165" name="AutoShape 101"/>
          <p:cNvCxnSpPr>
            <a:cxnSpLocks noChangeAspect="1" noChangeShapeType="1"/>
            <a:stCxn id="88093" idx="0"/>
            <a:endCxn id="88108" idx="2"/>
          </p:cNvCxnSpPr>
          <p:nvPr/>
        </p:nvCxnSpPr>
        <p:spPr bwMode="auto">
          <a:xfrm flipV="1">
            <a:off x="1169988" y="2527300"/>
            <a:ext cx="1100137" cy="271463"/>
          </a:xfrm>
          <a:prstGeom prst="straightConnector1">
            <a:avLst/>
          </a:prstGeom>
          <a:noFill/>
          <a:ln w="19050">
            <a:solidFill>
              <a:srgbClr val="0000FF"/>
            </a:solidFill>
            <a:round/>
            <a:headEnd/>
            <a:tailEnd/>
          </a:ln>
          <a:effectLst/>
        </p:spPr>
      </p:cxnSp>
      <p:cxnSp>
        <p:nvCxnSpPr>
          <p:cNvPr id="88166" name="AutoShape 102"/>
          <p:cNvCxnSpPr>
            <a:cxnSpLocks noChangeAspect="1" noChangeShapeType="1"/>
            <a:stCxn id="88094" idx="0"/>
            <a:endCxn id="88108" idx="2"/>
          </p:cNvCxnSpPr>
          <p:nvPr/>
        </p:nvCxnSpPr>
        <p:spPr bwMode="auto">
          <a:xfrm flipH="1" flipV="1">
            <a:off x="2270125" y="2527300"/>
            <a:ext cx="2162175" cy="280988"/>
          </a:xfrm>
          <a:prstGeom prst="straightConnector1">
            <a:avLst/>
          </a:prstGeom>
          <a:noFill/>
          <a:ln w="12700">
            <a:solidFill>
              <a:schemeClr val="tx1"/>
            </a:solidFill>
            <a:round/>
            <a:headEnd/>
            <a:tailEnd/>
          </a:ln>
          <a:effectLst/>
        </p:spPr>
      </p:cxnSp>
      <p:cxnSp>
        <p:nvCxnSpPr>
          <p:cNvPr id="88167" name="AutoShape 103"/>
          <p:cNvCxnSpPr>
            <a:cxnSpLocks noChangeAspect="1" noChangeShapeType="1"/>
            <a:stCxn id="88132" idx="2"/>
            <a:endCxn id="88093" idx="0"/>
          </p:cNvCxnSpPr>
          <p:nvPr/>
        </p:nvCxnSpPr>
        <p:spPr bwMode="auto">
          <a:xfrm flipH="1">
            <a:off x="1169988" y="2527300"/>
            <a:ext cx="1644650" cy="271463"/>
          </a:xfrm>
          <a:prstGeom prst="straightConnector1">
            <a:avLst/>
          </a:prstGeom>
          <a:noFill/>
          <a:ln w="19050">
            <a:solidFill>
              <a:srgbClr val="0000FF"/>
            </a:solidFill>
            <a:round/>
            <a:headEnd/>
            <a:tailEnd/>
          </a:ln>
          <a:effectLst/>
        </p:spPr>
      </p:cxnSp>
      <p:cxnSp>
        <p:nvCxnSpPr>
          <p:cNvPr id="88168" name="AutoShape 104"/>
          <p:cNvCxnSpPr>
            <a:cxnSpLocks noChangeAspect="1" noChangeShapeType="1"/>
            <a:stCxn id="88132" idx="2"/>
            <a:endCxn id="88095" idx="0"/>
          </p:cNvCxnSpPr>
          <p:nvPr/>
        </p:nvCxnSpPr>
        <p:spPr bwMode="auto">
          <a:xfrm>
            <a:off x="2814638" y="2527300"/>
            <a:ext cx="2162175" cy="271463"/>
          </a:xfrm>
          <a:prstGeom prst="straightConnector1">
            <a:avLst/>
          </a:prstGeom>
          <a:noFill/>
          <a:ln w="12700">
            <a:solidFill>
              <a:schemeClr val="tx1"/>
            </a:solidFill>
            <a:round/>
            <a:headEnd/>
            <a:tailEnd/>
          </a:ln>
          <a:effectLst/>
        </p:spPr>
      </p:cxnSp>
      <p:cxnSp>
        <p:nvCxnSpPr>
          <p:cNvPr id="88169" name="AutoShape 105"/>
          <p:cNvCxnSpPr>
            <a:cxnSpLocks noChangeAspect="1" noChangeShapeType="1"/>
            <a:stCxn id="88134" idx="2"/>
            <a:endCxn id="88091" idx="0"/>
          </p:cNvCxnSpPr>
          <p:nvPr/>
        </p:nvCxnSpPr>
        <p:spPr bwMode="auto">
          <a:xfrm flipH="1">
            <a:off x="3344863" y="2527300"/>
            <a:ext cx="1643062" cy="271463"/>
          </a:xfrm>
          <a:prstGeom prst="straightConnector1">
            <a:avLst/>
          </a:prstGeom>
          <a:noFill/>
          <a:ln w="19050">
            <a:solidFill>
              <a:srgbClr val="0000FF"/>
            </a:solidFill>
            <a:round/>
            <a:headEnd/>
            <a:tailEnd/>
          </a:ln>
          <a:effectLst/>
        </p:spPr>
      </p:cxnSp>
      <p:cxnSp>
        <p:nvCxnSpPr>
          <p:cNvPr id="88170" name="AutoShape 106"/>
          <p:cNvCxnSpPr>
            <a:cxnSpLocks noChangeAspect="1" noChangeShapeType="1"/>
            <a:stCxn id="88134" idx="2"/>
            <a:endCxn id="88067" idx="0"/>
          </p:cNvCxnSpPr>
          <p:nvPr/>
        </p:nvCxnSpPr>
        <p:spPr bwMode="auto">
          <a:xfrm flipH="1">
            <a:off x="3889375" y="2527300"/>
            <a:ext cx="1098550" cy="271463"/>
          </a:xfrm>
          <a:prstGeom prst="straightConnector1">
            <a:avLst/>
          </a:prstGeom>
          <a:noFill/>
          <a:ln w="12700">
            <a:solidFill>
              <a:schemeClr val="tx1"/>
            </a:solidFill>
            <a:round/>
            <a:headEnd/>
            <a:tailEnd/>
          </a:ln>
          <a:effectLst/>
        </p:spPr>
      </p:cxnSp>
      <p:cxnSp>
        <p:nvCxnSpPr>
          <p:cNvPr id="88171" name="AutoShape 107"/>
          <p:cNvCxnSpPr>
            <a:cxnSpLocks noChangeAspect="1" noChangeShapeType="1"/>
            <a:stCxn id="88133" idx="2"/>
            <a:endCxn id="88094" idx="0"/>
          </p:cNvCxnSpPr>
          <p:nvPr/>
        </p:nvCxnSpPr>
        <p:spPr bwMode="auto">
          <a:xfrm flipH="1">
            <a:off x="4432300" y="2517775"/>
            <a:ext cx="1100138" cy="290513"/>
          </a:xfrm>
          <a:prstGeom prst="straightConnector1">
            <a:avLst/>
          </a:prstGeom>
          <a:noFill/>
          <a:ln w="12700">
            <a:solidFill>
              <a:schemeClr val="tx1"/>
            </a:solidFill>
            <a:round/>
            <a:headEnd/>
            <a:tailEnd/>
          </a:ln>
          <a:effectLst/>
        </p:spPr>
      </p:cxnSp>
      <p:cxnSp>
        <p:nvCxnSpPr>
          <p:cNvPr id="88172" name="AutoShape 108"/>
          <p:cNvCxnSpPr>
            <a:cxnSpLocks noChangeAspect="1" noChangeShapeType="1"/>
            <a:stCxn id="88133" idx="2"/>
            <a:endCxn id="88095" idx="0"/>
          </p:cNvCxnSpPr>
          <p:nvPr/>
        </p:nvCxnSpPr>
        <p:spPr bwMode="auto">
          <a:xfrm flipH="1">
            <a:off x="4976813" y="2517775"/>
            <a:ext cx="555625" cy="280988"/>
          </a:xfrm>
          <a:prstGeom prst="straightConnector1">
            <a:avLst/>
          </a:prstGeom>
          <a:noFill/>
          <a:ln w="12700">
            <a:solidFill>
              <a:schemeClr val="tx1"/>
            </a:solidFill>
            <a:round/>
            <a:headEnd/>
            <a:tailEnd/>
          </a:ln>
          <a:effectLst/>
        </p:spPr>
      </p:cxnSp>
      <p:cxnSp>
        <p:nvCxnSpPr>
          <p:cNvPr id="88173" name="AutoShape 109"/>
          <p:cNvCxnSpPr>
            <a:cxnSpLocks noChangeAspect="1" noChangeShapeType="1"/>
            <a:stCxn id="88122" idx="0"/>
            <a:endCxn id="88092" idx="2"/>
          </p:cNvCxnSpPr>
          <p:nvPr/>
        </p:nvCxnSpPr>
        <p:spPr bwMode="auto">
          <a:xfrm flipH="1" flipV="1">
            <a:off x="627063" y="2984500"/>
            <a:ext cx="1398587" cy="288925"/>
          </a:xfrm>
          <a:prstGeom prst="straightConnector1">
            <a:avLst/>
          </a:prstGeom>
          <a:noFill/>
          <a:ln w="12700">
            <a:solidFill>
              <a:schemeClr val="tx1"/>
            </a:solidFill>
            <a:round/>
            <a:headEnd/>
            <a:tailEnd/>
          </a:ln>
          <a:effectLst/>
        </p:spPr>
      </p:cxnSp>
      <p:cxnSp>
        <p:nvCxnSpPr>
          <p:cNvPr id="88174" name="AutoShape 110"/>
          <p:cNvCxnSpPr>
            <a:cxnSpLocks noChangeAspect="1" noChangeShapeType="1"/>
            <a:stCxn id="88122" idx="0"/>
            <a:endCxn id="88093" idx="2"/>
          </p:cNvCxnSpPr>
          <p:nvPr/>
        </p:nvCxnSpPr>
        <p:spPr bwMode="auto">
          <a:xfrm flipH="1" flipV="1">
            <a:off x="1169988" y="2994025"/>
            <a:ext cx="855662" cy="279400"/>
          </a:xfrm>
          <a:prstGeom prst="straightConnector1">
            <a:avLst/>
          </a:prstGeom>
          <a:noFill/>
          <a:ln w="19050">
            <a:solidFill>
              <a:srgbClr val="0000FF"/>
            </a:solidFill>
            <a:round/>
            <a:headEnd/>
            <a:tailEnd/>
          </a:ln>
          <a:effectLst/>
        </p:spPr>
      </p:cxnSp>
      <p:cxnSp>
        <p:nvCxnSpPr>
          <p:cNvPr id="88175" name="AutoShape 111"/>
          <p:cNvCxnSpPr>
            <a:cxnSpLocks noChangeAspect="1" noChangeShapeType="1"/>
            <a:stCxn id="88091" idx="2"/>
            <a:endCxn id="88121" idx="0"/>
          </p:cNvCxnSpPr>
          <p:nvPr/>
        </p:nvCxnSpPr>
        <p:spPr bwMode="auto">
          <a:xfrm>
            <a:off x="3344863" y="2994025"/>
            <a:ext cx="352425" cy="279400"/>
          </a:xfrm>
          <a:prstGeom prst="straightConnector1">
            <a:avLst/>
          </a:prstGeom>
          <a:noFill/>
          <a:ln w="19050">
            <a:solidFill>
              <a:srgbClr val="0000FF"/>
            </a:solidFill>
            <a:round/>
            <a:headEnd/>
            <a:tailEnd/>
          </a:ln>
          <a:effectLst/>
        </p:spPr>
      </p:cxnSp>
      <p:cxnSp>
        <p:nvCxnSpPr>
          <p:cNvPr id="88176" name="AutoShape 112"/>
          <p:cNvCxnSpPr>
            <a:cxnSpLocks noChangeAspect="1" noChangeShapeType="1"/>
            <a:stCxn id="88067" idx="2"/>
            <a:endCxn id="88120" idx="0"/>
          </p:cNvCxnSpPr>
          <p:nvPr/>
        </p:nvCxnSpPr>
        <p:spPr bwMode="auto">
          <a:xfrm>
            <a:off x="3889375" y="2994025"/>
            <a:ext cx="350838" cy="279400"/>
          </a:xfrm>
          <a:prstGeom prst="straightConnector1">
            <a:avLst/>
          </a:prstGeom>
          <a:noFill/>
          <a:ln w="19050">
            <a:solidFill>
              <a:srgbClr val="0000FF"/>
            </a:solidFill>
            <a:round/>
            <a:headEnd/>
            <a:tailEnd/>
          </a:ln>
          <a:effectLst/>
        </p:spPr>
      </p:cxnSp>
      <p:cxnSp>
        <p:nvCxnSpPr>
          <p:cNvPr id="88177" name="AutoShape 113"/>
          <p:cNvCxnSpPr>
            <a:cxnSpLocks noChangeAspect="1" noChangeShapeType="1"/>
            <a:stCxn id="88094" idx="2"/>
            <a:endCxn id="88121" idx="0"/>
          </p:cNvCxnSpPr>
          <p:nvPr/>
        </p:nvCxnSpPr>
        <p:spPr bwMode="auto">
          <a:xfrm flipH="1">
            <a:off x="3697288" y="2984500"/>
            <a:ext cx="735012" cy="288925"/>
          </a:xfrm>
          <a:prstGeom prst="straightConnector1">
            <a:avLst/>
          </a:prstGeom>
          <a:noFill/>
          <a:ln w="12700">
            <a:solidFill>
              <a:schemeClr val="tx1"/>
            </a:solidFill>
            <a:round/>
            <a:headEnd/>
            <a:tailEnd/>
          </a:ln>
          <a:effectLst/>
        </p:spPr>
      </p:cxnSp>
      <p:cxnSp>
        <p:nvCxnSpPr>
          <p:cNvPr id="88178" name="AutoShape 114"/>
          <p:cNvCxnSpPr>
            <a:cxnSpLocks noChangeAspect="1" noChangeShapeType="1"/>
            <a:stCxn id="88095" idx="2"/>
            <a:endCxn id="88120" idx="0"/>
          </p:cNvCxnSpPr>
          <p:nvPr/>
        </p:nvCxnSpPr>
        <p:spPr bwMode="auto">
          <a:xfrm flipH="1">
            <a:off x="4240213" y="2994025"/>
            <a:ext cx="736600" cy="279400"/>
          </a:xfrm>
          <a:prstGeom prst="straightConnector1">
            <a:avLst/>
          </a:prstGeom>
          <a:noFill/>
          <a:ln w="19050">
            <a:solidFill>
              <a:srgbClr val="0000FF"/>
            </a:solidFill>
            <a:round/>
            <a:headEnd/>
            <a:tailEnd/>
          </a:ln>
          <a:effectLst/>
        </p:spPr>
      </p:cxnSp>
      <p:sp>
        <p:nvSpPr>
          <p:cNvPr id="88179" name="AutoShape 115"/>
          <p:cNvSpPr>
            <a:spLocks noChangeAspect="1" noChangeArrowheads="1"/>
          </p:cNvSpPr>
          <p:nvPr/>
        </p:nvSpPr>
        <p:spPr bwMode="auto">
          <a:xfrm>
            <a:off x="6613525" y="4332288"/>
            <a:ext cx="493713" cy="174625"/>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01110</a:t>
            </a:r>
          </a:p>
        </p:txBody>
      </p:sp>
      <p:sp>
        <p:nvSpPr>
          <p:cNvPr id="88180" name="AutoShape 116"/>
          <p:cNvSpPr>
            <a:spLocks noChangeAspect="1" noChangeArrowheads="1"/>
          </p:cNvSpPr>
          <p:nvPr/>
        </p:nvSpPr>
        <p:spPr bwMode="auto">
          <a:xfrm>
            <a:off x="7158038" y="4332288"/>
            <a:ext cx="492125" cy="174625"/>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01101</a:t>
            </a:r>
          </a:p>
        </p:txBody>
      </p:sp>
      <p:sp>
        <p:nvSpPr>
          <p:cNvPr id="88181" name="AutoShape 117"/>
          <p:cNvSpPr>
            <a:spLocks noChangeAspect="1" noChangeArrowheads="1"/>
          </p:cNvSpPr>
          <p:nvPr/>
        </p:nvSpPr>
        <p:spPr bwMode="auto">
          <a:xfrm>
            <a:off x="6613525" y="4808538"/>
            <a:ext cx="493713"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01001</a:t>
            </a:r>
          </a:p>
        </p:txBody>
      </p:sp>
      <p:sp>
        <p:nvSpPr>
          <p:cNvPr id="88182" name="AutoShape 118"/>
          <p:cNvSpPr>
            <a:spLocks noChangeAspect="1" noChangeArrowheads="1"/>
          </p:cNvSpPr>
          <p:nvPr/>
        </p:nvSpPr>
        <p:spPr bwMode="auto">
          <a:xfrm>
            <a:off x="5527675" y="48085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01100</a:t>
            </a:r>
          </a:p>
        </p:txBody>
      </p:sp>
      <p:sp>
        <p:nvSpPr>
          <p:cNvPr id="88183" name="AutoShape 119"/>
          <p:cNvSpPr>
            <a:spLocks noChangeAspect="1" noChangeArrowheads="1"/>
          </p:cNvSpPr>
          <p:nvPr/>
        </p:nvSpPr>
        <p:spPr bwMode="auto">
          <a:xfrm>
            <a:off x="5867400" y="5283200"/>
            <a:ext cx="492125" cy="176213"/>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00100</a:t>
            </a:r>
          </a:p>
        </p:txBody>
      </p:sp>
      <p:sp>
        <p:nvSpPr>
          <p:cNvPr id="88184" name="AutoShape 120"/>
          <p:cNvSpPr>
            <a:spLocks noChangeAspect="1" noChangeArrowheads="1"/>
          </p:cNvSpPr>
          <p:nvPr/>
        </p:nvSpPr>
        <p:spPr bwMode="auto">
          <a:xfrm>
            <a:off x="3352800" y="4332288"/>
            <a:ext cx="492125" cy="174625"/>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11100</a:t>
            </a:r>
          </a:p>
        </p:txBody>
      </p:sp>
      <p:cxnSp>
        <p:nvCxnSpPr>
          <p:cNvPr id="88185" name="AutoShape 121"/>
          <p:cNvCxnSpPr>
            <a:cxnSpLocks noChangeAspect="1" noChangeShapeType="1"/>
            <a:stCxn id="88182" idx="0"/>
            <a:endCxn id="88179" idx="2"/>
          </p:cNvCxnSpPr>
          <p:nvPr/>
        </p:nvCxnSpPr>
        <p:spPr bwMode="auto">
          <a:xfrm flipV="1">
            <a:off x="5773738" y="4516438"/>
            <a:ext cx="1087437" cy="282575"/>
          </a:xfrm>
          <a:prstGeom prst="straightConnector1">
            <a:avLst/>
          </a:prstGeom>
          <a:noFill/>
          <a:ln w="12700">
            <a:solidFill>
              <a:schemeClr val="tx1"/>
            </a:solidFill>
            <a:round/>
            <a:headEnd/>
            <a:tailEnd/>
          </a:ln>
          <a:effectLst/>
        </p:spPr>
      </p:cxnSp>
      <p:cxnSp>
        <p:nvCxnSpPr>
          <p:cNvPr id="88186" name="AutoShape 122"/>
          <p:cNvCxnSpPr>
            <a:cxnSpLocks noChangeAspect="1" noChangeShapeType="1"/>
            <a:stCxn id="88182" idx="0"/>
            <a:endCxn id="88180" idx="2"/>
          </p:cNvCxnSpPr>
          <p:nvPr/>
        </p:nvCxnSpPr>
        <p:spPr bwMode="auto">
          <a:xfrm flipV="1">
            <a:off x="5773738" y="4516438"/>
            <a:ext cx="1630362" cy="282575"/>
          </a:xfrm>
          <a:prstGeom prst="straightConnector1">
            <a:avLst/>
          </a:prstGeom>
          <a:noFill/>
          <a:ln w="12700">
            <a:solidFill>
              <a:schemeClr val="tx1"/>
            </a:solidFill>
            <a:round/>
            <a:headEnd/>
            <a:tailEnd/>
          </a:ln>
          <a:effectLst/>
        </p:spPr>
      </p:cxnSp>
      <p:cxnSp>
        <p:nvCxnSpPr>
          <p:cNvPr id="88187" name="AutoShape 123"/>
          <p:cNvCxnSpPr>
            <a:cxnSpLocks noChangeAspect="1" noChangeShapeType="1"/>
            <a:stCxn id="88182" idx="2"/>
            <a:endCxn id="88183" idx="0"/>
          </p:cNvCxnSpPr>
          <p:nvPr/>
        </p:nvCxnSpPr>
        <p:spPr bwMode="auto">
          <a:xfrm>
            <a:off x="5773738" y="4994275"/>
            <a:ext cx="339725" cy="279400"/>
          </a:xfrm>
          <a:prstGeom prst="straightConnector1">
            <a:avLst/>
          </a:prstGeom>
          <a:noFill/>
          <a:ln w="19050">
            <a:solidFill>
              <a:srgbClr val="0000FF"/>
            </a:solidFill>
            <a:round/>
            <a:headEnd/>
            <a:tailEnd/>
          </a:ln>
          <a:effectLst/>
        </p:spPr>
      </p:cxnSp>
      <p:cxnSp>
        <p:nvCxnSpPr>
          <p:cNvPr id="88188" name="AutoShape 124"/>
          <p:cNvCxnSpPr>
            <a:cxnSpLocks noChangeAspect="1" noChangeShapeType="1"/>
            <a:stCxn id="88182" idx="0"/>
            <a:endCxn id="88184" idx="2"/>
          </p:cNvCxnSpPr>
          <p:nvPr/>
        </p:nvCxnSpPr>
        <p:spPr bwMode="auto">
          <a:xfrm flipH="1" flipV="1">
            <a:off x="3598863" y="4516438"/>
            <a:ext cx="2174875" cy="282575"/>
          </a:xfrm>
          <a:prstGeom prst="straightConnector1">
            <a:avLst/>
          </a:prstGeom>
          <a:noFill/>
          <a:ln w="12700">
            <a:solidFill>
              <a:schemeClr val="tx1"/>
            </a:solidFill>
            <a:round/>
            <a:headEnd/>
            <a:tailEnd/>
          </a:ln>
          <a:effectLst/>
        </p:spPr>
      </p:cxnSp>
      <p:sp>
        <p:nvSpPr>
          <p:cNvPr id="88189" name="AutoShape 125"/>
          <p:cNvSpPr>
            <a:spLocks noChangeAspect="1" noChangeArrowheads="1"/>
          </p:cNvSpPr>
          <p:nvPr/>
        </p:nvSpPr>
        <p:spPr bwMode="auto">
          <a:xfrm>
            <a:off x="5307013" y="5283200"/>
            <a:ext cx="492125" cy="176213"/>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01000</a:t>
            </a:r>
          </a:p>
        </p:txBody>
      </p:sp>
      <p:cxnSp>
        <p:nvCxnSpPr>
          <p:cNvPr id="88190" name="AutoShape 126"/>
          <p:cNvCxnSpPr>
            <a:cxnSpLocks noChangeAspect="1" noChangeShapeType="1"/>
            <a:stCxn id="88182" idx="2"/>
            <a:endCxn id="88189" idx="0"/>
          </p:cNvCxnSpPr>
          <p:nvPr/>
        </p:nvCxnSpPr>
        <p:spPr bwMode="auto">
          <a:xfrm flipH="1">
            <a:off x="5553075" y="4994275"/>
            <a:ext cx="220663" cy="279400"/>
          </a:xfrm>
          <a:prstGeom prst="straightConnector1">
            <a:avLst/>
          </a:prstGeom>
          <a:noFill/>
          <a:ln w="12700">
            <a:solidFill>
              <a:schemeClr val="tx1"/>
            </a:solidFill>
            <a:round/>
            <a:headEnd/>
            <a:tailEnd/>
          </a:ln>
          <a:effectLst/>
        </p:spPr>
      </p:cxnSp>
      <p:sp>
        <p:nvSpPr>
          <p:cNvPr id="88191" name="AutoShape 127"/>
          <p:cNvSpPr>
            <a:spLocks noChangeAspect="1" noChangeArrowheads="1"/>
          </p:cNvSpPr>
          <p:nvPr/>
        </p:nvSpPr>
        <p:spPr bwMode="auto">
          <a:xfrm>
            <a:off x="4743450" y="38560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11110</a:t>
            </a:r>
          </a:p>
        </p:txBody>
      </p:sp>
      <p:sp>
        <p:nvSpPr>
          <p:cNvPr id="88192" name="AutoShape 128"/>
          <p:cNvSpPr>
            <a:spLocks noChangeAspect="1" noChangeArrowheads="1"/>
          </p:cNvSpPr>
          <p:nvPr/>
        </p:nvSpPr>
        <p:spPr bwMode="auto">
          <a:xfrm>
            <a:off x="5286375" y="38560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11101</a:t>
            </a:r>
          </a:p>
        </p:txBody>
      </p:sp>
      <p:sp>
        <p:nvSpPr>
          <p:cNvPr id="88193" name="AutoShape 129"/>
          <p:cNvSpPr>
            <a:spLocks noChangeAspect="1" noChangeArrowheads="1"/>
          </p:cNvSpPr>
          <p:nvPr/>
        </p:nvSpPr>
        <p:spPr bwMode="auto">
          <a:xfrm>
            <a:off x="6916738" y="3856038"/>
            <a:ext cx="493712" cy="176212"/>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01111</a:t>
            </a:r>
          </a:p>
        </p:txBody>
      </p:sp>
      <p:sp>
        <p:nvSpPr>
          <p:cNvPr id="88194" name="AutoShape 130"/>
          <p:cNvSpPr>
            <a:spLocks noChangeAspect="1" noChangeArrowheads="1"/>
          </p:cNvSpPr>
          <p:nvPr/>
        </p:nvSpPr>
        <p:spPr bwMode="auto">
          <a:xfrm>
            <a:off x="5867400" y="569118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00000</a:t>
            </a:r>
          </a:p>
        </p:txBody>
      </p:sp>
      <p:cxnSp>
        <p:nvCxnSpPr>
          <p:cNvPr id="88195" name="AutoShape 131"/>
          <p:cNvCxnSpPr>
            <a:cxnSpLocks noChangeAspect="1" noChangeShapeType="1"/>
            <a:stCxn id="88194" idx="0"/>
            <a:endCxn id="88189" idx="2"/>
          </p:cNvCxnSpPr>
          <p:nvPr/>
        </p:nvCxnSpPr>
        <p:spPr bwMode="auto">
          <a:xfrm flipH="1" flipV="1">
            <a:off x="5553075" y="5468938"/>
            <a:ext cx="560388" cy="212725"/>
          </a:xfrm>
          <a:prstGeom prst="straightConnector1">
            <a:avLst/>
          </a:prstGeom>
          <a:noFill/>
          <a:ln w="12700">
            <a:solidFill>
              <a:schemeClr val="tx1"/>
            </a:solidFill>
            <a:round/>
            <a:headEnd/>
            <a:tailEnd/>
          </a:ln>
          <a:effectLst/>
        </p:spPr>
      </p:cxnSp>
      <p:cxnSp>
        <p:nvCxnSpPr>
          <p:cNvPr id="88196" name="AutoShape 132"/>
          <p:cNvCxnSpPr>
            <a:cxnSpLocks noChangeAspect="1" noChangeShapeType="1"/>
            <a:stCxn id="88194" idx="0"/>
            <a:endCxn id="88183" idx="2"/>
          </p:cNvCxnSpPr>
          <p:nvPr/>
        </p:nvCxnSpPr>
        <p:spPr bwMode="auto">
          <a:xfrm flipV="1">
            <a:off x="6113463" y="5468938"/>
            <a:ext cx="0" cy="212725"/>
          </a:xfrm>
          <a:prstGeom prst="straightConnector1">
            <a:avLst/>
          </a:prstGeom>
          <a:noFill/>
          <a:ln w="19050">
            <a:solidFill>
              <a:srgbClr val="0000FF"/>
            </a:solidFill>
            <a:round/>
            <a:headEnd/>
            <a:tailEnd/>
          </a:ln>
          <a:effectLst/>
        </p:spPr>
      </p:cxnSp>
      <p:cxnSp>
        <p:nvCxnSpPr>
          <p:cNvPr id="88197" name="AutoShape 133"/>
          <p:cNvCxnSpPr>
            <a:cxnSpLocks noChangeAspect="1" noChangeShapeType="1"/>
            <a:stCxn id="88184" idx="0"/>
            <a:endCxn id="88191" idx="2"/>
          </p:cNvCxnSpPr>
          <p:nvPr/>
        </p:nvCxnSpPr>
        <p:spPr bwMode="auto">
          <a:xfrm flipV="1">
            <a:off x="3598863" y="4041775"/>
            <a:ext cx="1390650" cy="280988"/>
          </a:xfrm>
          <a:prstGeom prst="straightConnector1">
            <a:avLst/>
          </a:prstGeom>
          <a:noFill/>
          <a:ln w="12700">
            <a:solidFill>
              <a:schemeClr val="tx1"/>
            </a:solidFill>
            <a:round/>
            <a:headEnd/>
            <a:tailEnd/>
          </a:ln>
          <a:effectLst/>
        </p:spPr>
      </p:cxnSp>
      <p:cxnSp>
        <p:nvCxnSpPr>
          <p:cNvPr id="88198" name="AutoShape 134"/>
          <p:cNvCxnSpPr>
            <a:cxnSpLocks noChangeAspect="1" noChangeShapeType="1"/>
            <a:stCxn id="88179" idx="0"/>
            <a:endCxn id="88191" idx="2"/>
          </p:cNvCxnSpPr>
          <p:nvPr/>
        </p:nvCxnSpPr>
        <p:spPr bwMode="auto">
          <a:xfrm flipH="1" flipV="1">
            <a:off x="4989513" y="4041775"/>
            <a:ext cx="1871662" cy="280988"/>
          </a:xfrm>
          <a:prstGeom prst="straightConnector1">
            <a:avLst/>
          </a:prstGeom>
          <a:noFill/>
          <a:ln w="12700">
            <a:solidFill>
              <a:schemeClr val="tx1"/>
            </a:solidFill>
            <a:round/>
            <a:headEnd/>
            <a:tailEnd/>
          </a:ln>
          <a:effectLst/>
        </p:spPr>
      </p:cxnSp>
      <p:cxnSp>
        <p:nvCxnSpPr>
          <p:cNvPr id="88199" name="AutoShape 135"/>
          <p:cNvCxnSpPr>
            <a:cxnSpLocks noChangeAspect="1" noChangeShapeType="1"/>
            <a:stCxn id="88184" idx="0"/>
            <a:endCxn id="88192" idx="2"/>
          </p:cNvCxnSpPr>
          <p:nvPr/>
        </p:nvCxnSpPr>
        <p:spPr bwMode="auto">
          <a:xfrm flipV="1">
            <a:off x="3598863" y="4041775"/>
            <a:ext cx="1933575" cy="280988"/>
          </a:xfrm>
          <a:prstGeom prst="straightConnector1">
            <a:avLst/>
          </a:prstGeom>
          <a:noFill/>
          <a:ln w="12700">
            <a:solidFill>
              <a:schemeClr val="tx1"/>
            </a:solidFill>
            <a:round/>
            <a:headEnd/>
            <a:tailEnd/>
          </a:ln>
          <a:effectLst/>
        </p:spPr>
      </p:cxnSp>
      <p:cxnSp>
        <p:nvCxnSpPr>
          <p:cNvPr id="88200" name="AutoShape 136"/>
          <p:cNvCxnSpPr>
            <a:cxnSpLocks noChangeAspect="1" noChangeShapeType="1"/>
            <a:stCxn id="88192" idx="2"/>
            <a:endCxn id="88180" idx="0"/>
          </p:cNvCxnSpPr>
          <p:nvPr/>
        </p:nvCxnSpPr>
        <p:spPr bwMode="auto">
          <a:xfrm>
            <a:off x="5532438" y="4041775"/>
            <a:ext cx="1871662" cy="280988"/>
          </a:xfrm>
          <a:prstGeom prst="straightConnector1">
            <a:avLst/>
          </a:prstGeom>
          <a:noFill/>
          <a:ln w="12700">
            <a:solidFill>
              <a:schemeClr val="tx1"/>
            </a:solidFill>
            <a:round/>
            <a:headEnd/>
            <a:tailEnd/>
          </a:ln>
          <a:effectLst/>
        </p:spPr>
      </p:cxnSp>
      <p:cxnSp>
        <p:nvCxnSpPr>
          <p:cNvPr id="88201" name="AutoShape 137"/>
          <p:cNvCxnSpPr>
            <a:cxnSpLocks noChangeAspect="1" noChangeShapeType="1"/>
            <a:stCxn id="88193" idx="2"/>
            <a:endCxn id="88179" idx="0"/>
          </p:cNvCxnSpPr>
          <p:nvPr/>
        </p:nvCxnSpPr>
        <p:spPr bwMode="auto">
          <a:xfrm flipH="1">
            <a:off x="6861175" y="4041775"/>
            <a:ext cx="303213" cy="280988"/>
          </a:xfrm>
          <a:prstGeom prst="straightConnector1">
            <a:avLst/>
          </a:prstGeom>
          <a:noFill/>
          <a:ln w="19050">
            <a:solidFill>
              <a:srgbClr val="0000FF"/>
            </a:solidFill>
            <a:round/>
            <a:headEnd/>
            <a:tailEnd/>
          </a:ln>
          <a:effectLst/>
        </p:spPr>
      </p:cxnSp>
      <p:cxnSp>
        <p:nvCxnSpPr>
          <p:cNvPr id="88202" name="AutoShape 138"/>
          <p:cNvCxnSpPr>
            <a:cxnSpLocks noChangeAspect="1" noChangeShapeType="1"/>
            <a:stCxn id="88193" idx="2"/>
            <a:endCxn id="88180" idx="0"/>
          </p:cNvCxnSpPr>
          <p:nvPr/>
        </p:nvCxnSpPr>
        <p:spPr bwMode="auto">
          <a:xfrm>
            <a:off x="7164388" y="4041775"/>
            <a:ext cx="239712" cy="280988"/>
          </a:xfrm>
          <a:prstGeom prst="straightConnector1">
            <a:avLst/>
          </a:prstGeom>
          <a:noFill/>
          <a:ln w="19050">
            <a:solidFill>
              <a:srgbClr val="0000FF"/>
            </a:solidFill>
            <a:round/>
            <a:headEnd/>
            <a:tailEnd/>
          </a:ln>
          <a:effectLst/>
        </p:spPr>
      </p:cxnSp>
      <p:sp>
        <p:nvSpPr>
          <p:cNvPr id="88203" name="AutoShape 139"/>
          <p:cNvSpPr>
            <a:spLocks noChangeAspect="1" noChangeArrowheads="1"/>
          </p:cNvSpPr>
          <p:nvPr/>
        </p:nvSpPr>
        <p:spPr bwMode="auto">
          <a:xfrm>
            <a:off x="6070600" y="48085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01010</a:t>
            </a:r>
          </a:p>
        </p:txBody>
      </p:sp>
      <p:sp>
        <p:nvSpPr>
          <p:cNvPr id="88204" name="AutoShape 140"/>
          <p:cNvSpPr>
            <a:spLocks noChangeAspect="1" noChangeArrowheads="1"/>
          </p:cNvSpPr>
          <p:nvPr/>
        </p:nvSpPr>
        <p:spPr bwMode="auto">
          <a:xfrm>
            <a:off x="3352800" y="4808538"/>
            <a:ext cx="492125" cy="176212"/>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11000</a:t>
            </a:r>
          </a:p>
        </p:txBody>
      </p:sp>
      <p:sp>
        <p:nvSpPr>
          <p:cNvPr id="88205" name="AutoShape 141"/>
          <p:cNvSpPr>
            <a:spLocks noChangeAspect="1" noChangeArrowheads="1"/>
          </p:cNvSpPr>
          <p:nvPr/>
        </p:nvSpPr>
        <p:spPr bwMode="auto">
          <a:xfrm>
            <a:off x="3895725" y="48085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10100</a:t>
            </a:r>
          </a:p>
        </p:txBody>
      </p:sp>
      <p:sp>
        <p:nvSpPr>
          <p:cNvPr id="88206" name="AutoShape 142"/>
          <p:cNvSpPr>
            <a:spLocks noChangeAspect="1" noChangeArrowheads="1"/>
          </p:cNvSpPr>
          <p:nvPr/>
        </p:nvSpPr>
        <p:spPr bwMode="auto">
          <a:xfrm>
            <a:off x="7158038" y="4808538"/>
            <a:ext cx="492125"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00110</a:t>
            </a:r>
          </a:p>
        </p:txBody>
      </p:sp>
      <p:sp>
        <p:nvSpPr>
          <p:cNvPr id="88207" name="AutoShape 143"/>
          <p:cNvSpPr>
            <a:spLocks noChangeAspect="1" noChangeArrowheads="1"/>
          </p:cNvSpPr>
          <p:nvPr/>
        </p:nvSpPr>
        <p:spPr bwMode="auto">
          <a:xfrm>
            <a:off x="7700963" y="4808538"/>
            <a:ext cx="493712" cy="176212"/>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00101</a:t>
            </a:r>
          </a:p>
        </p:txBody>
      </p:sp>
      <p:cxnSp>
        <p:nvCxnSpPr>
          <p:cNvPr id="88208" name="AutoShape 144"/>
          <p:cNvCxnSpPr>
            <a:cxnSpLocks noChangeAspect="1" noChangeShapeType="1"/>
            <a:stCxn id="88204" idx="0"/>
            <a:endCxn id="88184" idx="2"/>
          </p:cNvCxnSpPr>
          <p:nvPr/>
        </p:nvCxnSpPr>
        <p:spPr bwMode="auto">
          <a:xfrm flipV="1">
            <a:off x="3598863" y="4516438"/>
            <a:ext cx="0" cy="282575"/>
          </a:xfrm>
          <a:prstGeom prst="straightConnector1">
            <a:avLst/>
          </a:prstGeom>
          <a:noFill/>
          <a:ln w="19050">
            <a:solidFill>
              <a:srgbClr val="0000FF"/>
            </a:solidFill>
            <a:round/>
            <a:headEnd/>
            <a:tailEnd/>
          </a:ln>
          <a:effectLst/>
        </p:spPr>
      </p:cxnSp>
      <p:cxnSp>
        <p:nvCxnSpPr>
          <p:cNvPr id="88209" name="AutoShape 145"/>
          <p:cNvCxnSpPr>
            <a:cxnSpLocks noChangeAspect="1" noChangeShapeType="1"/>
            <a:stCxn id="88189" idx="0"/>
            <a:endCxn id="88204" idx="2"/>
          </p:cNvCxnSpPr>
          <p:nvPr/>
        </p:nvCxnSpPr>
        <p:spPr bwMode="auto">
          <a:xfrm flipH="1" flipV="1">
            <a:off x="3598863" y="4994275"/>
            <a:ext cx="1954212" cy="279400"/>
          </a:xfrm>
          <a:prstGeom prst="straightConnector1">
            <a:avLst/>
          </a:prstGeom>
          <a:noFill/>
          <a:ln w="19050">
            <a:solidFill>
              <a:srgbClr val="0000FF"/>
            </a:solidFill>
            <a:round/>
            <a:headEnd/>
            <a:tailEnd/>
          </a:ln>
          <a:effectLst/>
        </p:spPr>
      </p:cxnSp>
      <p:cxnSp>
        <p:nvCxnSpPr>
          <p:cNvPr id="88210" name="AutoShape 146"/>
          <p:cNvCxnSpPr>
            <a:cxnSpLocks noChangeAspect="1" noChangeShapeType="1"/>
            <a:stCxn id="88205" idx="0"/>
            <a:endCxn id="88184" idx="2"/>
          </p:cNvCxnSpPr>
          <p:nvPr/>
        </p:nvCxnSpPr>
        <p:spPr bwMode="auto">
          <a:xfrm flipH="1" flipV="1">
            <a:off x="3598863" y="4516438"/>
            <a:ext cx="542925" cy="282575"/>
          </a:xfrm>
          <a:prstGeom prst="straightConnector1">
            <a:avLst/>
          </a:prstGeom>
          <a:noFill/>
          <a:ln w="12700">
            <a:solidFill>
              <a:schemeClr val="tx1"/>
            </a:solidFill>
            <a:round/>
            <a:headEnd/>
            <a:tailEnd/>
          </a:ln>
          <a:effectLst/>
        </p:spPr>
      </p:cxnSp>
      <p:cxnSp>
        <p:nvCxnSpPr>
          <p:cNvPr id="88211" name="AutoShape 147"/>
          <p:cNvCxnSpPr>
            <a:cxnSpLocks noChangeAspect="1" noChangeShapeType="1"/>
            <a:stCxn id="88183" idx="0"/>
            <a:endCxn id="88205" idx="2"/>
          </p:cNvCxnSpPr>
          <p:nvPr/>
        </p:nvCxnSpPr>
        <p:spPr bwMode="auto">
          <a:xfrm flipH="1" flipV="1">
            <a:off x="4141788" y="4994275"/>
            <a:ext cx="1971675" cy="279400"/>
          </a:xfrm>
          <a:prstGeom prst="straightConnector1">
            <a:avLst/>
          </a:prstGeom>
          <a:noFill/>
          <a:ln w="19050">
            <a:solidFill>
              <a:srgbClr val="0000FF"/>
            </a:solidFill>
            <a:round/>
            <a:headEnd/>
            <a:tailEnd/>
          </a:ln>
          <a:effectLst/>
        </p:spPr>
      </p:cxnSp>
      <p:cxnSp>
        <p:nvCxnSpPr>
          <p:cNvPr id="88212" name="AutoShape 148"/>
          <p:cNvCxnSpPr>
            <a:cxnSpLocks noChangeAspect="1" noChangeShapeType="1"/>
            <a:stCxn id="88203" idx="0"/>
            <a:endCxn id="88179" idx="2"/>
          </p:cNvCxnSpPr>
          <p:nvPr/>
        </p:nvCxnSpPr>
        <p:spPr bwMode="auto">
          <a:xfrm flipV="1">
            <a:off x="6316663" y="4516438"/>
            <a:ext cx="544512" cy="282575"/>
          </a:xfrm>
          <a:prstGeom prst="straightConnector1">
            <a:avLst/>
          </a:prstGeom>
          <a:noFill/>
          <a:ln w="12700">
            <a:solidFill>
              <a:schemeClr val="tx1"/>
            </a:solidFill>
            <a:round/>
            <a:headEnd/>
            <a:tailEnd/>
          </a:ln>
          <a:effectLst/>
        </p:spPr>
      </p:cxnSp>
      <p:cxnSp>
        <p:nvCxnSpPr>
          <p:cNvPr id="88213" name="AutoShape 149"/>
          <p:cNvCxnSpPr>
            <a:cxnSpLocks noChangeAspect="1" noChangeShapeType="1"/>
            <a:stCxn id="88203" idx="2"/>
            <a:endCxn id="88189" idx="0"/>
          </p:cNvCxnSpPr>
          <p:nvPr/>
        </p:nvCxnSpPr>
        <p:spPr bwMode="auto">
          <a:xfrm flipH="1">
            <a:off x="5553075" y="4994275"/>
            <a:ext cx="763588" cy="279400"/>
          </a:xfrm>
          <a:prstGeom prst="straightConnector1">
            <a:avLst/>
          </a:prstGeom>
          <a:noFill/>
          <a:ln w="12700">
            <a:solidFill>
              <a:schemeClr val="tx1"/>
            </a:solidFill>
            <a:round/>
            <a:headEnd/>
            <a:tailEnd/>
          </a:ln>
          <a:effectLst/>
        </p:spPr>
      </p:cxnSp>
      <p:cxnSp>
        <p:nvCxnSpPr>
          <p:cNvPr id="88214" name="AutoShape 150"/>
          <p:cNvCxnSpPr>
            <a:cxnSpLocks noChangeAspect="1" noChangeShapeType="1"/>
            <a:stCxn id="88180" idx="2"/>
            <a:endCxn id="88181" idx="0"/>
          </p:cNvCxnSpPr>
          <p:nvPr/>
        </p:nvCxnSpPr>
        <p:spPr bwMode="auto">
          <a:xfrm flipH="1">
            <a:off x="6861175" y="4516438"/>
            <a:ext cx="542925" cy="282575"/>
          </a:xfrm>
          <a:prstGeom prst="straightConnector1">
            <a:avLst/>
          </a:prstGeom>
          <a:noFill/>
          <a:ln w="12700">
            <a:solidFill>
              <a:schemeClr val="tx1"/>
            </a:solidFill>
            <a:round/>
            <a:headEnd/>
            <a:tailEnd/>
          </a:ln>
          <a:effectLst/>
        </p:spPr>
      </p:cxnSp>
      <p:cxnSp>
        <p:nvCxnSpPr>
          <p:cNvPr id="88215" name="AutoShape 151"/>
          <p:cNvCxnSpPr>
            <a:cxnSpLocks noChangeAspect="1" noChangeShapeType="1"/>
            <a:stCxn id="88181" idx="2"/>
            <a:endCxn id="88189" idx="0"/>
          </p:cNvCxnSpPr>
          <p:nvPr/>
        </p:nvCxnSpPr>
        <p:spPr bwMode="auto">
          <a:xfrm flipH="1">
            <a:off x="5553075" y="4994275"/>
            <a:ext cx="1308100" cy="279400"/>
          </a:xfrm>
          <a:prstGeom prst="straightConnector1">
            <a:avLst/>
          </a:prstGeom>
          <a:noFill/>
          <a:ln w="12700">
            <a:solidFill>
              <a:schemeClr val="tx1"/>
            </a:solidFill>
            <a:round/>
            <a:headEnd/>
            <a:tailEnd/>
          </a:ln>
          <a:effectLst/>
        </p:spPr>
      </p:cxnSp>
      <p:cxnSp>
        <p:nvCxnSpPr>
          <p:cNvPr id="88216" name="AutoShape 152"/>
          <p:cNvCxnSpPr>
            <a:cxnSpLocks noChangeAspect="1" noChangeShapeType="1"/>
            <a:stCxn id="88179" idx="2"/>
            <a:endCxn id="88206" idx="0"/>
          </p:cNvCxnSpPr>
          <p:nvPr/>
        </p:nvCxnSpPr>
        <p:spPr bwMode="auto">
          <a:xfrm>
            <a:off x="6861175" y="4516438"/>
            <a:ext cx="542925" cy="282575"/>
          </a:xfrm>
          <a:prstGeom prst="straightConnector1">
            <a:avLst/>
          </a:prstGeom>
          <a:noFill/>
          <a:ln w="12700">
            <a:solidFill>
              <a:schemeClr val="tx1"/>
            </a:solidFill>
            <a:round/>
            <a:headEnd/>
            <a:tailEnd/>
          </a:ln>
          <a:effectLst/>
        </p:spPr>
      </p:cxnSp>
      <p:cxnSp>
        <p:nvCxnSpPr>
          <p:cNvPr id="88217" name="AutoShape 153"/>
          <p:cNvCxnSpPr>
            <a:cxnSpLocks noChangeAspect="1" noChangeShapeType="1"/>
            <a:stCxn id="88206" idx="2"/>
            <a:endCxn id="88183" idx="0"/>
          </p:cNvCxnSpPr>
          <p:nvPr/>
        </p:nvCxnSpPr>
        <p:spPr bwMode="auto">
          <a:xfrm flipH="1">
            <a:off x="6113463" y="4994275"/>
            <a:ext cx="1290637" cy="279400"/>
          </a:xfrm>
          <a:prstGeom prst="straightConnector1">
            <a:avLst/>
          </a:prstGeom>
          <a:noFill/>
          <a:ln w="19050">
            <a:solidFill>
              <a:srgbClr val="0000FF"/>
            </a:solidFill>
            <a:round/>
            <a:headEnd/>
            <a:tailEnd/>
          </a:ln>
          <a:effectLst/>
        </p:spPr>
      </p:cxnSp>
      <p:cxnSp>
        <p:nvCxnSpPr>
          <p:cNvPr id="88218" name="AutoShape 154"/>
          <p:cNvCxnSpPr>
            <a:cxnSpLocks noChangeAspect="1" noChangeShapeType="1"/>
            <a:stCxn id="88207" idx="2"/>
            <a:endCxn id="88183" idx="0"/>
          </p:cNvCxnSpPr>
          <p:nvPr/>
        </p:nvCxnSpPr>
        <p:spPr bwMode="auto">
          <a:xfrm flipH="1">
            <a:off x="6113463" y="4994275"/>
            <a:ext cx="1835150" cy="279400"/>
          </a:xfrm>
          <a:prstGeom prst="straightConnector1">
            <a:avLst/>
          </a:prstGeom>
          <a:noFill/>
          <a:ln w="19050">
            <a:solidFill>
              <a:srgbClr val="0000FF"/>
            </a:solidFill>
            <a:round/>
            <a:headEnd/>
            <a:tailEnd/>
          </a:ln>
          <a:effectLst/>
        </p:spPr>
      </p:cxnSp>
      <p:cxnSp>
        <p:nvCxnSpPr>
          <p:cNvPr id="88219" name="AutoShape 155"/>
          <p:cNvCxnSpPr>
            <a:cxnSpLocks noChangeAspect="1" noChangeShapeType="1"/>
            <a:stCxn id="88180" idx="2"/>
            <a:endCxn id="88207" idx="0"/>
          </p:cNvCxnSpPr>
          <p:nvPr/>
        </p:nvCxnSpPr>
        <p:spPr bwMode="auto">
          <a:xfrm>
            <a:off x="7404100" y="4516438"/>
            <a:ext cx="544513" cy="282575"/>
          </a:xfrm>
          <a:prstGeom prst="straightConnector1">
            <a:avLst/>
          </a:prstGeom>
          <a:noFill/>
          <a:ln w="12700">
            <a:solidFill>
              <a:schemeClr val="tx1"/>
            </a:solidFill>
            <a:round/>
            <a:headEnd/>
            <a:tailEnd/>
          </a:ln>
          <a:effectLst/>
        </p:spPr>
      </p:cxnSp>
      <p:sp>
        <p:nvSpPr>
          <p:cNvPr id="88220" name="AutoShape 156"/>
          <p:cNvSpPr>
            <a:spLocks noChangeAspect="1" noChangeArrowheads="1"/>
          </p:cNvSpPr>
          <p:nvPr/>
        </p:nvSpPr>
        <p:spPr bwMode="auto">
          <a:xfrm>
            <a:off x="4983163" y="433228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10110</a:t>
            </a:r>
          </a:p>
        </p:txBody>
      </p:sp>
      <p:sp>
        <p:nvSpPr>
          <p:cNvPr id="88221" name="AutoShape 157"/>
          <p:cNvSpPr>
            <a:spLocks noChangeAspect="1" noChangeArrowheads="1"/>
          </p:cNvSpPr>
          <p:nvPr/>
        </p:nvSpPr>
        <p:spPr bwMode="auto">
          <a:xfrm>
            <a:off x="6070600" y="4332288"/>
            <a:ext cx="515938"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10011</a:t>
            </a:r>
          </a:p>
        </p:txBody>
      </p:sp>
      <p:sp>
        <p:nvSpPr>
          <p:cNvPr id="88222" name="AutoShape 158"/>
          <p:cNvSpPr>
            <a:spLocks noChangeAspect="1" noChangeArrowheads="1"/>
          </p:cNvSpPr>
          <p:nvPr/>
        </p:nvSpPr>
        <p:spPr bwMode="auto">
          <a:xfrm>
            <a:off x="4983163" y="4808538"/>
            <a:ext cx="517525" cy="184150"/>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10001</a:t>
            </a:r>
          </a:p>
        </p:txBody>
      </p:sp>
      <p:sp>
        <p:nvSpPr>
          <p:cNvPr id="88223" name="AutoShape 159"/>
          <p:cNvSpPr>
            <a:spLocks noChangeAspect="1" noChangeArrowheads="1"/>
          </p:cNvSpPr>
          <p:nvPr/>
        </p:nvSpPr>
        <p:spPr bwMode="auto">
          <a:xfrm>
            <a:off x="4440238" y="4808538"/>
            <a:ext cx="515937" cy="184150"/>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10010</a:t>
            </a:r>
          </a:p>
        </p:txBody>
      </p:sp>
      <p:sp>
        <p:nvSpPr>
          <p:cNvPr id="88224" name="AutoShape 160"/>
          <p:cNvSpPr>
            <a:spLocks noChangeAspect="1" noChangeArrowheads="1"/>
          </p:cNvSpPr>
          <p:nvPr/>
        </p:nvSpPr>
        <p:spPr bwMode="auto">
          <a:xfrm>
            <a:off x="5829300" y="3856038"/>
            <a:ext cx="519113"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11011</a:t>
            </a:r>
          </a:p>
        </p:txBody>
      </p:sp>
      <p:sp>
        <p:nvSpPr>
          <p:cNvPr id="88225" name="AutoShape 161"/>
          <p:cNvSpPr>
            <a:spLocks noChangeAspect="1" noChangeArrowheads="1"/>
          </p:cNvSpPr>
          <p:nvPr/>
        </p:nvSpPr>
        <p:spPr bwMode="auto">
          <a:xfrm>
            <a:off x="8245475" y="4808538"/>
            <a:ext cx="517525" cy="184150"/>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00011</a:t>
            </a:r>
          </a:p>
        </p:txBody>
      </p:sp>
      <p:cxnSp>
        <p:nvCxnSpPr>
          <p:cNvPr id="88226" name="AutoShape 162"/>
          <p:cNvCxnSpPr>
            <a:cxnSpLocks noChangeAspect="1" noChangeShapeType="1"/>
            <a:stCxn id="88221" idx="2"/>
            <a:endCxn id="88222" idx="0"/>
          </p:cNvCxnSpPr>
          <p:nvPr/>
        </p:nvCxnSpPr>
        <p:spPr bwMode="auto">
          <a:xfrm flipH="1">
            <a:off x="5241925" y="4527550"/>
            <a:ext cx="1087438" cy="271463"/>
          </a:xfrm>
          <a:prstGeom prst="straightConnector1">
            <a:avLst/>
          </a:prstGeom>
          <a:noFill/>
          <a:ln w="12700">
            <a:solidFill>
              <a:schemeClr val="tx1"/>
            </a:solidFill>
            <a:round/>
            <a:headEnd/>
            <a:tailEnd/>
          </a:ln>
          <a:effectLst/>
        </p:spPr>
      </p:cxnSp>
      <p:cxnSp>
        <p:nvCxnSpPr>
          <p:cNvPr id="88227" name="AutoShape 163"/>
          <p:cNvCxnSpPr>
            <a:cxnSpLocks noChangeAspect="1" noChangeShapeType="1"/>
            <a:stCxn id="88221" idx="2"/>
            <a:endCxn id="88223" idx="0"/>
          </p:cNvCxnSpPr>
          <p:nvPr/>
        </p:nvCxnSpPr>
        <p:spPr bwMode="auto">
          <a:xfrm flipH="1">
            <a:off x="4699000" y="4527550"/>
            <a:ext cx="1630363" cy="271463"/>
          </a:xfrm>
          <a:prstGeom prst="straightConnector1">
            <a:avLst/>
          </a:prstGeom>
          <a:noFill/>
          <a:ln w="12700">
            <a:solidFill>
              <a:schemeClr val="tx1"/>
            </a:solidFill>
            <a:round/>
            <a:headEnd/>
            <a:tailEnd/>
          </a:ln>
          <a:effectLst/>
        </p:spPr>
      </p:cxnSp>
      <p:cxnSp>
        <p:nvCxnSpPr>
          <p:cNvPr id="88228" name="AutoShape 164"/>
          <p:cNvCxnSpPr>
            <a:cxnSpLocks noChangeAspect="1" noChangeShapeType="1"/>
            <a:stCxn id="88221" idx="0"/>
            <a:endCxn id="88224" idx="2"/>
          </p:cNvCxnSpPr>
          <p:nvPr/>
        </p:nvCxnSpPr>
        <p:spPr bwMode="auto">
          <a:xfrm flipH="1" flipV="1">
            <a:off x="6089650" y="4051300"/>
            <a:ext cx="239713" cy="271463"/>
          </a:xfrm>
          <a:prstGeom prst="straightConnector1">
            <a:avLst/>
          </a:prstGeom>
          <a:noFill/>
          <a:ln w="12700">
            <a:solidFill>
              <a:schemeClr val="tx1"/>
            </a:solidFill>
            <a:round/>
            <a:headEnd/>
            <a:tailEnd/>
          </a:ln>
          <a:effectLst/>
        </p:spPr>
      </p:cxnSp>
      <p:cxnSp>
        <p:nvCxnSpPr>
          <p:cNvPr id="88229" name="AutoShape 165"/>
          <p:cNvCxnSpPr>
            <a:cxnSpLocks noChangeAspect="1" noChangeShapeType="1"/>
            <a:stCxn id="88221" idx="2"/>
            <a:endCxn id="88225" idx="0"/>
          </p:cNvCxnSpPr>
          <p:nvPr/>
        </p:nvCxnSpPr>
        <p:spPr bwMode="auto">
          <a:xfrm>
            <a:off x="6329363" y="4527550"/>
            <a:ext cx="2174875" cy="271463"/>
          </a:xfrm>
          <a:prstGeom prst="straightConnector1">
            <a:avLst/>
          </a:prstGeom>
          <a:noFill/>
          <a:ln w="12700">
            <a:solidFill>
              <a:schemeClr val="tx1"/>
            </a:solidFill>
            <a:round/>
            <a:headEnd/>
            <a:tailEnd/>
          </a:ln>
          <a:effectLst/>
        </p:spPr>
      </p:cxnSp>
      <p:sp>
        <p:nvSpPr>
          <p:cNvPr id="88230" name="AutoShape 166"/>
          <p:cNvSpPr>
            <a:spLocks noChangeAspect="1" noChangeArrowheads="1"/>
          </p:cNvSpPr>
          <p:nvPr/>
        </p:nvSpPr>
        <p:spPr bwMode="auto">
          <a:xfrm>
            <a:off x="6373813" y="3856038"/>
            <a:ext cx="517525" cy="185737"/>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10111</a:t>
            </a:r>
          </a:p>
        </p:txBody>
      </p:sp>
      <p:cxnSp>
        <p:nvCxnSpPr>
          <p:cNvPr id="88231" name="AutoShape 167"/>
          <p:cNvCxnSpPr>
            <a:cxnSpLocks noChangeAspect="1" noChangeShapeType="1"/>
            <a:stCxn id="88221" idx="0"/>
            <a:endCxn id="88230" idx="2"/>
          </p:cNvCxnSpPr>
          <p:nvPr/>
        </p:nvCxnSpPr>
        <p:spPr bwMode="auto">
          <a:xfrm flipV="1">
            <a:off x="6329363" y="4051300"/>
            <a:ext cx="303212" cy="271463"/>
          </a:xfrm>
          <a:prstGeom prst="straightConnector1">
            <a:avLst/>
          </a:prstGeom>
          <a:noFill/>
          <a:ln w="19050">
            <a:solidFill>
              <a:srgbClr val="0000FF"/>
            </a:solidFill>
            <a:round/>
            <a:headEnd/>
            <a:tailEnd/>
          </a:ln>
          <a:effectLst/>
        </p:spPr>
      </p:cxnSp>
      <p:sp>
        <p:nvSpPr>
          <p:cNvPr id="88232" name="AutoShape 168"/>
          <p:cNvSpPr>
            <a:spLocks noChangeAspect="1" noChangeArrowheads="1"/>
          </p:cNvSpPr>
          <p:nvPr/>
        </p:nvSpPr>
        <p:spPr bwMode="auto">
          <a:xfrm>
            <a:off x="6953250" y="5283200"/>
            <a:ext cx="517525" cy="1857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00001</a:t>
            </a:r>
          </a:p>
        </p:txBody>
      </p:sp>
      <p:sp>
        <p:nvSpPr>
          <p:cNvPr id="88233" name="AutoShape 169"/>
          <p:cNvSpPr>
            <a:spLocks noChangeAspect="1" noChangeArrowheads="1"/>
          </p:cNvSpPr>
          <p:nvPr/>
        </p:nvSpPr>
        <p:spPr bwMode="auto">
          <a:xfrm>
            <a:off x="6410325" y="5283200"/>
            <a:ext cx="517525" cy="1857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00010</a:t>
            </a:r>
          </a:p>
        </p:txBody>
      </p:sp>
      <p:sp>
        <p:nvSpPr>
          <p:cNvPr id="88234" name="AutoShape 170"/>
          <p:cNvSpPr>
            <a:spLocks noChangeAspect="1" noChangeArrowheads="1"/>
          </p:cNvSpPr>
          <p:nvPr/>
        </p:nvSpPr>
        <p:spPr bwMode="auto">
          <a:xfrm>
            <a:off x="4738688" y="5283200"/>
            <a:ext cx="515937" cy="185738"/>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10000</a:t>
            </a:r>
          </a:p>
        </p:txBody>
      </p:sp>
      <p:sp>
        <p:nvSpPr>
          <p:cNvPr id="88235" name="AutoShape 171"/>
          <p:cNvSpPr>
            <a:spLocks noChangeAspect="1" noChangeArrowheads="1"/>
          </p:cNvSpPr>
          <p:nvPr/>
        </p:nvSpPr>
        <p:spPr bwMode="auto">
          <a:xfrm>
            <a:off x="5829300" y="3448050"/>
            <a:ext cx="517525" cy="185738"/>
          </a:xfrm>
          <a:prstGeom prst="roundRect">
            <a:avLst>
              <a:gd name="adj" fmla="val 16667"/>
            </a:avLst>
          </a:prstGeom>
          <a:solidFill>
            <a:srgbClr val="CCCCFF"/>
          </a:solidFill>
          <a:ln w="19050" algn="ctr">
            <a:solidFill>
              <a:srgbClr val="0000FF"/>
            </a:solidFill>
            <a:round/>
            <a:headEnd/>
            <a:tailEnd/>
          </a:ln>
          <a:effectLst/>
        </p:spPr>
        <p:txBody>
          <a:bodyPr wrap="none" anchor="ctr"/>
          <a:lstStyle/>
          <a:p>
            <a:pPr algn="ctr"/>
            <a:r>
              <a:rPr lang="en-US" sz="1400" b="1"/>
              <a:t>11111</a:t>
            </a:r>
          </a:p>
        </p:txBody>
      </p:sp>
      <p:cxnSp>
        <p:nvCxnSpPr>
          <p:cNvPr id="88236" name="AutoShape 172"/>
          <p:cNvCxnSpPr>
            <a:cxnSpLocks noChangeAspect="1" noChangeShapeType="1"/>
            <a:stCxn id="88235" idx="2"/>
            <a:endCxn id="88230" idx="0"/>
          </p:cNvCxnSpPr>
          <p:nvPr/>
        </p:nvCxnSpPr>
        <p:spPr bwMode="auto">
          <a:xfrm>
            <a:off x="6088063" y="3643313"/>
            <a:ext cx="544512" cy="203200"/>
          </a:xfrm>
          <a:prstGeom prst="straightConnector1">
            <a:avLst/>
          </a:prstGeom>
          <a:noFill/>
          <a:ln w="19050">
            <a:solidFill>
              <a:srgbClr val="0000FF"/>
            </a:solidFill>
            <a:round/>
            <a:headEnd/>
            <a:tailEnd/>
          </a:ln>
          <a:effectLst/>
        </p:spPr>
      </p:cxnSp>
      <p:cxnSp>
        <p:nvCxnSpPr>
          <p:cNvPr id="88237" name="AutoShape 173"/>
          <p:cNvCxnSpPr>
            <a:cxnSpLocks noChangeAspect="1" noChangeShapeType="1"/>
            <a:stCxn id="88235" idx="2"/>
            <a:endCxn id="88224" idx="0"/>
          </p:cNvCxnSpPr>
          <p:nvPr/>
        </p:nvCxnSpPr>
        <p:spPr bwMode="auto">
          <a:xfrm>
            <a:off x="6088063" y="3643313"/>
            <a:ext cx="1587" cy="203200"/>
          </a:xfrm>
          <a:prstGeom prst="straightConnector1">
            <a:avLst/>
          </a:prstGeom>
          <a:noFill/>
          <a:ln w="19050">
            <a:solidFill>
              <a:srgbClr val="0000FF"/>
            </a:solidFill>
            <a:round/>
            <a:headEnd/>
            <a:tailEnd/>
          </a:ln>
          <a:effectLst/>
        </p:spPr>
      </p:cxnSp>
      <p:cxnSp>
        <p:nvCxnSpPr>
          <p:cNvPr id="88238" name="AutoShape 174"/>
          <p:cNvCxnSpPr>
            <a:cxnSpLocks noChangeAspect="1" noChangeShapeType="1"/>
            <a:stCxn id="88225" idx="2"/>
            <a:endCxn id="88232" idx="0"/>
          </p:cNvCxnSpPr>
          <p:nvPr/>
        </p:nvCxnSpPr>
        <p:spPr bwMode="auto">
          <a:xfrm flipH="1">
            <a:off x="7212013" y="5002213"/>
            <a:ext cx="1292225" cy="271462"/>
          </a:xfrm>
          <a:prstGeom prst="straightConnector1">
            <a:avLst/>
          </a:prstGeom>
          <a:noFill/>
          <a:ln w="19050">
            <a:solidFill>
              <a:srgbClr val="0000FF"/>
            </a:solidFill>
            <a:round/>
            <a:headEnd/>
            <a:tailEnd/>
          </a:ln>
          <a:effectLst/>
        </p:spPr>
      </p:cxnSp>
      <p:cxnSp>
        <p:nvCxnSpPr>
          <p:cNvPr id="88239" name="AutoShape 175"/>
          <p:cNvCxnSpPr>
            <a:cxnSpLocks noChangeAspect="1" noChangeShapeType="1"/>
            <a:stCxn id="88222" idx="2"/>
            <a:endCxn id="88232" idx="0"/>
          </p:cNvCxnSpPr>
          <p:nvPr/>
        </p:nvCxnSpPr>
        <p:spPr bwMode="auto">
          <a:xfrm>
            <a:off x="5241925" y="5002213"/>
            <a:ext cx="1970088" cy="271462"/>
          </a:xfrm>
          <a:prstGeom prst="straightConnector1">
            <a:avLst/>
          </a:prstGeom>
          <a:noFill/>
          <a:ln w="19050">
            <a:solidFill>
              <a:srgbClr val="0000FF"/>
            </a:solidFill>
            <a:round/>
            <a:headEnd/>
            <a:tailEnd/>
          </a:ln>
          <a:effectLst/>
        </p:spPr>
      </p:cxnSp>
      <p:cxnSp>
        <p:nvCxnSpPr>
          <p:cNvPr id="88240" name="AutoShape 176"/>
          <p:cNvCxnSpPr>
            <a:cxnSpLocks noChangeAspect="1" noChangeShapeType="1"/>
            <a:stCxn id="88225" idx="2"/>
            <a:endCxn id="88233" idx="0"/>
          </p:cNvCxnSpPr>
          <p:nvPr/>
        </p:nvCxnSpPr>
        <p:spPr bwMode="auto">
          <a:xfrm flipH="1">
            <a:off x="6669088" y="5002213"/>
            <a:ext cx="1835150" cy="271462"/>
          </a:xfrm>
          <a:prstGeom prst="straightConnector1">
            <a:avLst/>
          </a:prstGeom>
          <a:noFill/>
          <a:ln w="19050">
            <a:solidFill>
              <a:srgbClr val="0000FF"/>
            </a:solidFill>
            <a:round/>
            <a:headEnd/>
            <a:tailEnd/>
          </a:ln>
          <a:effectLst/>
        </p:spPr>
      </p:cxnSp>
      <p:cxnSp>
        <p:nvCxnSpPr>
          <p:cNvPr id="88241" name="AutoShape 177"/>
          <p:cNvCxnSpPr>
            <a:cxnSpLocks noChangeAspect="1" noChangeShapeType="1"/>
            <a:stCxn id="88233" idx="0"/>
            <a:endCxn id="88223" idx="2"/>
          </p:cNvCxnSpPr>
          <p:nvPr/>
        </p:nvCxnSpPr>
        <p:spPr bwMode="auto">
          <a:xfrm flipH="1" flipV="1">
            <a:off x="4699000" y="5002213"/>
            <a:ext cx="1970088" cy="271462"/>
          </a:xfrm>
          <a:prstGeom prst="straightConnector1">
            <a:avLst/>
          </a:prstGeom>
          <a:noFill/>
          <a:ln w="19050">
            <a:solidFill>
              <a:srgbClr val="0000FF"/>
            </a:solidFill>
            <a:round/>
            <a:headEnd/>
            <a:tailEnd/>
          </a:ln>
          <a:effectLst/>
        </p:spPr>
      </p:cxnSp>
      <p:cxnSp>
        <p:nvCxnSpPr>
          <p:cNvPr id="88242" name="AutoShape 178"/>
          <p:cNvCxnSpPr>
            <a:cxnSpLocks noChangeAspect="1" noChangeShapeType="1"/>
            <a:stCxn id="88234" idx="0"/>
            <a:endCxn id="88222" idx="2"/>
          </p:cNvCxnSpPr>
          <p:nvPr/>
        </p:nvCxnSpPr>
        <p:spPr bwMode="auto">
          <a:xfrm flipV="1">
            <a:off x="4997450" y="5002213"/>
            <a:ext cx="244475" cy="271462"/>
          </a:xfrm>
          <a:prstGeom prst="straightConnector1">
            <a:avLst/>
          </a:prstGeom>
          <a:noFill/>
          <a:ln w="12700">
            <a:solidFill>
              <a:schemeClr val="tx1"/>
            </a:solidFill>
            <a:round/>
            <a:headEnd/>
            <a:tailEnd/>
          </a:ln>
          <a:effectLst/>
        </p:spPr>
      </p:cxnSp>
      <p:cxnSp>
        <p:nvCxnSpPr>
          <p:cNvPr id="88243" name="AutoShape 179"/>
          <p:cNvCxnSpPr>
            <a:cxnSpLocks noChangeAspect="1" noChangeShapeType="1"/>
            <a:stCxn id="88234" idx="0"/>
            <a:endCxn id="88223" idx="2"/>
          </p:cNvCxnSpPr>
          <p:nvPr/>
        </p:nvCxnSpPr>
        <p:spPr bwMode="auto">
          <a:xfrm flipH="1" flipV="1">
            <a:off x="4699000" y="5002213"/>
            <a:ext cx="298450" cy="271462"/>
          </a:xfrm>
          <a:prstGeom prst="straightConnector1">
            <a:avLst/>
          </a:prstGeom>
          <a:noFill/>
          <a:ln w="12700">
            <a:solidFill>
              <a:schemeClr val="tx1"/>
            </a:solidFill>
            <a:round/>
            <a:headEnd/>
            <a:tailEnd/>
          </a:ln>
          <a:effectLst/>
        </p:spPr>
      </p:cxnSp>
      <p:sp>
        <p:nvSpPr>
          <p:cNvPr id="88244" name="AutoShape 180"/>
          <p:cNvSpPr>
            <a:spLocks noChangeAspect="1" noChangeArrowheads="1"/>
          </p:cNvSpPr>
          <p:nvPr/>
        </p:nvSpPr>
        <p:spPr bwMode="auto">
          <a:xfrm>
            <a:off x="5527675" y="4332288"/>
            <a:ext cx="515938"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10101</a:t>
            </a:r>
          </a:p>
        </p:txBody>
      </p:sp>
      <p:sp>
        <p:nvSpPr>
          <p:cNvPr id="88245" name="AutoShape 181"/>
          <p:cNvSpPr>
            <a:spLocks noChangeAspect="1" noChangeArrowheads="1"/>
          </p:cNvSpPr>
          <p:nvPr/>
        </p:nvSpPr>
        <p:spPr bwMode="auto">
          <a:xfrm>
            <a:off x="8245475" y="4332288"/>
            <a:ext cx="515938"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00111</a:t>
            </a:r>
          </a:p>
        </p:txBody>
      </p:sp>
      <p:sp>
        <p:nvSpPr>
          <p:cNvPr id="88246" name="AutoShape 182"/>
          <p:cNvSpPr>
            <a:spLocks noChangeAspect="1" noChangeArrowheads="1"/>
          </p:cNvSpPr>
          <p:nvPr/>
        </p:nvSpPr>
        <p:spPr bwMode="auto">
          <a:xfrm>
            <a:off x="7700963" y="433228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01011</a:t>
            </a:r>
          </a:p>
        </p:txBody>
      </p:sp>
      <p:sp>
        <p:nvSpPr>
          <p:cNvPr id="88247" name="AutoShape 183"/>
          <p:cNvSpPr>
            <a:spLocks noChangeAspect="1" noChangeArrowheads="1"/>
          </p:cNvSpPr>
          <p:nvPr/>
        </p:nvSpPr>
        <p:spPr bwMode="auto">
          <a:xfrm>
            <a:off x="4440238" y="4332288"/>
            <a:ext cx="517525"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11001</a:t>
            </a:r>
          </a:p>
        </p:txBody>
      </p:sp>
      <p:sp>
        <p:nvSpPr>
          <p:cNvPr id="88248" name="AutoShape 184"/>
          <p:cNvSpPr>
            <a:spLocks noChangeAspect="1" noChangeArrowheads="1"/>
          </p:cNvSpPr>
          <p:nvPr/>
        </p:nvSpPr>
        <p:spPr bwMode="auto">
          <a:xfrm>
            <a:off x="3895725" y="4332288"/>
            <a:ext cx="519113" cy="185737"/>
          </a:xfrm>
          <a:prstGeom prst="roundRect">
            <a:avLst>
              <a:gd name="adj" fmla="val 16667"/>
            </a:avLst>
          </a:prstGeom>
          <a:solidFill>
            <a:srgbClr val="00FFFF">
              <a:alpha val="25000"/>
            </a:srgbClr>
          </a:solidFill>
          <a:ln w="19050" algn="ctr">
            <a:solidFill>
              <a:srgbClr val="33CCCC"/>
            </a:solidFill>
            <a:round/>
            <a:headEnd/>
            <a:tailEnd/>
          </a:ln>
          <a:effectLst/>
        </p:spPr>
        <p:txBody>
          <a:bodyPr wrap="none" anchor="ctr"/>
          <a:lstStyle/>
          <a:p>
            <a:pPr algn="ctr"/>
            <a:r>
              <a:rPr lang="en-US" sz="1400"/>
              <a:t>11010</a:t>
            </a:r>
          </a:p>
        </p:txBody>
      </p:sp>
      <p:cxnSp>
        <p:nvCxnSpPr>
          <p:cNvPr id="88249" name="AutoShape 185"/>
          <p:cNvCxnSpPr>
            <a:cxnSpLocks noChangeAspect="1" noChangeShapeType="1"/>
            <a:stCxn id="88245" idx="2"/>
            <a:endCxn id="88225" idx="0"/>
          </p:cNvCxnSpPr>
          <p:nvPr/>
        </p:nvCxnSpPr>
        <p:spPr bwMode="auto">
          <a:xfrm>
            <a:off x="8504238" y="4527550"/>
            <a:ext cx="0" cy="271463"/>
          </a:xfrm>
          <a:prstGeom prst="straightConnector1">
            <a:avLst/>
          </a:prstGeom>
          <a:noFill/>
          <a:ln w="12700">
            <a:solidFill>
              <a:schemeClr val="tx1"/>
            </a:solidFill>
            <a:round/>
            <a:headEnd/>
            <a:tailEnd/>
          </a:ln>
          <a:effectLst/>
        </p:spPr>
      </p:cxnSp>
      <p:cxnSp>
        <p:nvCxnSpPr>
          <p:cNvPr id="88250" name="AutoShape 186"/>
          <p:cNvCxnSpPr>
            <a:cxnSpLocks noChangeAspect="1" noChangeShapeType="1"/>
            <a:stCxn id="88230" idx="2"/>
            <a:endCxn id="88245" idx="0"/>
          </p:cNvCxnSpPr>
          <p:nvPr/>
        </p:nvCxnSpPr>
        <p:spPr bwMode="auto">
          <a:xfrm>
            <a:off x="6632575" y="4051300"/>
            <a:ext cx="1871663" cy="271463"/>
          </a:xfrm>
          <a:prstGeom prst="straightConnector1">
            <a:avLst/>
          </a:prstGeom>
          <a:noFill/>
          <a:ln w="19050">
            <a:solidFill>
              <a:srgbClr val="0000FF"/>
            </a:solidFill>
            <a:round/>
            <a:headEnd/>
            <a:tailEnd/>
          </a:ln>
          <a:effectLst/>
        </p:spPr>
      </p:cxnSp>
      <p:cxnSp>
        <p:nvCxnSpPr>
          <p:cNvPr id="88251" name="AutoShape 187"/>
          <p:cNvCxnSpPr>
            <a:cxnSpLocks noChangeAspect="1" noChangeShapeType="1"/>
            <a:stCxn id="88246" idx="2"/>
            <a:endCxn id="88225" idx="0"/>
          </p:cNvCxnSpPr>
          <p:nvPr/>
        </p:nvCxnSpPr>
        <p:spPr bwMode="auto">
          <a:xfrm>
            <a:off x="7959725" y="4527550"/>
            <a:ext cx="544513" cy="271463"/>
          </a:xfrm>
          <a:prstGeom prst="straightConnector1">
            <a:avLst/>
          </a:prstGeom>
          <a:noFill/>
          <a:ln w="12700">
            <a:solidFill>
              <a:schemeClr val="tx1"/>
            </a:solidFill>
            <a:round/>
            <a:headEnd/>
            <a:tailEnd/>
          </a:ln>
          <a:effectLst/>
        </p:spPr>
      </p:cxnSp>
      <p:cxnSp>
        <p:nvCxnSpPr>
          <p:cNvPr id="88252" name="AutoShape 188"/>
          <p:cNvCxnSpPr>
            <a:cxnSpLocks noChangeAspect="1" noChangeShapeType="1"/>
            <a:stCxn id="88224" idx="2"/>
            <a:endCxn id="88246" idx="0"/>
          </p:cNvCxnSpPr>
          <p:nvPr/>
        </p:nvCxnSpPr>
        <p:spPr bwMode="auto">
          <a:xfrm>
            <a:off x="6089650" y="4051300"/>
            <a:ext cx="1870075" cy="271463"/>
          </a:xfrm>
          <a:prstGeom prst="straightConnector1">
            <a:avLst/>
          </a:prstGeom>
          <a:noFill/>
          <a:ln w="12700">
            <a:solidFill>
              <a:schemeClr val="tx1"/>
            </a:solidFill>
            <a:round/>
            <a:headEnd/>
            <a:tailEnd/>
          </a:ln>
          <a:effectLst/>
        </p:spPr>
      </p:cxnSp>
      <p:cxnSp>
        <p:nvCxnSpPr>
          <p:cNvPr id="88253" name="AutoShape 189"/>
          <p:cNvCxnSpPr>
            <a:cxnSpLocks noChangeAspect="1" noChangeShapeType="1"/>
            <a:stCxn id="88244" idx="2"/>
            <a:endCxn id="88222" idx="0"/>
          </p:cNvCxnSpPr>
          <p:nvPr/>
        </p:nvCxnSpPr>
        <p:spPr bwMode="auto">
          <a:xfrm flipH="1">
            <a:off x="5241925" y="4527550"/>
            <a:ext cx="544513" cy="271463"/>
          </a:xfrm>
          <a:prstGeom prst="straightConnector1">
            <a:avLst/>
          </a:prstGeom>
          <a:noFill/>
          <a:ln w="12700">
            <a:solidFill>
              <a:schemeClr val="tx1"/>
            </a:solidFill>
            <a:round/>
            <a:headEnd/>
            <a:tailEnd/>
          </a:ln>
          <a:effectLst/>
        </p:spPr>
      </p:cxnSp>
      <p:cxnSp>
        <p:nvCxnSpPr>
          <p:cNvPr id="88254" name="AutoShape 190"/>
          <p:cNvCxnSpPr>
            <a:cxnSpLocks noChangeAspect="1" noChangeShapeType="1"/>
            <a:stCxn id="88244" idx="0"/>
            <a:endCxn id="88230" idx="2"/>
          </p:cNvCxnSpPr>
          <p:nvPr/>
        </p:nvCxnSpPr>
        <p:spPr bwMode="auto">
          <a:xfrm flipV="1">
            <a:off x="5786438" y="4051300"/>
            <a:ext cx="846137" cy="271463"/>
          </a:xfrm>
          <a:prstGeom prst="straightConnector1">
            <a:avLst/>
          </a:prstGeom>
          <a:noFill/>
          <a:ln w="19050">
            <a:solidFill>
              <a:srgbClr val="0000FF"/>
            </a:solidFill>
            <a:round/>
            <a:headEnd/>
            <a:tailEnd/>
          </a:ln>
          <a:effectLst/>
        </p:spPr>
      </p:cxnSp>
      <p:cxnSp>
        <p:nvCxnSpPr>
          <p:cNvPr id="88255" name="AutoShape 191"/>
          <p:cNvCxnSpPr>
            <a:cxnSpLocks noChangeAspect="1" noChangeShapeType="1"/>
            <a:stCxn id="88223" idx="0"/>
            <a:endCxn id="88220" idx="2"/>
          </p:cNvCxnSpPr>
          <p:nvPr/>
        </p:nvCxnSpPr>
        <p:spPr bwMode="auto">
          <a:xfrm flipV="1">
            <a:off x="4699000" y="4527550"/>
            <a:ext cx="542925" cy="271463"/>
          </a:xfrm>
          <a:prstGeom prst="straightConnector1">
            <a:avLst/>
          </a:prstGeom>
          <a:noFill/>
          <a:ln w="12700">
            <a:solidFill>
              <a:schemeClr val="tx1"/>
            </a:solidFill>
            <a:round/>
            <a:headEnd/>
            <a:tailEnd/>
          </a:ln>
          <a:effectLst/>
        </p:spPr>
      </p:cxnSp>
      <p:cxnSp>
        <p:nvCxnSpPr>
          <p:cNvPr id="88256" name="AutoShape 192"/>
          <p:cNvCxnSpPr>
            <a:cxnSpLocks noChangeAspect="1" noChangeShapeType="1"/>
            <a:stCxn id="88220" idx="0"/>
            <a:endCxn id="88230" idx="2"/>
          </p:cNvCxnSpPr>
          <p:nvPr/>
        </p:nvCxnSpPr>
        <p:spPr bwMode="auto">
          <a:xfrm flipV="1">
            <a:off x="5241925" y="4051300"/>
            <a:ext cx="1390650" cy="271463"/>
          </a:xfrm>
          <a:prstGeom prst="straightConnector1">
            <a:avLst/>
          </a:prstGeom>
          <a:noFill/>
          <a:ln w="19050">
            <a:solidFill>
              <a:srgbClr val="0000FF"/>
            </a:solidFill>
            <a:round/>
            <a:headEnd/>
            <a:tailEnd/>
          </a:ln>
          <a:effectLst/>
        </p:spPr>
      </p:cxnSp>
      <p:cxnSp>
        <p:nvCxnSpPr>
          <p:cNvPr id="88257" name="AutoShape 193"/>
          <p:cNvCxnSpPr>
            <a:cxnSpLocks noChangeAspect="1" noChangeShapeType="1"/>
            <a:stCxn id="88222" idx="0"/>
            <a:endCxn id="88247" idx="2"/>
          </p:cNvCxnSpPr>
          <p:nvPr/>
        </p:nvCxnSpPr>
        <p:spPr bwMode="auto">
          <a:xfrm flipH="1" flipV="1">
            <a:off x="4699000" y="4527550"/>
            <a:ext cx="542925" cy="271463"/>
          </a:xfrm>
          <a:prstGeom prst="straightConnector1">
            <a:avLst/>
          </a:prstGeom>
          <a:noFill/>
          <a:ln w="12700">
            <a:solidFill>
              <a:schemeClr val="tx1"/>
            </a:solidFill>
            <a:round/>
            <a:headEnd/>
            <a:tailEnd/>
          </a:ln>
          <a:effectLst/>
        </p:spPr>
      </p:cxnSp>
      <p:cxnSp>
        <p:nvCxnSpPr>
          <p:cNvPr id="88258" name="AutoShape 194"/>
          <p:cNvCxnSpPr>
            <a:cxnSpLocks noChangeAspect="1" noChangeShapeType="1"/>
            <a:stCxn id="88247" idx="0"/>
            <a:endCxn id="88224" idx="2"/>
          </p:cNvCxnSpPr>
          <p:nvPr/>
        </p:nvCxnSpPr>
        <p:spPr bwMode="auto">
          <a:xfrm flipV="1">
            <a:off x="4699000" y="4051300"/>
            <a:ext cx="1390650" cy="271463"/>
          </a:xfrm>
          <a:prstGeom prst="straightConnector1">
            <a:avLst/>
          </a:prstGeom>
          <a:noFill/>
          <a:ln w="12700">
            <a:solidFill>
              <a:schemeClr val="tx1"/>
            </a:solidFill>
            <a:round/>
            <a:headEnd/>
            <a:tailEnd/>
          </a:ln>
          <a:effectLst/>
        </p:spPr>
      </p:cxnSp>
      <p:cxnSp>
        <p:nvCxnSpPr>
          <p:cNvPr id="88259" name="AutoShape 195"/>
          <p:cNvCxnSpPr>
            <a:cxnSpLocks noChangeAspect="1" noChangeShapeType="1"/>
            <a:stCxn id="88248" idx="0"/>
            <a:endCxn id="88224" idx="2"/>
          </p:cNvCxnSpPr>
          <p:nvPr/>
        </p:nvCxnSpPr>
        <p:spPr bwMode="auto">
          <a:xfrm flipV="1">
            <a:off x="4156075" y="4051300"/>
            <a:ext cx="1933575" cy="271463"/>
          </a:xfrm>
          <a:prstGeom prst="straightConnector1">
            <a:avLst/>
          </a:prstGeom>
          <a:noFill/>
          <a:ln w="12700">
            <a:solidFill>
              <a:schemeClr val="tx1"/>
            </a:solidFill>
            <a:round/>
            <a:headEnd/>
            <a:tailEnd/>
          </a:ln>
          <a:effectLst/>
        </p:spPr>
      </p:cxnSp>
      <p:cxnSp>
        <p:nvCxnSpPr>
          <p:cNvPr id="88260" name="AutoShape 196"/>
          <p:cNvCxnSpPr>
            <a:cxnSpLocks noChangeAspect="1" noChangeShapeType="1"/>
            <a:stCxn id="88223" idx="0"/>
            <a:endCxn id="88248" idx="2"/>
          </p:cNvCxnSpPr>
          <p:nvPr/>
        </p:nvCxnSpPr>
        <p:spPr bwMode="auto">
          <a:xfrm flipH="1" flipV="1">
            <a:off x="4156075" y="4527550"/>
            <a:ext cx="542925" cy="271463"/>
          </a:xfrm>
          <a:prstGeom prst="straightConnector1">
            <a:avLst/>
          </a:prstGeom>
          <a:noFill/>
          <a:ln w="12700">
            <a:solidFill>
              <a:schemeClr val="tx1"/>
            </a:solidFill>
            <a:round/>
            <a:headEnd/>
            <a:tailEnd/>
          </a:ln>
          <a:effectLst/>
        </p:spPr>
      </p:cxnSp>
      <p:cxnSp>
        <p:nvCxnSpPr>
          <p:cNvPr id="88261" name="AutoShape 197"/>
          <p:cNvCxnSpPr>
            <a:cxnSpLocks noChangeAspect="1" noChangeShapeType="1"/>
            <a:stCxn id="88235" idx="2"/>
            <a:endCxn id="88193" idx="0"/>
          </p:cNvCxnSpPr>
          <p:nvPr/>
        </p:nvCxnSpPr>
        <p:spPr bwMode="auto">
          <a:xfrm>
            <a:off x="6088063" y="3643313"/>
            <a:ext cx="1076325" cy="203200"/>
          </a:xfrm>
          <a:prstGeom prst="straightConnector1">
            <a:avLst/>
          </a:prstGeom>
          <a:noFill/>
          <a:ln w="19050">
            <a:solidFill>
              <a:srgbClr val="0000FF"/>
            </a:solidFill>
            <a:round/>
            <a:headEnd/>
            <a:tailEnd/>
          </a:ln>
          <a:effectLst/>
        </p:spPr>
      </p:cxnSp>
      <p:cxnSp>
        <p:nvCxnSpPr>
          <p:cNvPr id="88262" name="AutoShape 198"/>
          <p:cNvCxnSpPr>
            <a:cxnSpLocks noChangeAspect="1" noChangeShapeType="1"/>
            <a:stCxn id="88235" idx="2"/>
            <a:endCxn id="88192" idx="0"/>
          </p:cNvCxnSpPr>
          <p:nvPr/>
        </p:nvCxnSpPr>
        <p:spPr bwMode="auto">
          <a:xfrm flipH="1">
            <a:off x="5532438" y="3643313"/>
            <a:ext cx="555625" cy="203200"/>
          </a:xfrm>
          <a:prstGeom prst="straightConnector1">
            <a:avLst/>
          </a:prstGeom>
          <a:noFill/>
          <a:ln w="19050">
            <a:solidFill>
              <a:srgbClr val="0000FF"/>
            </a:solidFill>
            <a:round/>
            <a:headEnd/>
            <a:tailEnd/>
          </a:ln>
          <a:effectLst/>
        </p:spPr>
      </p:cxnSp>
      <p:cxnSp>
        <p:nvCxnSpPr>
          <p:cNvPr id="88263" name="AutoShape 199"/>
          <p:cNvCxnSpPr>
            <a:cxnSpLocks noChangeAspect="1" noChangeShapeType="1"/>
            <a:stCxn id="88235" idx="2"/>
            <a:endCxn id="88191" idx="0"/>
          </p:cNvCxnSpPr>
          <p:nvPr/>
        </p:nvCxnSpPr>
        <p:spPr bwMode="auto">
          <a:xfrm flipH="1">
            <a:off x="4989513" y="3643313"/>
            <a:ext cx="1098550" cy="203200"/>
          </a:xfrm>
          <a:prstGeom prst="straightConnector1">
            <a:avLst/>
          </a:prstGeom>
          <a:noFill/>
          <a:ln w="19050">
            <a:solidFill>
              <a:srgbClr val="0000FF"/>
            </a:solidFill>
            <a:round/>
            <a:headEnd/>
            <a:tailEnd/>
          </a:ln>
          <a:effectLst/>
        </p:spPr>
      </p:cxnSp>
      <p:cxnSp>
        <p:nvCxnSpPr>
          <p:cNvPr id="88264" name="AutoShape 200"/>
          <p:cNvCxnSpPr>
            <a:cxnSpLocks noChangeAspect="1" noChangeShapeType="1"/>
            <a:stCxn id="88194" idx="0"/>
            <a:endCxn id="88234" idx="2"/>
          </p:cNvCxnSpPr>
          <p:nvPr/>
        </p:nvCxnSpPr>
        <p:spPr bwMode="auto">
          <a:xfrm flipH="1" flipV="1">
            <a:off x="4997450" y="5478463"/>
            <a:ext cx="1116013" cy="203200"/>
          </a:xfrm>
          <a:prstGeom prst="straightConnector1">
            <a:avLst/>
          </a:prstGeom>
          <a:noFill/>
          <a:ln w="12700">
            <a:solidFill>
              <a:schemeClr val="tx1"/>
            </a:solidFill>
            <a:round/>
            <a:headEnd/>
            <a:tailEnd/>
          </a:ln>
          <a:effectLst/>
        </p:spPr>
      </p:cxnSp>
      <p:cxnSp>
        <p:nvCxnSpPr>
          <p:cNvPr id="88265" name="AutoShape 201"/>
          <p:cNvCxnSpPr>
            <a:cxnSpLocks noChangeAspect="1" noChangeShapeType="1"/>
            <a:stCxn id="88194" idx="0"/>
            <a:endCxn id="88233" idx="2"/>
          </p:cNvCxnSpPr>
          <p:nvPr/>
        </p:nvCxnSpPr>
        <p:spPr bwMode="auto">
          <a:xfrm flipV="1">
            <a:off x="6113463" y="5478463"/>
            <a:ext cx="555625" cy="203200"/>
          </a:xfrm>
          <a:prstGeom prst="straightConnector1">
            <a:avLst/>
          </a:prstGeom>
          <a:noFill/>
          <a:ln w="19050">
            <a:solidFill>
              <a:srgbClr val="0000FF"/>
            </a:solidFill>
            <a:round/>
            <a:headEnd/>
            <a:tailEnd/>
          </a:ln>
          <a:effectLst/>
        </p:spPr>
      </p:cxnSp>
      <p:cxnSp>
        <p:nvCxnSpPr>
          <p:cNvPr id="88266" name="AutoShape 202"/>
          <p:cNvCxnSpPr>
            <a:cxnSpLocks noChangeAspect="1" noChangeShapeType="1"/>
            <a:stCxn id="88194" idx="0"/>
            <a:endCxn id="88232" idx="2"/>
          </p:cNvCxnSpPr>
          <p:nvPr/>
        </p:nvCxnSpPr>
        <p:spPr bwMode="auto">
          <a:xfrm flipV="1">
            <a:off x="6113463" y="5478463"/>
            <a:ext cx="1098550" cy="203200"/>
          </a:xfrm>
          <a:prstGeom prst="straightConnector1">
            <a:avLst/>
          </a:prstGeom>
          <a:noFill/>
          <a:ln w="19050">
            <a:solidFill>
              <a:srgbClr val="0000FF"/>
            </a:solidFill>
            <a:round/>
            <a:headEnd/>
            <a:tailEnd/>
          </a:ln>
          <a:effectLst/>
        </p:spPr>
      </p:cxnSp>
      <p:cxnSp>
        <p:nvCxnSpPr>
          <p:cNvPr id="88267" name="AutoShape 203"/>
          <p:cNvCxnSpPr>
            <a:cxnSpLocks noChangeAspect="1" noChangeShapeType="1"/>
            <a:stCxn id="88248" idx="0"/>
            <a:endCxn id="88191" idx="2"/>
          </p:cNvCxnSpPr>
          <p:nvPr/>
        </p:nvCxnSpPr>
        <p:spPr bwMode="auto">
          <a:xfrm flipV="1">
            <a:off x="4156075" y="4041775"/>
            <a:ext cx="833438" cy="280988"/>
          </a:xfrm>
          <a:prstGeom prst="straightConnector1">
            <a:avLst/>
          </a:prstGeom>
          <a:noFill/>
          <a:ln w="12700">
            <a:solidFill>
              <a:schemeClr val="tx1"/>
            </a:solidFill>
            <a:round/>
            <a:headEnd/>
            <a:tailEnd/>
          </a:ln>
          <a:effectLst/>
        </p:spPr>
      </p:cxnSp>
      <p:cxnSp>
        <p:nvCxnSpPr>
          <p:cNvPr id="88268" name="AutoShape 204"/>
          <p:cNvCxnSpPr>
            <a:cxnSpLocks noChangeAspect="1" noChangeShapeType="1"/>
            <a:stCxn id="88220" idx="0"/>
            <a:endCxn id="88191" idx="2"/>
          </p:cNvCxnSpPr>
          <p:nvPr/>
        </p:nvCxnSpPr>
        <p:spPr bwMode="auto">
          <a:xfrm flipH="1" flipV="1">
            <a:off x="4989513" y="4041775"/>
            <a:ext cx="252412" cy="280988"/>
          </a:xfrm>
          <a:prstGeom prst="straightConnector1">
            <a:avLst/>
          </a:prstGeom>
          <a:noFill/>
          <a:ln w="12700">
            <a:solidFill>
              <a:schemeClr val="tx1"/>
            </a:solidFill>
            <a:round/>
            <a:headEnd/>
            <a:tailEnd/>
          </a:ln>
          <a:effectLst/>
        </p:spPr>
      </p:cxnSp>
      <p:cxnSp>
        <p:nvCxnSpPr>
          <p:cNvPr id="88269" name="AutoShape 205"/>
          <p:cNvCxnSpPr>
            <a:cxnSpLocks noChangeAspect="1" noChangeShapeType="1"/>
            <a:stCxn id="88247" idx="0"/>
            <a:endCxn id="88192" idx="2"/>
          </p:cNvCxnSpPr>
          <p:nvPr/>
        </p:nvCxnSpPr>
        <p:spPr bwMode="auto">
          <a:xfrm flipV="1">
            <a:off x="4699000" y="4041775"/>
            <a:ext cx="833438" cy="280988"/>
          </a:xfrm>
          <a:prstGeom prst="straightConnector1">
            <a:avLst/>
          </a:prstGeom>
          <a:noFill/>
          <a:ln w="12700">
            <a:solidFill>
              <a:schemeClr val="tx1"/>
            </a:solidFill>
            <a:round/>
            <a:headEnd/>
            <a:tailEnd/>
          </a:ln>
          <a:effectLst/>
        </p:spPr>
      </p:cxnSp>
      <p:cxnSp>
        <p:nvCxnSpPr>
          <p:cNvPr id="88270" name="AutoShape 206"/>
          <p:cNvCxnSpPr>
            <a:cxnSpLocks noChangeAspect="1" noChangeShapeType="1"/>
            <a:stCxn id="88244" idx="0"/>
            <a:endCxn id="88192" idx="2"/>
          </p:cNvCxnSpPr>
          <p:nvPr/>
        </p:nvCxnSpPr>
        <p:spPr bwMode="auto">
          <a:xfrm flipH="1" flipV="1">
            <a:off x="5532438" y="4041775"/>
            <a:ext cx="254000" cy="280988"/>
          </a:xfrm>
          <a:prstGeom prst="straightConnector1">
            <a:avLst/>
          </a:prstGeom>
          <a:noFill/>
          <a:ln w="12700">
            <a:solidFill>
              <a:schemeClr val="tx1"/>
            </a:solidFill>
            <a:round/>
            <a:headEnd/>
            <a:tailEnd/>
          </a:ln>
          <a:effectLst/>
        </p:spPr>
      </p:cxnSp>
      <p:cxnSp>
        <p:nvCxnSpPr>
          <p:cNvPr id="88271" name="AutoShape 207"/>
          <p:cNvCxnSpPr>
            <a:cxnSpLocks noChangeAspect="1" noChangeShapeType="1"/>
            <a:stCxn id="88193" idx="2"/>
            <a:endCxn id="88246" idx="0"/>
          </p:cNvCxnSpPr>
          <p:nvPr/>
        </p:nvCxnSpPr>
        <p:spPr bwMode="auto">
          <a:xfrm>
            <a:off x="7164388" y="4041775"/>
            <a:ext cx="795337" cy="280988"/>
          </a:xfrm>
          <a:prstGeom prst="straightConnector1">
            <a:avLst/>
          </a:prstGeom>
          <a:noFill/>
          <a:ln w="19050">
            <a:solidFill>
              <a:srgbClr val="0000FF"/>
            </a:solidFill>
            <a:round/>
            <a:headEnd/>
            <a:tailEnd/>
          </a:ln>
          <a:effectLst/>
        </p:spPr>
      </p:cxnSp>
      <p:cxnSp>
        <p:nvCxnSpPr>
          <p:cNvPr id="88272" name="AutoShape 208"/>
          <p:cNvCxnSpPr>
            <a:cxnSpLocks noChangeAspect="1" noChangeShapeType="1"/>
            <a:stCxn id="88193" idx="2"/>
            <a:endCxn id="88245" idx="0"/>
          </p:cNvCxnSpPr>
          <p:nvPr/>
        </p:nvCxnSpPr>
        <p:spPr bwMode="auto">
          <a:xfrm>
            <a:off x="7164388" y="4041775"/>
            <a:ext cx="1339850" cy="280988"/>
          </a:xfrm>
          <a:prstGeom prst="straightConnector1">
            <a:avLst/>
          </a:prstGeom>
          <a:noFill/>
          <a:ln w="19050">
            <a:solidFill>
              <a:srgbClr val="0000FF"/>
            </a:solidFill>
            <a:round/>
            <a:headEnd/>
            <a:tailEnd/>
          </a:ln>
          <a:effectLst/>
        </p:spPr>
      </p:cxnSp>
      <p:cxnSp>
        <p:nvCxnSpPr>
          <p:cNvPr id="88273" name="AutoShape 209"/>
          <p:cNvCxnSpPr>
            <a:cxnSpLocks noChangeAspect="1" noChangeShapeType="1"/>
            <a:stCxn id="88204" idx="0"/>
            <a:endCxn id="88248" idx="2"/>
          </p:cNvCxnSpPr>
          <p:nvPr/>
        </p:nvCxnSpPr>
        <p:spPr bwMode="auto">
          <a:xfrm flipV="1">
            <a:off x="3598863" y="4527550"/>
            <a:ext cx="557212" cy="271463"/>
          </a:xfrm>
          <a:prstGeom prst="straightConnector1">
            <a:avLst/>
          </a:prstGeom>
          <a:noFill/>
          <a:ln w="19050">
            <a:solidFill>
              <a:srgbClr val="0000FF"/>
            </a:solidFill>
            <a:round/>
            <a:headEnd/>
            <a:tailEnd/>
          </a:ln>
          <a:effectLst/>
        </p:spPr>
      </p:cxnSp>
      <p:cxnSp>
        <p:nvCxnSpPr>
          <p:cNvPr id="88274" name="AutoShape 210"/>
          <p:cNvCxnSpPr>
            <a:cxnSpLocks noChangeAspect="1" noChangeShapeType="1"/>
            <a:stCxn id="88203" idx="0"/>
            <a:endCxn id="88248" idx="2"/>
          </p:cNvCxnSpPr>
          <p:nvPr/>
        </p:nvCxnSpPr>
        <p:spPr bwMode="auto">
          <a:xfrm flipH="1" flipV="1">
            <a:off x="4156075" y="4527550"/>
            <a:ext cx="2160588" cy="271463"/>
          </a:xfrm>
          <a:prstGeom prst="straightConnector1">
            <a:avLst/>
          </a:prstGeom>
          <a:noFill/>
          <a:ln w="12700">
            <a:solidFill>
              <a:schemeClr val="tx1"/>
            </a:solidFill>
            <a:round/>
            <a:headEnd/>
            <a:tailEnd/>
          </a:ln>
          <a:effectLst/>
        </p:spPr>
      </p:cxnSp>
      <p:cxnSp>
        <p:nvCxnSpPr>
          <p:cNvPr id="88275" name="AutoShape 211"/>
          <p:cNvCxnSpPr>
            <a:cxnSpLocks noChangeAspect="1" noChangeShapeType="1"/>
            <a:stCxn id="88204" idx="0"/>
            <a:endCxn id="88247" idx="2"/>
          </p:cNvCxnSpPr>
          <p:nvPr/>
        </p:nvCxnSpPr>
        <p:spPr bwMode="auto">
          <a:xfrm flipV="1">
            <a:off x="3598863" y="4527550"/>
            <a:ext cx="1100137" cy="271463"/>
          </a:xfrm>
          <a:prstGeom prst="straightConnector1">
            <a:avLst/>
          </a:prstGeom>
          <a:noFill/>
          <a:ln w="19050">
            <a:solidFill>
              <a:srgbClr val="0000FF"/>
            </a:solidFill>
            <a:round/>
            <a:headEnd/>
            <a:tailEnd/>
          </a:ln>
          <a:effectLst/>
        </p:spPr>
      </p:cxnSp>
      <p:cxnSp>
        <p:nvCxnSpPr>
          <p:cNvPr id="88276" name="AutoShape 212"/>
          <p:cNvCxnSpPr>
            <a:cxnSpLocks noChangeAspect="1" noChangeShapeType="1"/>
            <a:stCxn id="88181" idx="0"/>
            <a:endCxn id="88247" idx="2"/>
          </p:cNvCxnSpPr>
          <p:nvPr/>
        </p:nvCxnSpPr>
        <p:spPr bwMode="auto">
          <a:xfrm flipH="1" flipV="1">
            <a:off x="4699000" y="4527550"/>
            <a:ext cx="2162175" cy="271463"/>
          </a:xfrm>
          <a:prstGeom prst="straightConnector1">
            <a:avLst/>
          </a:prstGeom>
          <a:noFill/>
          <a:ln w="12700">
            <a:solidFill>
              <a:schemeClr val="tx1"/>
            </a:solidFill>
            <a:round/>
            <a:headEnd/>
            <a:tailEnd/>
          </a:ln>
          <a:effectLst/>
        </p:spPr>
      </p:cxnSp>
      <p:cxnSp>
        <p:nvCxnSpPr>
          <p:cNvPr id="88277" name="AutoShape 213"/>
          <p:cNvCxnSpPr>
            <a:cxnSpLocks noChangeAspect="1" noChangeShapeType="1"/>
            <a:stCxn id="88205" idx="0"/>
            <a:endCxn id="88220" idx="2"/>
          </p:cNvCxnSpPr>
          <p:nvPr/>
        </p:nvCxnSpPr>
        <p:spPr bwMode="auto">
          <a:xfrm flipV="1">
            <a:off x="4141788" y="4527550"/>
            <a:ext cx="1100137" cy="271463"/>
          </a:xfrm>
          <a:prstGeom prst="straightConnector1">
            <a:avLst/>
          </a:prstGeom>
          <a:noFill/>
          <a:ln w="12700">
            <a:solidFill>
              <a:schemeClr val="tx1"/>
            </a:solidFill>
            <a:round/>
            <a:headEnd/>
            <a:tailEnd/>
          </a:ln>
          <a:effectLst/>
        </p:spPr>
      </p:cxnSp>
      <p:cxnSp>
        <p:nvCxnSpPr>
          <p:cNvPr id="88278" name="AutoShape 214"/>
          <p:cNvCxnSpPr>
            <a:cxnSpLocks noChangeAspect="1" noChangeShapeType="1"/>
            <a:stCxn id="88206" idx="0"/>
            <a:endCxn id="88220" idx="2"/>
          </p:cNvCxnSpPr>
          <p:nvPr/>
        </p:nvCxnSpPr>
        <p:spPr bwMode="auto">
          <a:xfrm flipH="1" flipV="1">
            <a:off x="5241925" y="4527550"/>
            <a:ext cx="2162175" cy="271463"/>
          </a:xfrm>
          <a:prstGeom prst="straightConnector1">
            <a:avLst/>
          </a:prstGeom>
          <a:noFill/>
          <a:ln w="12700">
            <a:solidFill>
              <a:schemeClr val="tx1"/>
            </a:solidFill>
            <a:round/>
            <a:headEnd/>
            <a:tailEnd/>
          </a:ln>
          <a:effectLst/>
        </p:spPr>
      </p:cxnSp>
      <p:cxnSp>
        <p:nvCxnSpPr>
          <p:cNvPr id="88279" name="AutoShape 215"/>
          <p:cNvCxnSpPr>
            <a:cxnSpLocks noChangeAspect="1" noChangeShapeType="1"/>
            <a:stCxn id="88244" idx="2"/>
            <a:endCxn id="88205" idx="0"/>
          </p:cNvCxnSpPr>
          <p:nvPr/>
        </p:nvCxnSpPr>
        <p:spPr bwMode="auto">
          <a:xfrm flipH="1">
            <a:off x="4141788" y="4527550"/>
            <a:ext cx="1644650" cy="271463"/>
          </a:xfrm>
          <a:prstGeom prst="straightConnector1">
            <a:avLst/>
          </a:prstGeom>
          <a:noFill/>
          <a:ln w="12700">
            <a:solidFill>
              <a:schemeClr val="tx1"/>
            </a:solidFill>
            <a:round/>
            <a:headEnd/>
            <a:tailEnd/>
          </a:ln>
          <a:effectLst/>
        </p:spPr>
      </p:cxnSp>
      <p:cxnSp>
        <p:nvCxnSpPr>
          <p:cNvPr id="88280" name="AutoShape 216"/>
          <p:cNvCxnSpPr>
            <a:cxnSpLocks noChangeAspect="1" noChangeShapeType="1"/>
            <a:stCxn id="88244" idx="2"/>
            <a:endCxn id="88207" idx="0"/>
          </p:cNvCxnSpPr>
          <p:nvPr/>
        </p:nvCxnSpPr>
        <p:spPr bwMode="auto">
          <a:xfrm>
            <a:off x="5786438" y="4527550"/>
            <a:ext cx="2162175" cy="271463"/>
          </a:xfrm>
          <a:prstGeom prst="straightConnector1">
            <a:avLst/>
          </a:prstGeom>
          <a:noFill/>
          <a:ln w="12700">
            <a:solidFill>
              <a:schemeClr val="tx1"/>
            </a:solidFill>
            <a:round/>
            <a:headEnd/>
            <a:tailEnd/>
          </a:ln>
          <a:effectLst/>
        </p:spPr>
      </p:cxnSp>
      <p:cxnSp>
        <p:nvCxnSpPr>
          <p:cNvPr id="88281" name="AutoShape 217"/>
          <p:cNvCxnSpPr>
            <a:cxnSpLocks noChangeAspect="1" noChangeShapeType="1"/>
            <a:stCxn id="88246" idx="2"/>
            <a:endCxn id="88203" idx="0"/>
          </p:cNvCxnSpPr>
          <p:nvPr/>
        </p:nvCxnSpPr>
        <p:spPr bwMode="auto">
          <a:xfrm flipH="1">
            <a:off x="6316663" y="4527550"/>
            <a:ext cx="1643062" cy="271463"/>
          </a:xfrm>
          <a:prstGeom prst="straightConnector1">
            <a:avLst/>
          </a:prstGeom>
          <a:noFill/>
          <a:ln w="12700">
            <a:solidFill>
              <a:schemeClr val="tx1"/>
            </a:solidFill>
            <a:round/>
            <a:headEnd/>
            <a:tailEnd/>
          </a:ln>
          <a:effectLst/>
        </p:spPr>
      </p:cxnSp>
      <p:cxnSp>
        <p:nvCxnSpPr>
          <p:cNvPr id="88282" name="AutoShape 218"/>
          <p:cNvCxnSpPr>
            <a:cxnSpLocks noChangeAspect="1" noChangeShapeType="1"/>
            <a:stCxn id="88246" idx="2"/>
            <a:endCxn id="88181" idx="0"/>
          </p:cNvCxnSpPr>
          <p:nvPr/>
        </p:nvCxnSpPr>
        <p:spPr bwMode="auto">
          <a:xfrm flipH="1">
            <a:off x="6861175" y="4527550"/>
            <a:ext cx="1098550" cy="271463"/>
          </a:xfrm>
          <a:prstGeom prst="straightConnector1">
            <a:avLst/>
          </a:prstGeom>
          <a:noFill/>
          <a:ln w="12700">
            <a:solidFill>
              <a:schemeClr val="tx1"/>
            </a:solidFill>
            <a:round/>
            <a:headEnd/>
            <a:tailEnd/>
          </a:ln>
          <a:effectLst/>
        </p:spPr>
      </p:cxnSp>
      <p:cxnSp>
        <p:nvCxnSpPr>
          <p:cNvPr id="88283" name="AutoShape 219"/>
          <p:cNvCxnSpPr>
            <a:cxnSpLocks noChangeAspect="1" noChangeShapeType="1"/>
            <a:stCxn id="88245" idx="2"/>
            <a:endCxn id="88206" idx="0"/>
          </p:cNvCxnSpPr>
          <p:nvPr/>
        </p:nvCxnSpPr>
        <p:spPr bwMode="auto">
          <a:xfrm flipH="1">
            <a:off x="7404100" y="4527550"/>
            <a:ext cx="1100138" cy="271463"/>
          </a:xfrm>
          <a:prstGeom prst="straightConnector1">
            <a:avLst/>
          </a:prstGeom>
          <a:noFill/>
          <a:ln w="12700">
            <a:solidFill>
              <a:schemeClr val="tx1"/>
            </a:solidFill>
            <a:round/>
            <a:headEnd/>
            <a:tailEnd/>
          </a:ln>
          <a:effectLst/>
        </p:spPr>
      </p:cxnSp>
      <p:cxnSp>
        <p:nvCxnSpPr>
          <p:cNvPr id="88284" name="AutoShape 220"/>
          <p:cNvCxnSpPr>
            <a:cxnSpLocks noChangeAspect="1" noChangeShapeType="1"/>
            <a:stCxn id="88245" idx="2"/>
            <a:endCxn id="88207" idx="0"/>
          </p:cNvCxnSpPr>
          <p:nvPr/>
        </p:nvCxnSpPr>
        <p:spPr bwMode="auto">
          <a:xfrm flipH="1">
            <a:off x="7948613" y="4527550"/>
            <a:ext cx="555625" cy="271463"/>
          </a:xfrm>
          <a:prstGeom prst="straightConnector1">
            <a:avLst/>
          </a:prstGeom>
          <a:noFill/>
          <a:ln w="12700">
            <a:solidFill>
              <a:schemeClr val="tx1"/>
            </a:solidFill>
            <a:round/>
            <a:headEnd/>
            <a:tailEnd/>
          </a:ln>
          <a:effectLst/>
        </p:spPr>
      </p:cxnSp>
      <p:cxnSp>
        <p:nvCxnSpPr>
          <p:cNvPr id="88285" name="AutoShape 221"/>
          <p:cNvCxnSpPr>
            <a:cxnSpLocks noChangeAspect="1" noChangeShapeType="1"/>
            <a:stCxn id="88234" idx="0"/>
            <a:endCxn id="88204" idx="2"/>
          </p:cNvCxnSpPr>
          <p:nvPr/>
        </p:nvCxnSpPr>
        <p:spPr bwMode="auto">
          <a:xfrm flipH="1" flipV="1">
            <a:off x="3598863" y="4994275"/>
            <a:ext cx="1398587" cy="279400"/>
          </a:xfrm>
          <a:prstGeom prst="straightConnector1">
            <a:avLst/>
          </a:prstGeom>
          <a:noFill/>
          <a:ln w="19050">
            <a:solidFill>
              <a:srgbClr val="0000FF"/>
            </a:solidFill>
            <a:round/>
            <a:headEnd/>
            <a:tailEnd/>
          </a:ln>
          <a:effectLst/>
        </p:spPr>
      </p:cxnSp>
      <p:cxnSp>
        <p:nvCxnSpPr>
          <p:cNvPr id="88286" name="AutoShape 222"/>
          <p:cNvCxnSpPr>
            <a:cxnSpLocks noChangeAspect="1" noChangeShapeType="1"/>
            <a:stCxn id="88234" idx="0"/>
            <a:endCxn id="88205" idx="2"/>
          </p:cNvCxnSpPr>
          <p:nvPr/>
        </p:nvCxnSpPr>
        <p:spPr bwMode="auto">
          <a:xfrm flipH="1" flipV="1">
            <a:off x="4141788" y="4994275"/>
            <a:ext cx="855662" cy="279400"/>
          </a:xfrm>
          <a:prstGeom prst="straightConnector1">
            <a:avLst/>
          </a:prstGeom>
          <a:noFill/>
          <a:ln w="12700">
            <a:solidFill>
              <a:schemeClr val="tx1"/>
            </a:solidFill>
            <a:round/>
            <a:headEnd/>
            <a:tailEnd/>
          </a:ln>
          <a:effectLst/>
        </p:spPr>
      </p:cxnSp>
      <p:cxnSp>
        <p:nvCxnSpPr>
          <p:cNvPr id="88287" name="AutoShape 223"/>
          <p:cNvCxnSpPr>
            <a:cxnSpLocks noChangeAspect="1" noChangeShapeType="1"/>
            <a:stCxn id="88203" idx="2"/>
            <a:endCxn id="88233" idx="0"/>
          </p:cNvCxnSpPr>
          <p:nvPr/>
        </p:nvCxnSpPr>
        <p:spPr bwMode="auto">
          <a:xfrm>
            <a:off x="6316663" y="4994275"/>
            <a:ext cx="352425" cy="279400"/>
          </a:xfrm>
          <a:prstGeom prst="straightConnector1">
            <a:avLst/>
          </a:prstGeom>
          <a:noFill/>
          <a:ln w="19050">
            <a:solidFill>
              <a:srgbClr val="0000FF"/>
            </a:solidFill>
            <a:round/>
            <a:headEnd/>
            <a:tailEnd/>
          </a:ln>
          <a:effectLst/>
        </p:spPr>
      </p:cxnSp>
      <p:cxnSp>
        <p:nvCxnSpPr>
          <p:cNvPr id="88288" name="AutoShape 224"/>
          <p:cNvCxnSpPr>
            <a:cxnSpLocks noChangeAspect="1" noChangeShapeType="1"/>
            <a:stCxn id="88181" idx="2"/>
            <a:endCxn id="88232" idx="0"/>
          </p:cNvCxnSpPr>
          <p:nvPr/>
        </p:nvCxnSpPr>
        <p:spPr bwMode="auto">
          <a:xfrm>
            <a:off x="6861175" y="4994275"/>
            <a:ext cx="350838" cy="279400"/>
          </a:xfrm>
          <a:prstGeom prst="straightConnector1">
            <a:avLst/>
          </a:prstGeom>
          <a:noFill/>
          <a:ln w="19050">
            <a:solidFill>
              <a:srgbClr val="0000FF"/>
            </a:solidFill>
            <a:round/>
            <a:headEnd/>
            <a:tailEnd/>
          </a:ln>
          <a:effectLst/>
        </p:spPr>
      </p:cxnSp>
      <p:cxnSp>
        <p:nvCxnSpPr>
          <p:cNvPr id="88289" name="AutoShape 225"/>
          <p:cNvCxnSpPr>
            <a:cxnSpLocks noChangeAspect="1" noChangeShapeType="1"/>
            <a:stCxn id="88206" idx="2"/>
            <a:endCxn id="88233" idx="0"/>
          </p:cNvCxnSpPr>
          <p:nvPr/>
        </p:nvCxnSpPr>
        <p:spPr bwMode="auto">
          <a:xfrm flipH="1">
            <a:off x="6669088" y="4994275"/>
            <a:ext cx="735012" cy="279400"/>
          </a:xfrm>
          <a:prstGeom prst="straightConnector1">
            <a:avLst/>
          </a:prstGeom>
          <a:noFill/>
          <a:ln w="19050">
            <a:solidFill>
              <a:srgbClr val="0000FF"/>
            </a:solidFill>
            <a:round/>
            <a:headEnd/>
            <a:tailEnd/>
          </a:ln>
          <a:effectLst/>
        </p:spPr>
      </p:cxnSp>
      <p:cxnSp>
        <p:nvCxnSpPr>
          <p:cNvPr id="88290" name="AutoShape 226"/>
          <p:cNvCxnSpPr>
            <a:cxnSpLocks noChangeAspect="1" noChangeShapeType="1"/>
            <a:stCxn id="88207" idx="2"/>
            <a:endCxn id="88232" idx="0"/>
          </p:cNvCxnSpPr>
          <p:nvPr/>
        </p:nvCxnSpPr>
        <p:spPr bwMode="auto">
          <a:xfrm flipH="1">
            <a:off x="7212013" y="4994275"/>
            <a:ext cx="736600" cy="279400"/>
          </a:xfrm>
          <a:prstGeom prst="straightConnector1">
            <a:avLst/>
          </a:prstGeom>
          <a:noFill/>
          <a:ln w="19050">
            <a:solidFill>
              <a:srgbClr val="0000FF"/>
            </a:solidFill>
            <a:round/>
            <a:headEnd/>
            <a:tailEnd/>
          </a:ln>
          <a:effectLst/>
        </p:spPr>
      </p:cxnSp>
      <p:sp>
        <p:nvSpPr>
          <p:cNvPr id="88291" name="Text Box 227"/>
          <p:cNvSpPr txBox="1">
            <a:spLocks noChangeArrowheads="1"/>
          </p:cNvSpPr>
          <p:nvPr/>
        </p:nvSpPr>
        <p:spPr bwMode="auto">
          <a:xfrm>
            <a:off x="457200" y="1371600"/>
            <a:ext cx="2044700" cy="366713"/>
          </a:xfrm>
          <a:prstGeom prst="rect">
            <a:avLst/>
          </a:prstGeom>
          <a:noFill/>
          <a:ln w="9525" algn="ctr">
            <a:noFill/>
            <a:miter lim="800000"/>
            <a:headEnd/>
            <a:tailEnd/>
          </a:ln>
          <a:effectLst/>
        </p:spPr>
        <p:txBody>
          <a:bodyPr wrap="none">
            <a:spAutoFit/>
          </a:bodyPr>
          <a:lstStyle/>
          <a:p>
            <a:r>
              <a:rPr lang="en-US" sz="1800">
                <a:latin typeface="Times New Roman" pitchFamily="18" charset="0"/>
              </a:rPr>
              <a:t>(5,1)</a:t>
            </a:r>
            <a:r>
              <a:rPr lang="en-US" sz="1800"/>
              <a:t>-packing code</a:t>
            </a:r>
          </a:p>
        </p:txBody>
      </p:sp>
      <p:sp>
        <p:nvSpPr>
          <p:cNvPr id="88292" name="Text Box 228"/>
          <p:cNvSpPr txBox="1">
            <a:spLocks noChangeArrowheads="1"/>
          </p:cNvSpPr>
          <p:nvPr/>
        </p:nvSpPr>
        <p:spPr bwMode="auto">
          <a:xfrm>
            <a:off x="6553200" y="3352800"/>
            <a:ext cx="2184400" cy="366713"/>
          </a:xfrm>
          <a:prstGeom prst="rect">
            <a:avLst/>
          </a:prstGeom>
          <a:noFill/>
          <a:ln w="9525" algn="ctr">
            <a:noFill/>
            <a:miter lim="800000"/>
            <a:headEnd/>
            <a:tailEnd/>
          </a:ln>
          <a:effectLst/>
        </p:spPr>
        <p:txBody>
          <a:bodyPr wrap="none">
            <a:spAutoFit/>
          </a:bodyPr>
          <a:lstStyle/>
          <a:p>
            <a:r>
              <a:rPr lang="en-US" sz="1800">
                <a:latin typeface="Times New Roman" pitchFamily="18" charset="0"/>
              </a:rPr>
              <a:t>(5,1)</a:t>
            </a:r>
            <a:r>
              <a:rPr lang="en-US" sz="1800"/>
              <a:t>-covering  code</a:t>
            </a:r>
          </a:p>
        </p:txBody>
      </p:sp>
      <p:pic>
        <p:nvPicPr>
          <p:cNvPr id="88293" name="Picture 229"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l="-2280" t="-8000" r="-2280" b="-8000"/>
          <a:stretch>
            <a:fillRect/>
          </a:stretch>
        </p:blipFill>
        <p:spPr bwMode="auto">
          <a:xfrm>
            <a:off x="533400" y="5257800"/>
            <a:ext cx="3584575" cy="1131888"/>
          </a:xfrm>
          <a:prstGeom prst="rect">
            <a:avLst/>
          </a:prstGeom>
          <a:noFill/>
          <a:ln w="25400" algn="ctr">
            <a:solidFill>
              <a:srgbClr val="0000FF"/>
            </a:solidFill>
            <a:miter lim="800000"/>
            <a:headEnd/>
            <a:tailEnd/>
          </a:ln>
          <a:effectLst/>
        </p:spPr>
      </p:pic>
      <p:sp>
        <p:nvSpPr>
          <p:cNvPr id="88294" name="Slide Number Placeholder 5"/>
          <p:cNvSpPr txBox="1">
            <a:spLocks noGrp="1"/>
          </p:cNvSpPr>
          <p:nvPr/>
        </p:nvSpPr>
        <p:spPr bwMode="auto">
          <a:xfrm>
            <a:off x="8610600" y="133350"/>
            <a:ext cx="381000" cy="476250"/>
          </a:xfrm>
          <a:prstGeom prst="rect">
            <a:avLst/>
          </a:prstGeom>
          <a:noFill/>
          <a:ln w="9525">
            <a:noFill/>
            <a:miter lim="800000"/>
            <a:headEnd/>
            <a:tailEnd/>
          </a:ln>
        </p:spPr>
        <p:txBody>
          <a:bodyPr anchor="ctr"/>
          <a:lstStyle/>
          <a:p>
            <a:pPr algn="r"/>
            <a:fld id="{36CD11C6-24EF-48FA-8B4D-228C93628344}" type="slidenum">
              <a:rPr lang="en-US" sz="1200">
                <a:solidFill>
                  <a:schemeClr val="bg1"/>
                </a:solidFill>
              </a:rPr>
              <a:pPr algn="r"/>
              <a:t>9</a:t>
            </a:fld>
            <a:endParaRPr lang="en-US" sz="1200">
              <a:solidFill>
                <a:schemeClr val="bg1"/>
              </a:solidFill>
            </a:endParaRPr>
          </a:p>
        </p:txBody>
      </p:sp>
      <p:sp>
        <p:nvSpPr>
          <p:cNvPr id="88295" name="Text Box 231"/>
          <p:cNvSpPr txBox="1">
            <a:spLocks noChangeArrowheads="1"/>
          </p:cNvSpPr>
          <p:nvPr/>
        </p:nvSpPr>
        <p:spPr bwMode="auto">
          <a:xfrm>
            <a:off x="517525" y="4784725"/>
            <a:ext cx="1978025" cy="396875"/>
          </a:xfrm>
          <a:prstGeom prst="rect">
            <a:avLst/>
          </a:prstGeom>
          <a:noFill/>
          <a:ln w="9525">
            <a:noFill/>
            <a:miter lim="800000"/>
            <a:headEnd/>
            <a:tailEnd/>
          </a:ln>
          <a:effectLst/>
        </p:spPr>
        <p:txBody>
          <a:bodyPr wrap="none">
            <a:spAutoFit/>
          </a:bodyPr>
          <a:lstStyle/>
          <a:p>
            <a:r>
              <a:rPr lang="en-US" sz="2000" b="1"/>
              <a:t>Sphere bound: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True"/>
  <p:tag name="USEBOLDAMS" val="False"/>
  <p:tag name="DEFAULTDISPLAY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10;\end{document}&#10;"/>
  <p:tag name="TEX2PS" val="latex $(base).tex; dvips -D $(res) -E -o $(base).ps $(base).dvi"/>
  <p:tag name="EXTERNALEDITCOMMAND" val="notepad %"/>
  <p:tag name="GHOSTSCRIPTCOMMAND" val="gswin32c"/>
  <p:tag name="DEFAULTBITMAP" val="pngmono"/>
  <p:tag name="DEFAULTBLEND" val="False"/>
  <p:tag name="DEFAULTTRANSPARENT" val="True"/>
  <p:tag name="DEFAULTWORKAROUNDTRANSPARENCYBUG" val="False"/>
  <p:tag name="DEFAULTRESOLUTION" val="300"/>
  <p:tag name="DEFAULTMAGNIFICATION" val="1"/>
  <p:tag name="FIRSTAPPLIED20MATH@BRKWVZNFUVWXY5M7" val="3014"/>
  <p:tag name="DEFAULTFONTSIZE" val="10"/>
  <p:tag name="DEFAULTWIDTH" val="572"/>
  <p:tag name="DEFAULTHEIGHT" val="35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9.25in}&#10;&#10;\newcommand{\E}{\mathrm{E}} \newcommand{\R}{\mathcal{R}}&#10;\renewcommand{\P}{\mathrm{P}} \newcommand{\ho}{H}&#10;\newcommand{\h}{\widetilde{H}} \newcommand{\V}{\mathrm{Var}}&#10;\newcommand{\Gnp}{\mathcal{G}(n,p)} \newcommand{\SigM}{\hat{\Sigma}_{\mathrm{R}}(H)}&#10;\newcommand{\HCoreSG}[3]{\mathcal{H}_{#2,#3}(#1)}&#10;\newcommand{\SRep}[2]{\mathcal{S}_{#2}(#1)}&#10;&#10;\begin{document}&#10;Apply pointwise discrepancy. Restart with $g_{n_1}(z)=\lfloor$blue portion$\rfloor$.&#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63.8413"/>
  <p:tag name="PICTUREFILESIZE" val="533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9.25in}&#10;&#10;\newcommand{\E}{\mathrm{E}} \newcommand{\R}{\mathcal{R}}&#10;\renewcommand{\P}{\mathrm{P}} \newcommand{\ho}{H}&#10;\newcommand{\h}{\widetilde{H}} \newcommand{\V}{\mathrm{Var}}&#10;\newcommand{\Gnp}{\mathcal{G}(n,p)} \newcommand{\SigM}{\hat{\Sigma}_{\mathrm{R}}(H)}&#10;\newcommand{\HCoreSG}[3]{\mathcal{H}_{#2,#3}(#1)}&#10;\newcommand{\SRep}[2]{\mathcal{S}_{#2}(#1)}&#10;&#10;\begin{document}&#10;Apply interval discrepancy to get $\geq 1$ chip at position $\leq -n+2e$.&#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58.8013"/>
  <p:tag name="PICTUREFILESIZE" val="4859"/>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ll 1$&#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36.96008"/>
  <p:tag name="PICTUREFILESIZE" val="378"/>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26.88008"/>
  <p:tag name="PICTUREFILESIZE" val="29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2e$&#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78.00016"/>
  <p:tag name="PICTUREFILESIZE" val="614"/>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12"/>
  <p:tag name="PICTUREFILESIZE" val="273"/>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leftarrow~g_{n_1}(z)$&#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92.88016"/>
  <p:tag name="PICTUREFILESIZE" val="919"/>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_1+2e$&#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88.80016"/>
  <p:tag name="PICTUREFILESIZE" val="667"/>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_1$&#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36.96008"/>
  <p:tag name="PICTUREFILESIZE" val="338"/>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n_1$&#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20.88008"/>
  <p:tag name="PICTUREFILESIZE" val="31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begin{eqnarray*}&#10;M_{\mathrm{p}}\cdot \binom{n}{\leq e} &amp; \leq &amp; 2^n ~ \leq ~ M_{\mathrm{c}}&#10; \cdot \binom{n}{\leq R} \\&#10;&amp; \\&#10;4\cdot 6 &amp; \leq &amp; 32 ~ \leq ~ 7 \cdot 6&#10;\end{eqnarray*}&#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315.875"/>
  <p:tag name="PICTUREFILESIZE" val="480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9.25in}&#10;&#10;\newcommand{\E}{\mathrm{E}} \newcommand{\R}{\mathcal{R}}&#10;\renewcommand{\P}{\mathrm{P}} \newcommand{\ho}{H}&#10;\newcommand{\h}{\widetilde{H}} \newcommand{\V}{\mathrm{Var}}&#10;\newcommand{\Gnp}{\mathcal{G}(n,p)} \newcommand{\SigM}{\hat{\Sigma}_{\mathrm{R}}(H)}&#10;\newcommand{\HCoreSG}[3]{\mathcal{H}_{#2,#3}(#1)}&#10;\newcommand{\SRep}[2]{\mathcal{S}_{#2}(#1)}&#10;\newcommand{\Z}{\mathbb{Z}}&#10;&#10;\begin{document}&#10;{\bf Improved pathological liar game strategy (C,E'09+)}. Let $f\in (0,1/2)$ and&#10;$$M=\frac{2^n}{\binom{n}{\leq \lfloor fn\rfloor}}&#10;(4/(1-2f))\cdot \mbox{const.}\cdot\sqrt{\ln \ln n}(1+o(1)).$$ &#10;Then for $n$ sufficiently large, Paul can win the&#10;$(n,\lfloor fn\rfloor)$-pathological liar&#10;game with $M$ initial chips.&#10;&#10;{\bf Previous best (Delsarte and Piret '86).}&#10;$$&#10;M = \left\lceil \frac{2^n}{\binom{n}{\leq \lfloor fn\rfloor}} n&#10;    \log 2\right\rceil.&#10;$$&#10;&#10;{\bf Conjecture.}  $M\leq \frac{2^n}{\binom{n}{\leq \lfloor fn\rfloor}}+2fn$ suffices.&#10;&#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66.9614"/>
  <p:tag name="PICTUREFILESIZE" val="3182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10;\mathrm{wt}_n(x) = \mathrm{wt}_{n-1}(x(\mbox{green moved}))+\mathrm{wt}_{n-1}(x(\mbox{purple moved}))&#10;$$&#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03.8412"/>
  <p:tag name="PICTUREFILESIZE" val="460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10;\mathrm{wt}_n(x_0,x_1,\ldots,x_e) = \sum_{i=0}^e x_i \binom{n}{\leq e-i}&#10;$$&#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345.8407"/>
  <p:tag name="PICTUREFILESIZE" val="376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8.5in}&#10;&#10;\newcommand{\E}{\mathrm{E}} \newcommand{\R}{\mathcal{R}}&#10;\renewcommand{\P}{\mathrm{P}} \newcommand{\ho}{H}&#10;\newcommand{\h}{\widetilde{H}} \newcommand{\V}{\mathrm{Var}}&#10;\newcommand{\Gnp}{\mathcal{G}(n,p)} \newcommand{\SigM}{\hat{\Sigma}_{\mathrm{R}}(H)}&#10;\newcommand{\HCoreSG}[3]{\mathcal{H}_{#2,#3}(#1)}&#10;\newcommand{\SRep}[2]{\mathcal{S}_{#2}(#1)}&#10;&#10;\begin{document}&#10;Let $n=$\# rounds, $e=$\# lies, and $M=$\# chips.\\&#10;For the liar machine, define&#10;$$&#10;  f_t(z) = \mbox{\#chips at position $z$ at time $t$}.&#10;$$&#10;&#10;{\bf Theorem (Cooper,Ellis '09+).}\\&#10;Initialize the liar machine with&#10;$$&#10;f_0(z) = \begin{cases} M &amp; \mbox{if $z=0$}\\ 0 &amp; \mbox{otherwise.}\end{cases}&#10;$$&#10;If $\sum_{z=-n}^{-n+2e}f_n(z)\geq 1$, &#10;then Paul can win the $(n,e)$-pathological liar game&#10;starting with $M$ chips. &#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10.8013"/>
  <p:tag name="PICTUREFILESIZE" val="25461"/>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8.75in}&#10;&#10;\newcommand{\E}{\mathrm{E}} \newcommand{\R}{\mathcal{R}}&#10;\renewcommand{\P}{\mathrm{P}} \newcommand{\ho}{H}&#10;\newcommand{\h}{\widetilde{H}} \newcommand{\V}{\mathrm{Var}}&#10;\newcommand{\Gnp}{\mathcal{G}(n,p)} \newcommand{\SigM}{\hat{\Sigma}_{\mathrm{R}}(H)}&#10;\newcommand{\HCoreSG}[3]{\mathcal{H}_{#2,#3}(#1)}&#10;\newcommand{\SRep}[2]{\mathcal{S}_{#2}(#1)}&#10;&#10;\begin{document}&#10;{\bf Proof sketch.} {\bf (1)} $M$-chip &#10;liar game position vectors:&#10;$$\mathcal{U} = \{(u(1),\ldots,u(M)\}\in \mathbb{N}^M:u(1)\leq \cdots\leq u(M)\}$$ &#10;with weak majorization partial order $u\leq v$ provided for all&#10;$1\leq k\leq M$, \vspace{-.15in}&#10;$$\sum_{j=1}^k u(j)\leq \sum_{j=1}^k v(j).$$&#10;{\bf (2)} Paul's questions partition odd- versus even-indexed chips.\\&#10;Carole moves odd chips ($\textsc{odd}(u)$) or even chips ($\textsc{even}(u)$)&#10;\vspace{-.25in}&#10;&#10;{\bf (3)} $u\leq v\Rightarrow \textsc{odd}(u)\leq \textsc{odd}(v)$.\\&#10;By induction, &#10;$\textsc{even}^t(u)\leq \{\textsc{odd},\textsc{even}\}^t(u)\leq \textsc{odd}^t(u)$.&#10;&#10;{\bf (4)} Set $u=(u(1),\ldots,u(M))=(0,\ldots,0)$.\\&#10;If $\textsc{odd}^n(u)(1)\leq e$, Paul wins the $(n,e)$-pathological liar game.&#10;&#10;{\bf (5)} Rescale to liar machine: $\textsc{odd}^t(u)(i)=j \Leftrightarrow &#10;f_t(-t+2j){\small+\!\!=}1.$ &#10;&#10;&#10;&#10;&#10;&#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28.8013"/>
  <p:tag name="PICTUREFILESIZE" val="49137"/>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9.25in}&#10;&#10;\newcommand{\E}{\mathrm{E}} \newcommand{\R}{\mathcal{R}}&#10;\renewcommand{\P}{\mathrm{P}} \newcommand{\ho}{H}&#10;\newcommand{\h}{\widetilde{H}} \newcommand{\V}{\mathrm{Var}}&#10;\newcommand{\Gnp}{\mathcal{G}(n,p)} \newcommand{\SigM}{\hat{\Sigma}_{\mathrm{R}}(H)}&#10;\newcommand{\HCoreSG}[3]{\mathcal{H}_{#2,#3}(#1)}&#10;\newcommand{\SRep}[2]{\mathcal{S}_{#2}(#1)}&#10;\newcommand{\Z}{\mathbb{Z}}&#10;&#10;\begin{document}&#10;Run the liar machine ($f_t(z)$) and linear machine ($g_t(z)$) &#10;with same initial chip configuration $f_0\equiv g_0$ with &#10;support in $2\mathbb{Z}$.&#10;&#10;{\bf Pointwise Discrepancy (C,E'09+).}  &#10;For all $t \geq 2$, $j \in \Z$,&#10;$$&#10;|f_t(j) - g_t(j)| &lt; 12  \ln t\,.&#10;$$&#10;&#10;&#10;{\bf Interval Discrepancy (C,E'09+).}&#10;Let $I=[a,b] \subset \Z$.  Then&#10;$$&#10;|f_t(I) - g_t(I)| \leq c^\prime \cdot \left \{&#10;\begin{array}{ll} \sqrt{t} &amp; \textrm{ if } B &gt; \sqrt{t}/2 \\&#10;    B \log (t/B^2) &amp; \textrm{ if } B \leq \sqrt{t}/2, \end{array} \right .&#10;$$&#10;where $B = b-a$ and $c^\prime$ is an absolute constant.&#10;&#10;{\bf Proof idea.} Track contribution to discrepancy &#10;of every pair $(t,z)$ with $f_t(z)$ odd.  With $t$ fixed, cancellation occurs&#10;left-to-right.  Bound discrepancy from above and sum $t=0,\ldots,n$.&#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666.0013"/>
  <p:tag name="PICTUREFILESIZE" val="4527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setlength{\textwidth}{8.75in}&#10;&#10;\newcommand{\E}{\mathrm{E}} \newcommand{\R}{\mathcal{R}}&#10;\renewcommand{\P}{\mathrm{P}} \newcommand{\ho}{H}&#10;\newcommand{\h}{\widetilde{H}} \newcommand{\V}{\mathrm{Var}}&#10;\newcommand{\Gnp}{\mathcal{G}(n,p)} \newcommand{\SigM}{\hat{\Sigma}_{\mathrm{R}}(H)}&#10;\newcommand{\HCoreSG}[3]{\mathcal{H}_{#2,#3}(#1)}&#10;\newcommand{\SRep}[2]{\mathcal{S}_{#2}(#1)}&#10;&#10;\begin{document}&#10;Two stages: $n=n_1+n_2$.  Initialize $g_0(z)=M\cdot \delta_0(z)$.&#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537.8411"/>
  <p:tag name="PICTUREFILESIZE" val="409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multirow,amssymb}&#10;\usepackage[usenames]{color}&#10;&#10;\newcommand{\E}{\mathrm{E}} \newcommand{\R}{\mathcal{R}}&#10;\renewcommand{\P}{\mathrm{P}} \newcommand{\ho}{H}&#10;\newcommand{\h}{\widetilde{H}} \newcommand{\V}{\mathrm{Var}}&#10;\newcommand{\Gnp}{\mathcal{G}(n,p)} \newcommand{\SigM}{\hat{\Sigma}_{\mathrm{R}}(H)}&#10;\newcommand{\HCoreSG}[3]{\mathcal{H}_{#2,#3}(#1)}&#10;\newcommand{\SRep}[2]{\mathcal{S}_{#2}(#1)}&#10;&#10;\begin{document}&#10;$\leftarrow~g_{n}(z)$&#10;\end{document}&#10;"/>
  <p:tag name="EXTERNALNAME" val="txp_fig"/>
  <p:tag name="BLEND" val="False"/>
  <p:tag name="TRANSPARENT" val="True"/>
  <p:tag name="KEEPFILES" val="False"/>
  <p:tag name="DEBUGPAUSE" val="False"/>
  <p:tag name="RESOLUTION" val="300"/>
  <p:tag name="TIMEOUT" val="(none)"/>
  <p:tag name="BOXWIDTH" val="572"/>
  <p:tag name="BOXHEIGHT" val="350"/>
  <p:tag name="BOXFONT" val="10"/>
  <p:tag name="BOXWRAP" val="False"/>
  <p:tag name="WORKAROUNDTRANSPARENCYBUG" val="False"/>
  <p:tag name="ALLOWFONTSUBSTITUTION" val="False"/>
  <p:tag name="BITMAPFORMAT" val="pngmono"/>
  <p:tag name="ORIGWIDTH" val="84.00016"/>
  <p:tag name="PICTUREFILESIZE" val="86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TAMath">
  <a:themeElements>
    <a:clrScheme name="Tangra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ngram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angra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ngra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ngra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ngra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ngra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ngra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ngra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ngra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ngra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ngra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ngra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ngra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9060</TotalTime>
  <Words>4493</Words>
  <Application>Microsoft Office PowerPoint</Application>
  <PresentationFormat>On-screen Show (4:3)</PresentationFormat>
  <Paragraphs>1718</Paragraphs>
  <Slides>57</Slides>
  <Notes>55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57</vt:i4>
      </vt:variant>
    </vt:vector>
  </HeadingPairs>
  <TitlesOfParts>
    <vt:vector size="66" baseType="lpstr">
      <vt:lpstr>Arial</vt:lpstr>
      <vt:lpstr>Times New Roman</vt:lpstr>
      <vt:lpstr>Wingdings</vt:lpstr>
      <vt:lpstr>Symbol</vt:lpstr>
      <vt:lpstr>cmsy10</vt:lpstr>
      <vt:lpstr>Arial Narrow</vt:lpstr>
      <vt:lpstr>Default Design</vt:lpstr>
      <vt:lpstr>IITAMath</vt:lpstr>
      <vt:lpstr>1_Default Design</vt:lpstr>
      <vt:lpstr>Slide 1</vt:lpstr>
      <vt:lpstr>Outline of Talk</vt:lpstr>
      <vt:lpstr>Coding Theory Overview</vt:lpstr>
      <vt:lpstr>Coding Theory: (n,e)-Codes</vt:lpstr>
      <vt:lpstr>Coding Theory – A Hamming (7,1)-Code</vt:lpstr>
      <vt:lpstr>A Repetition Code as a Packing</vt:lpstr>
      <vt:lpstr>A (5,1)-Packing Code as a 2-Player Game</vt:lpstr>
      <vt:lpstr>Covering Codes</vt:lpstr>
      <vt:lpstr>Optimal Length 5 Packing &amp; Covering Codes</vt:lpstr>
      <vt:lpstr>A (5,1)-Covering Code as a Football Pool</vt:lpstr>
      <vt:lpstr>Codes with Feedback (Adaptive Codes)</vt:lpstr>
      <vt:lpstr>A (5,1)-Adaptive Packing Code as a 2-Player Liar Game</vt:lpstr>
      <vt:lpstr>A (5,1)-Adaptive Covering Code as a Football Pool</vt:lpstr>
      <vt:lpstr>Optimal (5,1)-Codes</vt:lpstr>
      <vt:lpstr>Slide 15</vt:lpstr>
      <vt:lpstr>Linear Machine on Z</vt:lpstr>
      <vt:lpstr>Linear Machine on Z</vt:lpstr>
      <vt:lpstr>Liar Machine on Z</vt:lpstr>
      <vt:lpstr>Liar Machine on Z</vt:lpstr>
      <vt:lpstr>Liar Machine on Z</vt:lpstr>
      <vt:lpstr>Liar Machine on Z</vt:lpstr>
      <vt:lpstr>Liar Machine on Z</vt:lpstr>
      <vt:lpstr>Liar Machine on Z</vt:lpstr>
      <vt:lpstr>Liar Machine on Z</vt:lpstr>
      <vt:lpstr>Liar Machine on Z</vt:lpstr>
      <vt:lpstr>(6,1)-Liar Game</vt:lpstr>
      <vt:lpstr>(6,1)-Liar Game</vt:lpstr>
      <vt:lpstr>(6,1)-Liar Game</vt:lpstr>
      <vt:lpstr>(6,1)-Liar Game</vt:lpstr>
      <vt:lpstr>(6,1)-Liar Game</vt:lpstr>
      <vt:lpstr>(6,1)-Liar Game</vt:lpstr>
      <vt:lpstr>(6,1)-Liar Game</vt:lpstr>
      <vt:lpstr>A Liar Game Strategy for Carole</vt:lpstr>
      <vt:lpstr>(6,1)-Pathological Liar Game</vt:lpstr>
      <vt:lpstr>(6,1)-Pathological Liar Game</vt:lpstr>
      <vt:lpstr>(6,1)-Pathological Liar Game</vt:lpstr>
      <vt:lpstr>(6,1)-Pathological Liar Game</vt:lpstr>
      <vt:lpstr>(6,1)-Pathological Liar Game</vt:lpstr>
      <vt:lpstr>(6,1)-Pathological Liar Game</vt:lpstr>
      <vt:lpstr>(6,1)-Pathological Liar Game</vt:lpstr>
      <vt:lpstr>Optimal (6,1)-Codes</vt:lpstr>
      <vt:lpstr>New Approach to the Pathological Liar Game</vt:lpstr>
      <vt:lpstr>Liar Machine vs. Pathological Liar Game</vt:lpstr>
      <vt:lpstr>Liar Machine vs. Pathological Liar Game</vt:lpstr>
      <vt:lpstr>Liar Machine vs. Pathological Liar Game</vt:lpstr>
      <vt:lpstr>Liar Machine vs. Pathological Liar Game</vt:lpstr>
      <vt:lpstr>Liar Machine vs. Pathological Liar Game</vt:lpstr>
      <vt:lpstr>Liar Machine vs. Pathological Liar Game</vt:lpstr>
      <vt:lpstr>Liar Machine vs. Pathological Liar Game</vt:lpstr>
      <vt:lpstr>(6,1)-Pathological Liar Game, Liar Machine</vt:lpstr>
      <vt:lpstr>Reduction to Liar Machine</vt:lpstr>
      <vt:lpstr>Reduction to Liar Machine</vt:lpstr>
      <vt:lpstr>Liar Machine Versus Linear Machine</vt:lpstr>
      <vt:lpstr>Saving One Chip in the Liar Machine</vt:lpstr>
      <vt:lpstr>Pathological Liar Game Theorem</vt:lpstr>
      <vt:lpstr>Further Exploration</vt:lpstr>
      <vt:lpstr>Reading List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Detection Overview Program Manager Review @ Metron  12 Dec 2006 </dc:title>
  <dc:creator/>
  <cp:lastModifiedBy>Robert Ellis</cp:lastModifiedBy>
  <cp:revision>344</cp:revision>
  <dcterms:created xsi:type="dcterms:W3CDTF">2006-10-09T11:48:02Z</dcterms:created>
  <dcterms:modified xsi:type="dcterms:W3CDTF">2010-02-04T00:09:00Z</dcterms:modified>
</cp:coreProperties>
</file>