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A6399-CFE6-40E8-9D9A-7AE21D299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2603A-BD51-4826-9352-CF175D28F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0F1B0-9FB2-4BAB-B48A-AA85FF7A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DB38E-5A39-4FC3-9BD5-C04EEC6D9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228DE-F0CC-4799-A63E-880D85EB0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52E0F-BE2B-4C94-BB1C-74D461558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2FAC4-FE72-4E03-9DA9-9A35F225D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ABA27-1EFF-4061-9099-3F1FBD6CC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ACD3D-5774-4883-9EE0-005F06B5F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23B56-29B2-47FF-81D2-349AFBF5D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AE7B1-5A86-45D4-B526-6305490DA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98BBE3-71CC-414B-99C3-7CF9E7088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1.jpe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39763"/>
          </a:xfrm>
        </p:spPr>
        <p:txBody>
          <a:bodyPr/>
          <a:lstStyle/>
          <a:p>
            <a:pPr eaLnBrk="1" hangingPunct="1"/>
            <a:r>
              <a:rPr lang="en-US" sz="3200" smtClean="0"/>
              <a:t>Properties of the natural log</a:t>
            </a:r>
          </a:p>
        </p:txBody>
      </p:sp>
      <p:sp>
        <p:nvSpPr>
          <p:cNvPr id="2067" name="Text Box 5"/>
          <p:cNvSpPr txBox="1">
            <a:spLocks noChangeArrowheads="1"/>
          </p:cNvSpPr>
          <p:nvPr/>
        </p:nvSpPr>
        <p:spPr bwMode="auto">
          <a:xfrm>
            <a:off x="593725" y="1103313"/>
            <a:ext cx="794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8" name="Text Box 7"/>
          <p:cNvSpPr txBox="1">
            <a:spLocks noChangeArrowheads="1"/>
          </p:cNvSpPr>
          <p:nvPr/>
        </p:nvSpPr>
        <p:spPr bwMode="auto">
          <a:xfrm>
            <a:off x="381000" y="762000"/>
            <a:ext cx="84582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Definition.</a:t>
            </a:r>
            <a:r>
              <a:rPr lang="en-US" sz="2000"/>
              <a:t> For all </a:t>
            </a:r>
            <a:r>
              <a:rPr lang="en-US" sz="2000" i="1"/>
              <a:t>x</a:t>
            </a:r>
            <a:r>
              <a:rPr lang="en-US" sz="2000"/>
              <a:t>&gt;0:</a:t>
            </a:r>
          </a:p>
          <a:p>
            <a:endParaRPr lang="en-US" sz="2000"/>
          </a:p>
          <a:p>
            <a:r>
              <a:rPr lang="en-US" sz="2000"/>
              <a:t>Properties:</a:t>
            </a:r>
          </a:p>
          <a:p>
            <a:r>
              <a:rPr lang="en-US" sz="2000"/>
              <a:t/>
            </a:r>
            <a:br>
              <a:rPr lang="en-US" sz="2000"/>
            </a:br>
            <a:endParaRPr lang="en-US" sz="2000"/>
          </a:p>
          <a:p>
            <a:endParaRPr lang="en-US" sz="2000" b="1"/>
          </a:p>
          <a:p>
            <a:r>
              <a:rPr lang="en-US" sz="2000"/>
              <a:t>Limits:</a:t>
            </a:r>
          </a:p>
          <a:p>
            <a:endParaRPr lang="en-US" sz="2000" i="1"/>
          </a:p>
          <a:p>
            <a:r>
              <a:rPr lang="en-US" sz="2000"/>
              <a:t>Definition of </a:t>
            </a:r>
            <a:r>
              <a:rPr lang="en-US" sz="2000" i="1"/>
              <a:t>e</a:t>
            </a:r>
            <a:r>
              <a:rPr lang="en-US" sz="2000"/>
              <a:t>:		</a:t>
            </a:r>
          </a:p>
          <a:p>
            <a:endParaRPr lang="en-US" sz="2000" i="1"/>
          </a:p>
          <a:p>
            <a:r>
              <a:rPr lang="en-US" sz="2000"/>
              <a:t>Derivatives:</a:t>
            </a:r>
          </a:p>
          <a:p>
            <a:endParaRPr lang="en-US" sz="2000"/>
          </a:p>
          <a:p>
            <a:endParaRPr lang="en-US" sz="2000" i="1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629025" y="698500"/>
          <a:ext cx="1539875" cy="889000"/>
        </p:xfrm>
        <a:graphic>
          <a:graphicData uri="http://schemas.openxmlformats.org/presentationml/2006/ole">
            <p:oleObj spid="_x0000_s2055" name="Equation" r:id="rId3" imgW="812520" imgH="46980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019800" y="914400"/>
          <a:ext cx="1258888" cy="609600"/>
        </p:xfrm>
        <a:graphic>
          <a:graphicData uri="http://schemas.openxmlformats.org/presentationml/2006/ole">
            <p:oleObj spid="_x0000_s2056" name="Equation" r:id="rId4" imgW="812520" imgH="393480" progId="Equation.3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533400" y="1981200"/>
          <a:ext cx="2243138" cy="338138"/>
        </p:xfrm>
        <a:graphic>
          <a:graphicData uri="http://schemas.openxmlformats.org/presentationml/2006/ole">
            <p:oleObj spid="_x0000_s2057" name="Equation" r:id="rId5" imgW="1346040" imgH="20304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3429000" y="1752600"/>
          <a:ext cx="2243138" cy="762000"/>
        </p:xfrm>
        <a:graphic>
          <a:graphicData uri="http://schemas.openxmlformats.org/presentationml/2006/ole">
            <p:oleObj spid="_x0000_s2058" name="Equation" r:id="rId6" imgW="1346040" imgH="457200" progId="Equation.3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6400800" y="1924050"/>
          <a:ext cx="1417638" cy="381000"/>
        </p:xfrm>
        <a:graphic>
          <a:graphicData uri="http://schemas.openxmlformats.org/presentationml/2006/ole">
            <p:oleObj spid="_x0000_s2059" name="Equation" r:id="rId7" imgW="850680" imgH="228600" progId="Equation.3">
              <p:embed/>
            </p:oleObj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3048000" y="2667000"/>
          <a:ext cx="1525588" cy="500063"/>
        </p:xfrm>
        <a:graphic>
          <a:graphicData uri="http://schemas.openxmlformats.org/presentationml/2006/ole">
            <p:oleObj spid="_x0000_s2060" name="Equation" r:id="rId8" imgW="850680" imgH="279360" progId="Equation.3">
              <p:embed/>
            </p:oleObj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5105400" y="2667000"/>
          <a:ext cx="1711325" cy="533400"/>
        </p:xfrm>
        <a:graphic>
          <a:graphicData uri="http://schemas.openxmlformats.org/presentationml/2006/ole">
            <p:oleObj spid="_x0000_s2061" name="Equation" r:id="rId9" imgW="977760" imgH="304560" progId="Equation.3">
              <p:embed/>
            </p:oleObj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3352800" y="3352800"/>
          <a:ext cx="914400" cy="339725"/>
        </p:xfrm>
        <a:graphic>
          <a:graphicData uri="http://schemas.openxmlformats.org/presentationml/2006/ole">
            <p:oleObj spid="_x0000_s2062" name="Equation" r:id="rId10" imgW="545760" imgH="203040" progId="Equation.3">
              <p:embed/>
            </p:oleObj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2133600" y="3810000"/>
          <a:ext cx="2133600" cy="696913"/>
        </p:xfrm>
        <a:graphic>
          <a:graphicData uri="http://schemas.openxmlformats.org/presentationml/2006/ole">
            <p:oleObj spid="_x0000_s2064" name="Equation" r:id="rId11" imgW="1282680" imgH="419040" progId="Equation.3">
              <p:embed/>
            </p:oleObj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5319713" y="3830638"/>
          <a:ext cx="1246187" cy="654050"/>
        </p:xfrm>
        <a:graphic>
          <a:graphicData uri="http://schemas.openxmlformats.org/presentationml/2006/ole">
            <p:oleObj spid="_x0000_s2065" name="Equation" r:id="rId12" imgW="749160" imgH="393480" progId="Equation.3">
              <p:embed/>
            </p:oleObj>
          </a:graphicData>
        </a:graphic>
      </p:graphicFrame>
      <p:pic>
        <p:nvPicPr>
          <p:cNvPr id="2069" name="Picture 17" descr="NaturalLogEPlot_1000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62000" y="4749800"/>
            <a:ext cx="3048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" name="Picture 19" descr="NaturalLogarithm_1000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91000" y="4868863"/>
            <a:ext cx="4619625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1" name="TextBox 20"/>
          <p:cNvSpPr txBox="1">
            <a:spLocks noChangeArrowheads="1"/>
          </p:cNvSpPr>
          <p:nvPr/>
        </p:nvSpPr>
        <p:spPr bwMode="auto">
          <a:xfrm>
            <a:off x="6745288" y="6488113"/>
            <a:ext cx="20177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(Plots from Wolfram Alpha)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sz="3200" smtClean="0"/>
              <a:t>Tan(x), Logarithmic Differentiation</a:t>
            </a:r>
          </a:p>
        </p:txBody>
      </p:sp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593725" y="1331913"/>
            <a:ext cx="794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93725" y="2803525"/>
            <a:ext cx="79406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Steps in Logarithmic Differentiation</a:t>
            </a:r>
          </a:p>
          <a:p>
            <a:endParaRPr lang="en-US" sz="2000"/>
          </a:p>
          <a:p>
            <a:pPr>
              <a:buFontTx/>
              <a:buAutoNum type="arabicPeriod"/>
            </a:pPr>
            <a:r>
              <a:rPr lang="en-US" sz="2000"/>
              <a:t>Take natural logarithm of both sides of an equation </a:t>
            </a:r>
            <a:r>
              <a:rPr lang="en-US" sz="2000" i="1"/>
              <a:t>y</a:t>
            </a:r>
            <a:r>
              <a:rPr lang="en-US" sz="2000"/>
              <a:t> = </a:t>
            </a:r>
            <a:r>
              <a:rPr lang="en-US" sz="2000" i="1"/>
              <a:t>f</a:t>
            </a:r>
            <a:r>
              <a:rPr lang="en-US" sz="2000"/>
              <a:t>(</a:t>
            </a:r>
            <a:r>
              <a:rPr lang="en-US" sz="2000" i="1"/>
              <a:t>x</a:t>
            </a:r>
            <a:r>
              <a:rPr lang="en-US" sz="2000"/>
              <a:t>) and use the Laws of Logarithms to simplify.</a:t>
            </a:r>
            <a:br>
              <a:rPr lang="en-US" sz="2000"/>
            </a:br>
            <a:endParaRPr lang="en-US" sz="2000"/>
          </a:p>
          <a:p>
            <a:pPr>
              <a:buFontTx/>
              <a:buAutoNum type="arabicPeriod"/>
            </a:pPr>
            <a:r>
              <a:rPr lang="en-US" sz="2000"/>
              <a:t>Differentiate implicitly with respect to </a:t>
            </a:r>
            <a:r>
              <a:rPr lang="en-US" sz="2000" i="1"/>
              <a:t>x</a:t>
            </a:r>
            <a:r>
              <a:rPr lang="en-US" sz="2000"/>
              <a:t>.</a:t>
            </a:r>
            <a:br>
              <a:rPr lang="en-US" sz="2000"/>
            </a:br>
            <a:endParaRPr lang="en-US" sz="2000"/>
          </a:p>
          <a:p>
            <a:pPr>
              <a:buFontTx/>
              <a:buAutoNum type="arabicPeriod"/>
            </a:pPr>
            <a:r>
              <a:rPr lang="en-US" sz="2000"/>
              <a:t>Solve the resulting equation for </a:t>
            </a:r>
            <a:r>
              <a:rPr lang="en-US" sz="2000" i="1"/>
              <a:t>y’`</a:t>
            </a:r>
            <a:r>
              <a:rPr lang="en-US" sz="2000"/>
              <a:t>.</a:t>
            </a:r>
          </a:p>
          <a:p>
            <a:endParaRPr lang="en-US" sz="2000"/>
          </a:p>
          <a:p>
            <a:endParaRPr lang="en-US" sz="2000"/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286000" y="1524000"/>
          <a:ext cx="4365625" cy="838200"/>
        </p:xfrm>
        <a:graphic>
          <a:graphicData uri="http://schemas.openxmlformats.org/presentationml/2006/ole">
            <p:oleObj spid="_x0000_s3080" name="Equation" r:id="rId3" imgW="158724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57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Default Design</vt:lpstr>
      <vt:lpstr>Microsoft Equation 3.0</vt:lpstr>
      <vt:lpstr>Equation</vt:lpstr>
      <vt:lpstr>Properties of the natural log</vt:lpstr>
      <vt:lpstr>Tan(x), Logarithmic Differentiation</vt:lpstr>
    </vt:vector>
  </TitlesOfParts>
  <Company>IIT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Applied Mathematics</dc:creator>
  <cp:lastModifiedBy>Applied Mathematics</cp:lastModifiedBy>
  <cp:revision>33</cp:revision>
  <dcterms:created xsi:type="dcterms:W3CDTF">2012-01-11T16:43:12Z</dcterms:created>
  <dcterms:modified xsi:type="dcterms:W3CDTF">2012-01-18T18:46:04Z</dcterms:modified>
</cp:coreProperties>
</file>