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D4788-7512-416B-825B-468E24E49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8DD85-879E-426B-A26B-28650A592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4177E-0BB2-485B-8CD3-CF6334F45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7349F-8BAC-4C3A-AA80-2A9EBA05A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8D517-0306-440B-8D74-AD6B1E798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3ABD3-B328-4AB9-B6A2-CAC875A2C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30FED-1681-40CF-AA2B-09ABF59FE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0BF76-DEDB-43F7-B2DD-BB6C8CB19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9D1F4-746F-4954-AEBD-4D4CD5F7A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5CEF1-EE01-4BCB-A268-8DE1F642C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1B17-E6F1-438C-A74A-05B5B093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797B026-908A-4B14-85F2-ADF0BD6E9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/>
          <a:lstStyle/>
          <a:p>
            <a:pPr eaLnBrk="1" hangingPunct="1"/>
            <a:r>
              <a:rPr lang="en-US" sz="3200" smtClean="0"/>
              <a:t>6.4* Properties of the general exponentials</a:t>
            </a:r>
          </a:p>
        </p:txBody>
      </p:sp>
      <p:sp>
        <p:nvSpPr>
          <p:cNvPr id="2089" name="Text Box 5"/>
          <p:cNvSpPr txBox="1">
            <a:spLocks noChangeArrowheads="1"/>
          </p:cNvSpPr>
          <p:nvPr/>
        </p:nvSpPr>
        <p:spPr bwMode="auto">
          <a:xfrm>
            <a:off x="593725" y="1103313"/>
            <a:ext cx="794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90" name="Text Box 7"/>
          <p:cNvSpPr txBox="1">
            <a:spLocks noChangeArrowheads="1"/>
          </p:cNvSpPr>
          <p:nvPr/>
        </p:nvSpPr>
        <p:spPr bwMode="auto">
          <a:xfrm>
            <a:off x="381000" y="914400"/>
            <a:ext cx="84582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For </a:t>
            </a:r>
            <a:r>
              <a:rPr lang="en-US" sz="2000" i="1"/>
              <a:t>a</a:t>
            </a:r>
            <a:r>
              <a:rPr lang="en-US" sz="2000"/>
              <a:t>&gt;0 and rational </a:t>
            </a:r>
            <a:r>
              <a:rPr lang="en-US" sz="2000" i="1"/>
              <a:t>r, </a:t>
            </a:r>
            <a:endParaRPr lang="en-US" sz="2000"/>
          </a:p>
          <a:p>
            <a:endParaRPr lang="en-US" sz="2000"/>
          </a:p>
          <a:p>
            <a:r>
              <a:rPr lang="en-US" sz="2000"/>
              <a:t>Since </a:t>
            </a:r>
            <a:r>
              <a:rPr lang="en-US" sz="2000" i="1"/>
              <a:t>y</a:t>
            </a:r>
            <a:r>
              <a:rPr lang="en-US" sz="2000"/>
              <a:t>=</a:t>
            </a:r>
            <a:r>
              <a:rPr lang="en-US" sz="2000" i="1"/>
              <a:t>e</a:t>
            </a:r>
            <a:r>
              <a:rPr lang="en-US" sz="2000" i="1" baseline="30000"/>
              <a:t>x</a:t>
            </a:r>
            <a:r>
              <a:rPr lang="en-US" sz="2000"/>
              <a:t> is continuous, define</a:t>
            </a:r>
          </a:p>
          <a:p>
            <a:endParaRPr lang="en-US" sz="2000"/>
          </a:p>
          <a:p>
            <a:r>
              <a:rPr lang="en-US" sz="2000"/>
              <a:t>Laws of Exponents:</a:t>
            </a:r>
          </a:p>
          <a:p>
            <a:endParaRPr lang="en-US" sz="2000" i="1"/>
          </a:p>
          <a:p>
            <a:endParaRPr lang="en-US" sz="2000" i="1"/>
          </a:p>
          <a:p>
            <a:endParaRPr lang="en-US" sz="2000"/>
          </a:p>
          <a:p>
            <a:r>
              <a:rPr lang="en-US" sz="2000"/>
              <a:t>Derivatives:	</a:t>
            </a:r>
          </a:p>
          <a:p>
            <a:endParaRPr lang="en-US" sz="2000" i="1"/>
          </a:p>
          <a:p>
            <a:endParaRPr lang="en-US" sz="2000" i="1"/>
          </a:p>
          <a:p>
            <a:r>
              <a:rPr lang="en-US" sz="2000"/>
              <a:t>Integral: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Exercises. </a:t>
            </a:r>
            <a:r>
              <a:rPr lang="en-US" sz="2000" i="1"/>
              <a:t>a</a:t>
            </a:r>
            <a:r>
              <a:rPr lang="en-US" sz="2000"/>
              <a:t>, </a:t>
            </a:r>
            <a:r>
              <a:rPr lang="en-US" sz="2000" i="1"/>
              <a:t>b</a:t>
            </a:r>
            <a:r>
              <a:rPr lang="en-US" sz="2000"/>
              <a:t> positive constants, </a:t>
            </a:r>
            <a:r>
              <a:rPr lang="en-US" sz="2000" i="1"/>
              <a:t>x</a:t>
            </a:r>
            <a:r>
              <a:rPr lang="en-US" sz="2000"/>
              <a:t> variable.</a:t>
            </a:r>
          </a:p>
          <a:p>
            <a:endParaRPr lang="en-US" sz="2000"/>
          </a:p>
          <a:p>
            <a:endParaRPr lang="en-US" sz="2000" i="1"/>
          </a:p>
        </p:txBody>
      </p:sp>
      <p:graphicFrame>
        <p:nvGraphicFramePr>
          <p:cNvPr id="2073" name="Object 25"/>
          <p:cNvGraphicFramePr>
            <a:graphicFrameLocks noChangeAspect="1"/>
          </p:cNvGraphicFramePr>
          <p:nvPr/>
        </p:nvGraphicFramePr>
        <p:xfrm>
          <a:off x="4495800" y="838200"/>
          <a:ext cx="2286000" cy="496888"/>
        </p:xfrm>
        <a:graphic>
          <a:graphicData uri="http://schemas.openxmlformats.org/presentationml/2006/ole">
            <p:oleObj spid="_x0000_s2073" name="Equation" r:id="rId3" imgW="1054080" imgH="228600" progId="Equation.3">
              <p:embed/>
            </p:oleObj>
          </a:graphicData>
        </a:graphic>
      </p:graphicFrame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4976813" y="1550988"/>
          <a:ext cx="1322387" cy="442912"/>
        </p:xfrm>
        <a:graphic>
          <a:graphicData uri="http://schemas.openxmlformats.org/presentationml/2006/ole">
            <p:oleObj spid="_x0000_s2074" name="Equation" r:id="rId4" imgW="609480" imgH="203040" progId="Equation.3">
              <p:embed/>
            </p:oleObj>
          </a:graphicData>
        </a:graphic>
      </p:graphicFrame>
      <p:graphicFrame>
        <p:nvGraphicFramePr>
          <p:cNvPr id="2075" name="Object 27"/>
          <p:cNvGraphicFramePr>
            <a:graphicFrameLocks noChangeAspect="1"/>
          </p:cNvGraphicFramePr>
          <p:nvPr/>
        </p:nvGraphicFramePr>
        <p:xfrm>
          <a:off x="533400" y="2501900"/>
          <a:ext cx="1446213" cy="398463"/>
        </p:xfrm>
        <a:graphic>
          <a:graphicData uri="http://schemas.openxmlformats.org/presentationml/2006/ole">
            <p:oleObj spid="_x0000_s2075" name="Equation" r:id="rId5" imgW="736560" imgH="203040" progId="Equation.3">
              <p:embed/>
            </p:oleObj>
          </a:graphicData>
        </a:graphic>
      </p:graphicFrame>
      <p:graphicFrame>
        <p:nvGraphicFramePr>
          <p:cNvPr id="2078" name="Object 30"/>
          <p:cNvGraphicFramePr>
            <a:graphicFrameLocks noChangeAspect="1"/>
          </p:cNvGraphicFramePr>
          <p:nvPr/>
        </p:nvGraphicFramePr>
        <p:xfrm>
          <a:off x="2667000" y="2501900"/>
          <a:ext cx="1646238" cy="398463"/>
        </p:xfrm>
        <a:graphic>
          <a:graphicData uri="http://schemas.openxmlformats.org/presentationml/2006/ole">
            <p:oleObj spid="_x0000_s2078" name="Equation" r:id="rId6" imgW="838080" imgH="203040" progId="Equation.3">
              <p:embed/>
            </p:oleObj>
          </a:graphicData>
        </a:graphic>
      </p:graphicFrame>
      <p:graphicFrame>
        <p:nvGraphicFramePr>
          <p:cNvPr id="2079" name="Object 31"/>
          <p:cNvGraphicFramePr>
            <a:graphicFrameLocks noChangeAspect="1"/>
          </p:cNvGraphicFramePr>
          <p:nvPr/>
        </p:nvGraphicFramePr>
        <p:xfrm>
          <a:off x="5029200" y="2438400"/>
          <a:ext cx="1322388" cy="523875"/>
        </p:xfrm>
        <a:graphic>
          <a:graphicData uri="http://schemas.openxmlformats.org/presentationml/2006/ole">
            <p:oleObj spid="_x0000_s2079" name="Equation" r:id="rId7" imgW="672840" imgH="266400" progId="Equation.3">
              <p:embed/>
            </p:oleObj>
          </a:graphicData>
        </a:graphic>
      </p:graphicFrame>
      <p:graphicFrame>
        <p:nvGraphicFramePr>
          <p:cNvPr id="2080" name="Object 32"/>
          <p:cNvGraphicFramePr>
            <a:graphicFrameLocks noChangeAspect="1"/>
          </p:cNvGraphicFramePr>
          <p:nvPr/>
        </p:nvGraphicFramePr>
        <p:xfrm>
          <a:off x="6937375" y="2459038"/>
          <a:ext cx="1520825" cy="473075"/>
        </p:xfrm>
        <a:graphic>
          <a:graphicData uri="http://schemas.openxmlformats.org/presentationml/2006/ole">
            <p:oleObj spid="_x0000_s2080" name="Equation" r:id="rId8" imgW="774360" imgH="241200" progId="Equation.3">
              <p:embed/>
            </p:oleObj>
          </a:graphicData>
        </a:graphic>
      </p:graphicFrame>
      <p:graphicFrame>
        <p:nvGraphicFramePr>
          <p:cNvPr id="2081" name="Object 33"/>
          <p:cNvGraphicFramePr>
            <a:graphicFrameLocks noChangeAspect="1"/>
          </p:cNvGraphicFramePr>
          <p:nvPr/>
        </p:nvGraphicFramePr>
        <p:xfrm>
          <a:off x="2279650" y="3209925"/>
          <a:ext cx="1627188" cy="690563"/>
        </p:xfrm>
        <a:graphic>
          <a:graphicData uri="http://schemas.openxmlformats.org/presentationml/2006/ole">
            <p:oleObj spid="_x0000_s2081" name="Equation" r:id="rId9" imgW="927000" imgH="393480" progId="Equation.3">
              <p:embed/>
            </p:oleObj>
          </a:graphicData>
        </a:graphic>
      </p:graphicFrame>
      <p:graphicFrame>
        <p:nvGraphicFramePr>
          <p:cNvPr id="2082" name="Object 34"/>
          <p:cNvGraphicFramePr>
            <a:graphicFrameLocks noChangeAspect="1"/>
          </p:cNvGraphicFramePr>
          <p:nvPr/>
        </p:nvGraphicFramePr>
        <p:xfrm>
          <a:off x="4406900" y="3200400"/>
          <a:ext cx="2832100" cy="690563"/>
        </p:xfrm>
        <a:graphic>
          <a:graphicData uri="http://schemas.openxmlformats.org/presentationml/2006/ole">
            <p:oleObj spid="_x0000_s2082" name="Equation" r:id="rId10" imgW="1612800" imgH="393480" progId="Equation.3">
              <p:embed/>
            </p:oleObj>
          </a:graphicData>
        </a:graphic>
      </p:graphicFrame>
      <p:graphicFrame>
        <p:nvGraphicFramePr>
          <p:cNvPr id="2083" name="Object 35"/>
          <p:cNvGraphicFramePr>
            <a:graphicFrameLocks noChangeAspect="1"/>
          </p:cNvGraphicFramePr>
          <p:nvPr/>
        </p:nvGraphicFramePr>
        <p:xfrm>
          <a:off x="2063750" y="4114800"/>
          <a:ext cx="2379663" cy="760413"/>
        </p:xfrm>
        <a:graphic>
          <a:graphicData uri="http://schemas.openxmlformats.org/presentationml/2006/ole">
            <p:oleObj spid="_x0000_s2083" name="Equation" r:id="rId11" imgW="1231560" imgH="393480" progId="Equation.3">
              <p:embed/>
            </p:oleObj>
          </a:graphicData>
        </a:graphic>
      </p:graphicFrame>
      <p:graphicFrame>
        <p:nvGraphicFramePr>
          <p:cNvPr id="2084" name="Object 36"/>
          <p:cNvGraphicFramePr>
            <a:graphicFrameLocks noChangeAspect="1"/>
          </p:cNvGraphicFramePr>
          <p:nvPr/>
        </p:nvGraphicFramePr>
        <p:xfrm>
          <a:off x="4572000" y="5715000"/>
          <a:ext cx="1293813" cy="690563"/>
        </p:xfrm>
        <a:graphic>
          <a:graphicData uri="http://schemas.openxmlformats.org/presentationml/2006/ole">
            <p:oleObj spid="_x0000_s2084" name="Equation" r:id="rId12" imgW="736560" imgH="393480" progId="Equation.3">
              <p:embed/>
            </p:oleObj>
          </a:graphicData>
        </a:graphic>
      </p:graphicFrame>
      <p:graphicFrame>
        <p:nvGraphicFramePr>
          <p:cNvPr id="2085" name="Object 37"/>
          <p:cNvGraphicFramePr>
            <a:graphicFrameLocks noChangeAspect="1"/>
          </p:cNvGraphicFramePr>
          <p:nvPr/>
        </p:nvGraphicFramePr>
        <p:xfrm>
          <a:off x="2301875" y="5715000"/>
          <a:ext cx="1584325" cy="690563"/>
        </p:xfrm>
        <a:graphic>
          <a:graphicData uri="http://schemas.openxmlformats.org/presentationml/2006/ole">
            <p:oleObj spid="_x0000_s2085" name="Equation" r:id="rId13" imgW="901440" imgH="393480" progId="Equation.3">
              <p:embed/>
            </p:oleObj>
          </a:graphicData>
        </a:graphic>
      </p:graphicFrame>
      <p:graphicFrame>
        <p:nvGraphicFramePr>
          <p:cNvPr id="2086" name="Object 38"/>
          <p:cNvGraphicFramePr>
            <a:graphicFrameLocks noChangeAspect="1"/>
          </p:cNvGraphicFramePr>
          <p:nvPr/>
        </p:nvGraphicFramePr>
        <p:xfrm>
          <a:off x="609600" y="5715000"/>
          <a:ext cx="1049338" cy="690563"/>
        </p:xfrm>
        <a:graphic>
          <a:graphicData uri="http://schemas.openxmlformats.org/presentationml/2006/ole">
            <p:oleObj spid="_x0000_s2086" name="Equation" r:id="rId14" imgW="596880" imgH="393480" progId="Equation.3">
              <p:embed/>
            </p:oleObj>
          </a:graphicData>
        </a:graphic>
      </p:graphicFrame>
      <p:graphicFrame>
        <p:nvGraphicFramePr>
          <p:cNvPr id="2087" name="Object 39"/>
          <p:cNvGraphicFramePr>
            <a:graphicFrameLocks noChangeAspect="1"/>
          </p:cNvGraphicFramePr>
          <p:nvPr/>
        </p:nvGraphicFramePr>
        <p:xfrm>
          <a:off x="6516688" y="5715000"/>
          <a:ext cx="1673225" cy="690563"/>
        </p:xfrm>
        <a:graphic>
          <a:graphicData uri="http://schemas.openxmlformats.org/presentationml/2006/ole">
            <p:oleObj spid="_x0000_s2087" name="Equation" r:id="rId15" imgW="952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Default Design</vt:lpstr>
      <vt:lpstr>Equation</vt:lpstr>
      <vt:lpstr>6.4* Properties of the general exponentials</vt:lpstr>
    </vt:vector>
  </TitlesOfParts>
  <Company>IIT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Applied Mathematics</dc:creator>
  <cp:lastModifiedBy>Applied Mathematics</cp:lastModifiedBy>
  <cp:revision>36</cp:revision>
  <dcterms:created xsi:type="dcterms:W3CDTF">2012-01-11T16:43:12Z</dcterms:created>
  <dcterms:modified xsi:type="dcterms:W3CDTF">2012-01-20T20:12:08Z</dcterms:modified>
</cp:coreProperties>
</file>