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6"/>
  </p:notesMasterIdLst>
  <p:sldIdLst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77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  <a:srgbClr val="993300"/>
    <a:srgbClr val="996633"/>
    <a:srgbClr val="CC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2" autoAdjust="0"/>
    <p:restoredTop sz="94660"/>
  </p:normalViewPr>
  <p:slideViewPr>
    <p:cSldViewPr>
      <p:cViewPr varScale="1">
        <p:scale>
          <a:sx n="53" d="100"/>
          <a:sy n="53" d="100"/>
        </p:scale>
        <p:origin x="-41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141A82-AD12-4549-800F-5D0869E1A415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88AD4F-CFCA-4AB5-B958-89F42CDBA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958850" y="4572000"/>
            <a:ext cx="6553200" cy="990600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5562600"/>
            <a:ext cx="48768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 bwMode="white">
          <a:xfrm>
            <a:off x="7010400" y="6619875"/>
            <a:ext cx="2133600" cy="476250"/>
          </a:xfrm>
        </p:spPr>
        <p:txBody>
          <a:bodyPr anchor="t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5D8E51-7FBD-45D4-B611-2C19EDC79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06A56-A394-4C6A-94AD-8C1FF611D36F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45D89-EF7E-4146-9026-8A139D46E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C61DB-13A7-4B56-A36E-41FF44C94B4B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9F86-86D4-42B5-A415-B55D77F87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934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52CDE-08B0-4185-AF68-ECCC71EE6BFB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ABD96-356B-435E-B978-2D2ADB525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302CE-C090-4580-889E-0674ADBD86A4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A9A56-7B06-4EC8-B817-E6C58CA6A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47EF-1457-4A67-B71C-3A261125A4F1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38AA6-532C-4590-845E-065296020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FE24E-570A-4D3E-838E-CDA46833AC88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B1E07-8BD9-409C-9E3B-3928D54A6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663DE-7CDB-4CB1-B247-2BDB943BEF18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E5DBC-F76D-4CBC-ADC7-7180A8AD9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C56CA-29C4-4FC7-9526-30EA184945A4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19138-1B84-4617-B409-70AC6F20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4B051-A2FF-44A8-B1C4-4638C41A8707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46C8-2D66-4293-B833-5623E6145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CA4BA-077D-46C1-93C8-3AD5C68746EE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408BE-E0C8-4EE1-B0F8-3FEEAA90B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C1262-0100-4E70-9E8D-2E1E94EFF7D4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B7E3B-28B1-4B82-8382-2AEE60004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7846-01EA-435C-A317-0E7D591718A8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B5F14-C1EE-4513-8FEC-86F080CB7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3F472-1E4B-4813-B9E5-1E9977494B66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AA601-6CF8-4ADC-8CFB-FD2AA0A7D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03FC-A55A-4A35-AB4A-E9471E732380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50145-E16C-4129-9469-0656BB41A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D7DB3-4D94-46A2-A0B6-8B434B7B55E8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30747-9AB1-4968-8426-37D8328B3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6449F-F76F-470B-849A-647178FD56EF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4D862-6115-49CA-B679-4C2AB2899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0B8D5-4164-41A6-90E0-07D34928FE68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4956-F3DC-4D65-965E-D8633D850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586F1-8493-4D99-8890-2CDEB91057C3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4D3BD-3172-4505-9913-C18800874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D514A-E388-45E6-BF46-476E48EE9759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D444A-ECB5-4438-B30F-29F65B6CB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77CE8-A7E3-4186-9A86-5F52E01B5E94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7E574-E57D-429F-B329-B0AFF852C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9F07F-5E89-4740-9DB3-5A4763339673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40475-7F83-4272-9A25-82CA2CB89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D1B3D-BE2E-444B-926E-C8F51528483A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F1454-9D09-4A91-AD1E-5C64BA62B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481E2-AE67-42FE-B8A7-38D9008507CA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8DC5F-6BA2-4B71-9CE6-078A4CA2E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-12700" y="-12700"/>
            <a:ext cx="9156700" cy="1066800"/>
          </a:xfrm>
          <a:prstGeom prst="rect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04800"/>
            <a:ext cx="693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1752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3B4B39-17F3-444E-9B15-6D107498DF40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133350"/>
            <a:ext cx="381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F116E-3ACA-41FE-A19E-6BD19A0B7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  <p:sldLayoutId id="214748367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0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7135CFA5-26F4-4D8D-BF08-98C89CAE0C84}" type="datetime1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400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0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936CED39-F44A-4862-8BCF-77D1088EC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5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  <p:sldLayoutId id="214748368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3.2.1. Augmenting path algorithm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Two theorems to recall: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Theorem 3.1.10 (Berge).</a:t>
            </a:r>
            <a:r>
              <a:rPr lang="en-US" sz="2200" b="1" smtClean="0"/>
              <a:t>  </a:t>
            </a:r>
            <a:r>
              <a:rPr lang="en-US" sz="2200" smtClean="0"/>
              <a:t>A matching </a:t>
            </a:r>
            <a:r>
              <a:rPr lang="en-US" sz="2200" i="1" smtClean="0"/>
              <a:t>M </a:t>
            </a:r>
            <a:r>
              <a:rPr lang="en-US" sz="2200" smtClean="0"/>
              <a:t>in a graph </a:t>
            </a:r>
            <a:r>
              <a:rPr lang="en-US" sz="2200" i="1" smtClean="0"/>
              <a:t>G </a:t>
            </a:r>
            <a:r>
              <a:rPr lang="en-US" sz="2200" smtClean="0"/>
              <a:t> is a maximum matching in </a:t>
            </a:r>
            <a:r>
              <a:rPr lang="en-US" sz="2200" i="1" smtClean="0"/>
              <a:t>G </a:t>
            </a:r>
            <a:r>
              <a:rPr lang="en-US" sz="2200" smtClean="0"/>
              <a:t>iff </a:t>
            </a:r>
            <a:r>
              <a:rPr lang="en-US" sz="2200" i="1" smtClean="0"/>
              <a:t>G </a:t>
            </a:r>
            <a:r>
              <a:rPr lang="en-US" sz="2200" smtClean="0"/>
              <a:t>has no </a:t>
            </a:r>
            <a:r>
              <a:rPr lang="en-US" sz="2200" i="1" smtClean="0"/>
              <a:t>M-</a:t>
            </a:r>
            <a:r>
              <a:rPr lang="en-US" sz="2200" smtClean="0"/>
              <a:t>augmenting path.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Theorem 3.1.16 (König,Egerváry)</a:t>
            </a:r>
            <a:r>
              <a:rPr lang="en-US" sz="2200" smtClean="0"/>
              <a:t>  If </a:t>
            </a:r>
            <a:r>
              <a:rPr lang="en-US" sz="2200" i="1" smtClean="0"/>
              <a:t>G </a:t>
            </a:r>
            <a:r>
              <a:rPr lang="en-US" sz="2200" smtClean="0"/>
              <a:t>is bipartite, then a maximum matching and a minimum vertex cover of </a:t>
            </a:r>
            <a:r>
              <a:rPr lang="en-US" sz="2200" i="1" smtClean="0"/>
              <a:t>G</a:t>
            </a:r>
            <a:r>
              <a:rPr lang="en-US" sz="2200" smtClean="0"/>
              <a:t> have the same size (</a:t>
            </a:r>
            <a:r>
              <a:rPr lang="en-US" sz="2200" smtClean="0">
                <a:sym typeface="Symbol" pitchFamily="18" charset="2"/>
              </a:rPr>
              <a:t></a:t>
            </a:r>
            <a:r>
              <a:rPr lang="en-US" sz="2200" smtClean="0"/>
              <a:t>’(G)=</a:t>
            </a:r>
            <a:r>
              <a:rPr lang="en-US" sz="2200" smtClean="0">
                <a:sym typeface="Symbol" pitchFamily="18" charset="2"/>
              </a:rPr>
              <a:t></a:t>
            </a:r>
            <a:r>
              <a:rPr lang="en-US" sz="2200" smtClean="0"/>
              <a:t>(G)).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2200" smtClean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u="sng" smtClean="0"/>
              <a:t>Augmenting path algorithm for maximum bipartite matching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Input: </a:t>
            </a:r>
            <a:r>
              <a:rPr lang="en-US" sz="2200" i="1" smtClean="0"/>
              <a:t>X</a:t>
            </a:r>
            <a:r>
              <a:rPr lang="en-US" sz="2200" smtClean="0"/>
              <a:t>,</a:t>
            </a:r>
            <a:r>
              <a:rPr lang="en-US" sz="2200" i="1" smtClean="0"/>
              <a:t>Y</a:t>
            </a:r>
            <a:r>
              <a:rPr lang="en-US" sz="2200" smtClean="0"/>
              <a:t>-bigraph.	Output: </a:t>
            </a:r>
            <a:r>
              <a:rPr lang="en-US" sz="2200" i="1" smtClean="0"/>
              <a:t>M</a:t>
            </a:r>
            <a:r>
              <a:rPr lang="en-US" sz="2200" smtClean="0"/>
              <a:t>,</a:t>
            </a:r>
            <a:r>
              <a:rPr lang="en-US" sz="2200" i="1" smtClean="0"/>
              <a:t>Q</a:t>
            </a:r>
            <a:r>
              <a:rPr lang="en-US" sz="2200" smtClean="0"/>
              <a:t> with |</a:t>
            </a:r>
            <a:r>
              <a:rPr lang="en-US" sz="2200" i="1" smtClean="0"/>
              <a:t>M</a:t>
            </a:r>
            <a:r>
              <a:rPr lang="en-US" sz="2200" smtClean="0"/>
              <a:t>|=|</a:t>
            </a:r>
            <a:r>
              <a:rPr lang="en-US" sz="2200" i="1" smtClean="0"/>
              <a:t>Q</a:t>
            </a:r>
            <a:r>
              <a:rPr lang="en-US" sz="2200" smtClean="0"/>
              <a:t>|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Use modified breadth-first search to find augmenting paths.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Initialize with empty matching and iteratively increase by 1.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Produce a vertex cover of same size to certify the output.</a:t>
            </a:r>
            <a:endParaRPr lang="en-US" smtClean="0"/>
          </a:p>
          <a:p>
            <a:pPr marL="0" indent="0" algn="just" eaLnBrk="1" hangingPunct="1">
              <a:buFont typeface="Wingdings" pitchFamily="2" charset="2"/>
              <a:buNone/>
            </a:pPr>
            <a:endParaRPr lang="en-US" b="1" u="sng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71137A-ACEC-430E-AB1B-5C31292EC2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7890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7891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7892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7893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7894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7895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7896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7897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7898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7899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7900" name="Straight Connector 15"/>
          <p:cNvCxnSpPr>
            <a:cxnSpLocks noChangeShapeType="1"/>
            <a:stCxn id="37891" idx="4"/>
            <a:endCxn id="37895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7901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2" name="Straight Connector 23"/>
          <p:cNvCxnSpPr>
            <a:cxnSpLocks noChangeShapeType="1"/>
            <a:stCxn id="37892" idx="3"/>
            <a:endCxn id="37895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3" name="Straight Connector 26"/>
          <p:cNvCxnSpPr>
            <a:cxnSpLocks noChangeShapeType="1"/>
            <a:stCxn id="37892" idx="4"/>
            <a:endCxn id="37896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4" name="Straight Connector 34"/>
          <p:cNvCxnSpPr>
            <a:cxnSpLocks noChangeShapeType="1"/>
            <a:stCxn id="37894" idx="3"/>
            <a:endCxn id="37896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5" name="Straight Connector 37"/>
          <p:cNvCxnSpPr>
            <a:cxnSpLocks noChangeShapeType="1"/>
            <a:stCxn id="37893" idx="3"/>
            <a:endCxn id="37896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6" name="Straight Connector 40"/>
          <p:cNvCxnSpPr>
            <a:cxnSpLocks noChangeShapeType="1"/>
            <a:stCxn id="37893" idx="4"/>
            <a:endCxn id="37897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7" name="Straight Connector 43"/>
          <p:cNvCxnSpPr>
            <a:cxnSpLocks noChangeShapeType="1"/>
            <a:stCxn id="37894" idx="4"/>
            <a:endCxn id="37898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908" name="Straight Connector 46"/>
          <p:cNvCxnSpPr>
            <a:cxnSpLocks noChangeShapeType="1"/>
            <a:stCxn id="37894" idx="5"/>
            <a:endCxn id="37899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909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98BF1-6619-4645-B772-B4F08E96A4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  <p:cxnSp>
        <p:nvCxnSpPr>
          <p:cNvPr id="37910" name="Straight Connector 47"/>
          <p:cNvCxnSpPr>
            <a:cxnSpLocks noChangeShapeType="1"/>
            <a:endCxn id="37896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7911" name="TextBox 30"/>
          <p:cNvSpPr txBox="1">
            <a:spLocks noChangeArrowheads="1"/>
          </p:cNvSpPr>
          <p:nvPr/>
        </p:nvSpPr>
        <p:spPr bwMode="auto">
          <a:xfrm>
            <a:off x="609600" y="5105400"/>
            <a:ext cx="7391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4 Input: </a:t>
            </a:r>
            <a:r>
              <a:rPr lang="en-US" sz="2200" i="1"/>
              <a:t>M=</a:t>
            </a:r>
            <a:r>
              <a:rPr lang="en-US" sz="2200"/>
              <a:t>{x</a:t>
            </a:r>
            <a:r>
              <a:rPr lang="en-US" sz="2200" i="1" baseline="-25000"/>
              <a:t>1</a:t>
            </a:r>
            <a:r>
              <a:rPr lang="en-US" sz="2200"/>
              <a:t>y</a:t>
            </a:r>
            <a:r>
              <a:rPr lang="en-US" sz="2200" i="1" baseline="-25000"/>
              <a:t>2</a:t>
            </a:r>
            <a:r>
              <a:rPr lang="en-US" sz="2200"/>
              <a:t>, x</a:t>
            </a:r>
            <a:r>
              <a:rPr lang="en-US" sz="2200" i="1" baseline="-25000"/>
              <a:t>2</a:t>
            </a:r>
            <a:r>
              <a:rPr lang="en-US" sz="2200"/>
              <a:t>y</a:t>
            </a:r>
            <a:r>
              <a:rPr lang="en-US" sz="2200" i="1" baseline="-25000"/>
              <a:t>1</a:t>
            </a:r>
            <a:r>
              <a:rPr lang="en-US" sz="2200"/>
              <a:t>, x</a:t>
            </a:r>
            <a:r>
              <a:rPr lang="en-US" sz="2200" i="1" baseline="-25000"/>
              <a:t>3</a:t>
            </a:r>
            <a:r>
              <a:rPr lang="en-US" sz="2200"/>
              <a:t>y</a:t>
            </a:r>
            <a:r>
              <a:rPr lang="en-US" sz="2200" i="1" baseline="-25000"/>
              <a:t>3</a:t>
            </a:r>
            <a:r>
              <a:rPr lang="en-US" sz="2200"/>
              <a:t>}  </a:t>
            </a:r>
            <a:r>
              <a:rPr lang="en-US" sz="2200" i="1"/>
              <a:t>S</a:t>
            </a:r>
            <a:r>
              <a:rPr lang="en-US" sz="2200"/>
              <a:t>={x</a:t>
            </a:r>
            <a:r>
              <a:rPr lang="en-US" sz="2200" baseline="-25000"/>
              <a:t>4,</a:t>
            </a:r>
            <a:r>
              <a:rPr lang="en-US" sz="2200"/>
              <a:t> x</a:t>
            </a:r>
            <a:r>
              <a:rPr lang="en-US" sz="2200" baseline="-25000"/>
              <a:t>5</a:t>
            </a:r>
            <a:r>
              <a:rPr lang="en-US" sz="2200"/>
              <a:t>}, </a:t>
            </a:r>
            <a:r>
              <a:rPr lang="en-US" sz="2200" i="1"/>
              <a:t>T</a:t>
            </a:r>
            <a:r>
              <a:rPr lang="en-US" sz="2200"/>
              <a:t>=</a:t>
            </a:r>
            <a:r>
              <a:rPr lang="en-US" sz="2200">
                <a:latin typeface="cmsy10" pitchFamily="34" charset="0"/>
              </a:rPr>
              <a:t>;</a:t>
            </a:r>
            <a:r>
              <a:rPr lang="en-US" sz="2200" i="1"/>
              <a:t>, x</a:t>
            </a:r>
            <a:r>
              <a:rPr lang="en-US" sz="2200"/>
              <a:t>=</a:t>
            </a:r>
            <a:r>
              <a:rPr lang="en-US" sz="2200" i="1"/>
              <a:t>x</a:t>
            </a:r>
            <a:r>
              <a:rPr lang="en-US" sz="2200" i="1" baseline="-25000"/>
              <a:t>4</a:t>
            </a:r>
            <a:endParaRPr lang="en-US" sz="2200" baseline="-25000"/>
          </a:p>
        </p:txBody>
      </p:sp>
      <p:cxnSp>
        <p:nvCxnSpPr>
          <p:cNvPr id="37912" name="Straight Connector 31"/>
          <p:cNvCxnSpPr>
            <a:cxnSpLocks noChangeShapeType="1"/>
            <a:stCxn id="37892" idx="5"/>
            <a:endCxn id="37897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7913" name="Oval 35"/>
          <p:cNvSpPr>
            <a:spLocks noChangeAspect="1"/>
          </p:cNvSpPr>
          <p:nvPr/>
        </p:nvSpPr>
        <p:spPr bwMode="auto">
          <a:xfrm>
            <a:off x="4598988" y="2085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7914" name="TextBox 44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7915" name="TextBox 45"/>
          <p:cNvSpPr txBox="1">
            <a:spLocks noChangeArrowheads="1"/>
          </p:cNvSpPr>
          <p:nvPr/>
        </p:nvSpPr>
        <p:spPr bwMode="auto">
          <a:xfrm>
            <a:off x="5605463" y="1611313"/>
            <a:ext cx="338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8914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8915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8916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8917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8918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8919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8920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8921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8922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8923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8924" name="Straight Connector 15"/>
          <p:cNvCxnSpPr>
            <a:cxnSpLocks noChangeShapeType="1"/>
            <a:stCxn id="38915" idx="4"/>
            <a:endCxn id="38919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8925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6" name="Straight Connector 23"/>
          <p:cNvCxnSpPr>
            <a:cxnSpLocks noChangeShapeType="1"/>
            <a:stCxn id="38916" idx="3"/>
            <a:endCxn id="38919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7" name="Straight Connector 26"/>
          <p:cNvCxnSpPr>
            <a:cxnSpLocks noChangeShapeType="1"/>
            <a:stCxn id="38916" idx="4"/>
            <a:endCxn id="38920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8" name="Straight Connector 34"/>
          <p:cNvCxnSpPr>
            <a:cxnSpLocks noChangeShapeType="1"/>
            <a:stCxn id="38918" idx="3"/>
            <a:endCxn id="38920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9" name="Straight Connector 37"/>
          <p:cNvCxnSpPr>
            <a:cxnSpLocks noChangeShapeType="1"/>
            <a:stCxn id="38917" idx="3"/>
            <a:endCxn id="38920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0" name="Straight Connector 40"/>
          <p:cNvCxnSpPr>
            <a:cxnSpLocks noChangeShapeType="1"/>
            <a:stCxn id="38917" idx="4"/>
            <a:endCxn id="38921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1" name="Straight Connector 43"/>
          <p:cNvCxnSpPr>
            <a:cxnSpLocks noChangeShapeType="1"/>
            <a:stCxn id="38918" idx="4"/>
            <a:endCxn id="38922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2" name="Straight Connector 46"/>
          <p:cNvCxnSpPr>
            <a:cxnSpLocks noChangeShapeType="1"/>
            <a:stCxn id="38918" idx="5"/>
            <a:endCxn id="38923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33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31949-1F83-4109-940C-0F18CF9FF8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  <p:cxnSp>
        <p:nvCxnSpPr>
          <p:cNvPr id="38934" name="Straight Connector 47"/>
          <p:cNvCxnSpPr>
            <a:cxnSpLocks noChangeShapeType="1"/>
            <a:endCxn id="38920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8935" name="Straight Connector 31"/>
          <p:cNvCxnSpPr>
            <a:cxnSpLocks noChangeShapeType="1"/>
            <a:stCxn id="38916" idx="5"/>
            <a:endCxn id="38921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8936" name="Oval 35"/>
          <p:cNvSpPr>
            <a:spLocks noChangeAspect="1"/>
          </p:cNvSpPr>
          <p:nvPr/>
        </p:nvSpPr>
        <p:spPr bwMode="auto">
          <a:xfrm>
            <a:off x="4598988" y="2085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8937" name="TextBox 27"/>
          <p:cNvSpPr txBox="1">
            <a:spLocks noChangeArrowheads="1"/>
          </p:cNvSpPr>
          <p:nvPr/>
        </p:nvSpPr>
        <p:spPr bwMode="auto">
          <a:xfrm>
            <a:off x="609600" y="5105400"/>
            <a:ext cx="7391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4: From </a:t>
            </a:r>
            <a:r>
              <a:rPr lang="en-US" sz="2200" i="1"/>
              <a:t>x</a:t>
            </a:r>
            <a:r>
              <a:rPr lang="en-US" sz="2200" baseline="-25000"/>
              <a:t>4</a:t>
            </a:r>
            <a:r>
              <a:rPr lang="en-US" sz="2200"/>
              <a:t>, explore </a:t>
            </a:r>
            <a:r>
              <a:rPr lang="en-US" sz="2200" i="1"/>
              <a:t>y</a:t>
            </a:r>
            <a:r>
              <a:rPr lang="en-US" sz="2200" baseline="-25000"/>
              <a:t>2</a:t>
            </a:r>
            <a:r>
              <a:rPr lang="en-US" sz="2200"/>
              <a:t>,</a:t>
            </a:r>
            <a:r>
              <a:rPr lang="en-US" sz="2200" i="1"/>
              <a:t>y</a:t>
            </a:r>
            <a:r>
              <a:rPr lang="en-US" sz="2200" baseline="-25000"/>
              <a:t>3</a:t>
            </a:r>
            <a:r>
              <a:rPr lang="en-US" sz="2200"/>
              <a:t> and their (distinct) matched neighbors.</a:t>
            </a:r>
          </a:p>
        </p:txBody>
      </p:sp>
      <p:sp>
        <p:nvSpPr>
          <p:cNvPr id="38938" name="Oval 28"/>
          <p:cNvSpPr>
            <a:spLocks noChangeAspect="1"/>
          </p:cNvSpPr>
          <p:nvPr/>
        </p:nvSpPr>
        <p:spPr bwMode="auto">
          <a:xfrm>
            <a:off x="45989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8939" name="Oval 29"/>
          <p:cNvSpPr>
            <a:spLocks noChangeAspect="1"/>
          </p:cNvSpPr>
          <p:nvPr/>
        </p:nvSpPr>
        <p:spPr bwMode="auto">
          <a:xfrm>
            <a:off x="36083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8940" name="Straight Arrow Connector 32"/>
          <p:cNvCxnSpPr>
            <a:cxnSpLocks noChangeShapeType="1"/>
          </p:cNvCxnSpPr>
          <p:nvPr/>
        </p:nvCxnSpPr>
        <p:spPr bwMode="auto">
          <a:xfrm rot="16200000" flipH="1">
            <a:off x="4674394" y="3326606"/>
            <a:ext cx="260350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8941" name="Straight Arrow Connector 36"/>
          <p:cNvCxnSpPr>
            <a:cxnSpLocks noChangeShapeType="1"/>
          </p:cNvCxnSpPr>
          <p:nvPr/>
        </p:nvCxnSpPr>
        <p:spPr bwMode="auto">
          <a:xfrm rot="5400000">
            <a:off x="3993357" y="3263106"/>
            <a:ext cx="260350" cy="134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8942" name="Straight Arrow Connector 42"/>
          <p:cNvCxnSpPr>
            <a:cxnSpLocks noChangeShapeType="1"/>
          </p:cNvCxnSpPr>
          <p:nvPr/>
        </p:nvCxnSpPr>
        <p:spPr bwMode="auto">
          <a:xfrm rot="16200000" flipV="1">
            <a:off x="3987006" y="2642394"/>
            <a:ext cx="265113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8943" name="Straight Arrow Connector 48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38125" cy="1889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8944" name="Oval 51"/>
          <p:cNvSpPr>
            <a:spLocks noChangeAspect="1"/>
          </p:cNvSpPr>
          <p:nvPr/>
        </p:nvSpPr>
        <p:spPr bwMode="auto">
          <a:xfrm>
            <a:off x="3600450" y="2093913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8945" name="Oval 52"/>
          <p:cNvSpPr>
            <a:spLocks noChangeAspect="1"/>
          </p:cNvSpPr>
          <p:nvPr/>
        </p:nvSpPr>
        <p:spPr bwMode="auto">
          <a:xfrm>
            <a:off x="1627188" y="2084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8946" name="TextBox 53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8947" name="TextBox 54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8948" name="TextBox 55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8949" name="TextBox 56"/>
          <p:cNvSpPr txBox="1">
            <a:spLocks noChangeArrowheads="1"/>
          </p:cNvSpPr>
          <p:nvPr/>
        </p:nvSpPr>
        <p:spPr bwMode="auto">
          <a:xfrm>
            <a:off x="3657600" y="4125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8950" name="TextBox 57"/>
          <p:cNvSpPr txBox="1">
            <a:spLocks noChangeArrowheads="1"/>
          </p:cNvSpPr>
          <p:nvPr/>
        </p:nvSpPr>
        <p:spPr bwMode="auto">
          <a:xfrm>
            <a:off x="46275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8951" name="TextBox 58"/>
          <p:cNvSpPr txBox="1">
            <a:spLocks noChangeArrowheads="1"/>
          </p:cNvSpPr>
          <p:nvPr/>
        </p:nvSpPr>
        <p:spPr bwMode="auto">
          <a:xfrm>
            <a:off x="5605463" y="1611313"/>
            <a:ext cx="338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9938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9939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9940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9941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9942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9943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9944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9945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9946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9947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9948" name="Straight Connector 15"/>
          <p:cNvCxnSpPr>
            <a:cxnSpLocks noChangeShapeType="1"/>
            <a:stCxn id="39939" idx="4"/>
            <a:endCxn id="39943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9949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0" name="Straight Connector 23"/>
          <p:cNvCxnSpPr>
            <a:cxnSpLocks noChangeShapeType="1"/>
            <a:stCxn id="39940" idx="3"/>
            <a:endCxn id="39943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1" name="Straight Connector 26"/>
          <p:cNvCxnSpPr>
            <a:cxnSpLocks noChangeShapeType="1"/>
            <a:stCxn id="39940" idx="4"/>
            <a:endCxn id="39944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2" name="Straight Connector 34"/>
          <p:cNvCxnSpPr>
            <a:cxnSpLocks noChangeShapeType="1"/>
            <a:stCxn id="39942" idx="3"/>
            <a:endCxn id="39944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3" name="Straight Connector 37"/>
          <p:cNvCxnSpPr>
            <a:cxnSpLocks noChangeShapeType="1"/>
            <a:stCxn id="39941" idx="3"/>
            <a:endCxn id="39944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4" name="Straight Connector 40"/>
          <p:cNvCxnSpPr>
            <a:cxnSpLocks noChangeShapeType="1"/>
            <a:stCxn id="39941" idx="4"/>
            <a:endCxn id="39945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5" name="Straight Connector 43"/>
          <p:cNvCxnSpPr>
            <a:cxnSpLocks noChangeShapeType="1"/>
            <a:stCxn id="39942" idx="4"/>
            <a:endCxn id="39946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56" name="Straight Connector 46"/>
          <p:cNvCxnSpPr>
            <a:cxnSpLocks noChangeShapeType="1"/>
            <a:stCxn id="39942" idx="5"/>
            <a:endCxn id="39947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957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B252EF-AE1C-497A-A990-3ACA474961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  <p:cxnSp>
        <p:nvCxnSpPr>
          <p:cNvPr id="39958" name="Straight Connector 47"/>
          <p:cNvCxnSpPr>
            <a:cxnSpLocks noChangeShapeType="1"/>
            <a:endCxn id="39944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9959" name="Straight Connector 31"/>
          <p:cNvCxnSpPr>
            <a:cxnSpLocks noChangeShapeType="1"/>
            <a:stCxn id="39940" idx="5"/>
            <a:endCxn id="39945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9960" name="Oval 35"/>
          <p:cNvSpPr>
            <a:spLocks noChangeAspect="1"/>
          </p:cNvSpPr>
          <p:nvPr/>
        </p:nvSpPr>
        <p:spPr bwMode="auto">
          <a:xfrm>
            <a:off x="4598988" y="2085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9961" name="TextBox 27"/>
          <p:cNvSpPr txBox="1">
            <a:spLocks noChangeArrowheads="1"/>
          </p:cNvSpPr>
          <p:nvPr/>
        </p:nvSpPr>
        <p:spPr bwMode="auto">
          <a:xfrm>
            <a:off x="609600" y="5105400"/>
            <a:ext cx="7391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4: From </a:t>
            </a:r>
            <a:r>
              <a:rPr lang="en-US" sz="2200" i="1"/>
              <a:t>x</a:t>
            </a:r>
            <a:r>
              <a:rPr lang="en-US" sz="2200" baseline="-25000"/>
              <a:t>1</a:t>
            </a:r>
            <a:r>
              <a:rPr lang="en-US" sz="2200"/>
              <a:t>, and </a:t>
            </a:r>
            <a:r>
              <a:rPr lang="en-US" sz="2200" i="1"/>
              <a:t>x</a:t>
            </a:r>
            <a:r>
              <a:rPr lang="en-US" sz="2200" baseline="-25000"/>
              <a:t>3</a:t>
            </a:r>
            <a:r>
              <a:rPr lang="en-US" sz="2200"/>
              <a:t>, explore to find </a:t>
            </a:r>
            <a:r>
              <a:rPr lang="en-US" sz="2200" i="1"/>
              <a:t>y</a:t>
            </a:r>
            <a:r>
              <a:rPr lang="en-US" sz="2200" baseline="-25000"/>
              <a:t>1</a:t>
            </a:r>
            <a:r>
              <a:rPr lang="en-US" sz="2200"/>
              <a:t> via non-matching edges.  Explore back up to </a:t>
            </a:r>
            <a:r>
              <a:rPr lang="en-US" sz="2200" i="1"/>
              <a:t>x</a:t>
            </a:r>
            <a:r>
              <a:rPr lang="en-US" sz="2200" baseline="-25000"/>
              <a:t>2 </a:t>
            </a:r>
            <a:r>
              <a:rPr lang="en-US" sz="2200"/>
              <a:t>via a matching edge.</a:t>
            </a:r>
          </a:p>
        </p:txBody>
      </p:sp>
      <p:sp>
        <p:nvSpPr>
          <p:cNvPr id="39962" name="Oval 28"/>
          <p:cNvSpPr>
            <a:spLocks noChangeAspect="1"/>
          </p:cNvSpPr>
          <p:nvPr/>
        </p:nvSpPr>
        <p:spPr bwMode="auto">
          <a:xfrm>
            <a:off x="45989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9963" name="Oval 29"/>
          <p:cNvSpPr>
            <a:spLocks noChangeAspect="1"/>
          </p:cNvSpPr>
          <p:nvPr/>
        </p:nvSpPr>
        <p:spPr bwMode="auto">
          <a:xfrm>
            <a:off x="36083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9964" name="Straight Arrow Connector 32"/>
          <p:cNvCxnSpPr>
            <a:cxnSpLocks noChangeShapeType="1"/>
          </p:cNvCxnSpPr>
          <p:nvPr/>
        </p:nvCxnSpPr>
        <p:spPr bwMode="auto">
          <a:xfrm rot="16200000" flipH="1">
            <a:off x="4674394" y="3326606"/>
            <a:ext cx="260350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9965" name="Straight Arrow Connector 36"/>
          <p:cNvCxnSpPr>
            <a:cxnSpLocks noChangeShapeType="1"/>
          </p:cNvCxnSpPr>
          <p:nvPr/>
        </p:nvCxnSpPr>
        <p:spPr bwMode="auto">
          <a:xfrm rot="5400000">
            <a:off x="3993357" y="3263106"/>
            <a:ext cx="260350" cy="134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9966" name="Straight Arrow Connector 42"/>
          <p:cNvCxnSpPr>
            <a:cxnSpLocks noChangeShapeType="1"/>
          </p:cNvCxnSpPr>
          <p:nvPr/>
        </p:nvCxnSpPr>
        <p:spPr bwMode="auto">
          <a:xfrm rot="16200000" flipV="1">
            <a:off x="3987006" y="2642394"/>
            <a:ext cx="265113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9967" name="Straight Arrow Connector 48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38125" cy="1889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9968" name="Oval 51"/>
          <p:cNvSpPr>
            <a:spLocks noChangeAspect="1"/>
          </p:cNvSpPr>
          <p:nvPr/>
        </p:nvSpPr>
        <p:spPr bwMode="auto">
          <a:xfrm>
            <a:off x="3600450" y="2093913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9969" name="Oval 52"/>
          <p:cNvSpPr>
            <a:spLocks noChangeAspect="1"/>
          </p:cNvSpPr>
          <p:nvPr/>
        </p:nvSpPr>
        <p:spPr bwMode="auto">
          <a:xfrm>
            <a:off x="1627188" y="2084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9970" name="Straight Arrow Connector 38"/>
          <p:cNvCxnSpPr>
            <a:cxnSpLocks noChangeShapeType="1"/>
          </p:cNvCxnSpPr>
          <p:nvPr/>
        </p:nvCxnSpPr>
        <p:spPr bwMode="auto">
          <a:xfrm rot="16200000" flipH="1">
            <a:off x="2360613" y="3278187"/>
            <a:ext cx="317500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9971" name="Oval 44"/>
          <p:cNvSpPr>
            <a:spLocks noChangeAspect="1"/>
          </p:cNvSpPr>
          <p:nvPr/>
        </p:nvSpPr>
        <p:spPr bwMode="auto">
          <a:xfrm>
            <a:off x="2619375" y="3609975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9972" name="Oval 45"/>
          <p:cNvSpPr>
            <a:spLocks noChangeAspect="1"/>
          </p:cNvSpPr>
          <p:nvPr/>
        </p:nvSpPr>
        <p:spPr bwMode="auto">
          <a:xfrm>
            <a:off x="2627313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9973" name="Straight Arrow Connector 49"/>
          <p:cNvCxnSpPr>
            <a:cxnSpLocks noChangeShapeType="1"/>
          </p:cNvCxnSpPr>
          <p:nvPr/>
        </p:nvCxnSpPr>
        <p:spPr bwMode="auto">
          <a:xfrm rot="16200000" flipV="1">
            <a:off x="2676525" y="2790825"/>
            <a:ext cx="3048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9974" name="TextBox 55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9975" name="TextBox 56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9976" name="TextBox 57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9977" name="TextBox 58"/>
          <p:cNvSpPr txBox="1">
            <a:spLocks noChangeArrowheads="1"/>
          </p:cNvSpPr>
          <p:nvPr/>
        </p:nvSpPr>
        <p:spPr bwMode="auto">
          <a:xfrm>
            <a:off x="3657600" y="4125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9978" name="TextBox 59"/>
          <p:cNvSpPr txBox="1">
            <a:spLocks noChangeArrowheads="1"/>
          </p:cNvSpPr>
          <p:nvPr/>
        </p:nvSpPr>
        <p:spPr bwMode="auto">
          <a:xfrm>
            <a:off x="46275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9979" name="TextBox 65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9980" name="TextBox 66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9981" name="TextBox 67"/>
          <p:cNvSpPr txBox="1">
            <a:spLocks noChangeArrowheads="1"/>
          </p:cNvSpPr>
          <p:nvPr/>
        </p:nvSpPr>
        <p:spPr bwMode="auto">
          <a:xfrm>
            <a:off x="5605463" y="1611313"/>
            <a:ext cx="338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40962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40963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40964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40965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40966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40967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40968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40969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40970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40971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40972" name="Straight Connector 15"/>
          <p:cNvCxnSpPr>
            <a:cxnSpLocks noChangeShapeType="1"/>
            <a:stCxn id="40963" idx="4"/>
            <a:endCxn id="40967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0973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4" name="Straight Connector 23"/>
          <p:cNvCxnSpPr>
            <a:cxnSpLocks noChangeShapeType="1"/>
            <a:stCxn id="40964" idx="3"/>
            <a:endCxn id="40967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5" name="Straight Connector 26"/>
          <p:cNvCxnSpPr>
            <a:cxnSpLocks noChangeShapeType="1"/>
            <a:stCxn id="40964" idx="4"/>
            <a:endCxn id="40968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6" name="Straight Connector 34"/>
          <p:cNvCxnSpPr>
            <a:cxnSpLocks noChangeShapeType="1"/>
            <a:stCxn id="40966" idx="3"/>
            <a:endCxn id="40968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7" name="Straight Connector 37"/>
          <p:cNvCxnSpPr>
            <a:cxnSpLocks noChangeShapeType="1"/>
            <a:stCxn id="40965" idx="3"/>
            <a:endCxn id="40968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8" name="Straight Connector 40"/>
          <p:cNvCxnSpPr>
            <a:cxnSpLocks noChangeShapeType="1"/>
            <a:stCxn id="40965" idx="4"/>
            <a:endCxn id="40969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9" name="Straight Connector 43"/>
          <p:cNvCxnSpPr>
            <a:cxnSpLocks noChangeShapeType="1"/>
            <a:stCxn id="40966" idx="4"/>
            <a:endCxn id="40970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80" name="Straight Connector 46"/>
          <p:cNvCxnSpPr>
            <a:cxnSpLocks noChangeShapeType="1"/>
            <a:stCxn id="40966" idx="5"/>
            <a:endCxn id="40971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98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FC8307-30D8-45BF-8D9A-6897AA5F53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  <p:cxnSp>
        <p:nvCxnSpPr>
          <p:cNvPr id="40982" name="Straight Connector 47"/>
          <p:cNvCxnSpPr>
            <a:cxnSpLocks noChangeShapeType="1"/>
            <a:endCxn id="40968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0983" name="Straight Connector 31"/>
          <p:cNvCxnSpPr>
            <a:cxnSpLocks noChangeShapeType="1"/>
            <a:stCxn id="40964" idx="5"/>
            <a:endCxn id="40969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0984" name="Oval 35"/>
          <p:cNvSpPr>
            <a:spLocks noChangeAspect="1"/>
          </p:cNvSpPr>
          <p:nvPr/>
        </p:nvSpPr>
        <p:spPr bwMode="auto">
          <a:xfrm>
            <a:off x="4598988" y="2085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0985" name="TextBox 27"/>
          <p:cNvSpPr txBox="1">
            <a:spLocks noChangeArrowheads="1"/>
          </p:cNvSpPr>
          <p:nvPr/>
        </p:nvSpPr>
        <p:spPr bwMode="auto">
          <a:xfrm>
            <a:off x="609600" y="5105400"/>
            <a:ext cx="7391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4 (continued): </a:t>
            </a:r>
            <a:r>
              <a:rPr lang="en-US" sz="2200" i="1"/>
              <a:t>x</a:t>
            </a:r>
            <a:r>
              <a:rPr lang="en-US" sz="2200" baseline="-25000"/>
              <a:t>5</a:t>
            </a:r>
            <a:r>
              <a:rPr lang="en-US" sz="2200"/>
              <a:t> is still unexplored.  Explore from </a:t>
            </a:r>
            <a:r>
              <a:rPr lang="en-US" sz="2200" i="1"/>
              <a:t>x</a:t>
            </a:r>
            <a:r>
              <a:rPr lang="en-US" sz="2200" baseline="-25000"/>
              <a:t>5</a:t>
            </a:r>
            <a:r>
              <a:rPr lang="en-US" sz="2200"/>
              <a:t> to find unsaturated vertex </a:t>
            </a:r>
            <a:r>
              <a:rPr lang="en-US" sz="2200" i="1"/>
              <a:t>y</a:t>
            </a:r>
            <a:r>
              <a:rPr lang="en-US" sz="2200" baseline="-25000"/>
              <a:t>4</a:t>
            </a:r>
            <a:r>
              <a:rPr lang="en-US" sz="2200"/>
              <a:t>.  Terminate and report an M-augmenting path.</a:t>
            </a:r>
          </a:p>
        </p:txBody>
      </p:sp>
      <p:sp>
        <p:nvSpPr>
          <p:cNvPr id="40986" name="Oval 28"/>
          <p:cNvSpPr>
            <a:spLocks noChangeAspect="1"/>
          </p:cNvSpPr>
          <p:nvPr/>
        </p:nvSpPr>
        <p:spPr bwMode="auto">
          <a:xfrm>
            <a:off x="45989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0987" name="Oval 29"/>
          <p:cNvSpPr>
            <a:spLocks noChangeAspect="1"/>
          </p:cNvSpPr>
          <p:nvPr/>
        </p:nvSpPr>
        <p:spPr bwMode="auto">
          <a:xfrm>
            <a:off x="36083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0988" name="Straight Arrow Connector 32"/>
          <p:cNvCxnSpPr>
            <a:cxnSpLocks noChangeShapeType="1"/>
          </p:cNvCxnSpPr>
          <p:nvPr/>
        </p:nvCxnSpPr>
        <p:spPr bwMode="auto">
          <a:xfrm rot="16200000" flipH="1">
            <a:off x="4674394" y="3326606"/>
            <a:ext cx="260350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0989" name="Straight Arrow Connector 36"/>
          <p:cNvCxnSpPr>
            <a:cxnSpLocks noChangeShapeType="1"/>
          </p:cNvCxnSpPr>
          <p:nvPr/>
        </p:nvCxnSpPr>
        <p:spPr bwMode="auto">
          <a:xfrm rot="5400000">
            <a:off x="3993357" y="3263106"/>
            <a:ext cx="260350" cy="134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0990" name="Straight Arrow Connector 42"/>
          <p:cNvCxnSpPr>
            <a:cxnSpLocks noChangeShapeType="1"/>
          </p:cNvCxnSpPr>
          <p:nvPr/>
        </p:nvCxnSpPr>
        <p:spPr bwMode="auto">
          <a:xfrm rot="16200000" flipV="1">
            <a:off x="3987006" y="2642394"/>
            <a:ext cx="265113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0991" name="Straight Arrow Connector 48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38125" cy="1889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0992" name="Oval 51"/>
          <p:cNvSpPr>
            <a:spLocks noChangeAspect="1"/>
          </p:cNvSpPr>
          <p:nvPr/>
        </p:nvSpPr>
        <p:spPr bwMode="auto">
          <a:xfrm>
            <a:off x="3600450" y="2093913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0993" name="Oval 52"/>
          <p:cNvSpPr>
            <a:spLocks noChangeAspect="1"/>
          </p:cNvSpPr>
          <p:nvPr/>
        </p:nvSpPr>
        <p:spPr bwMode="auto">
          <a:xfrm>
            <a:off x="1627188" y="2084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0994" name="Straight Arrow Connector 38"/>
          <p:cNvCxnSpPr>
            <a:cxnSpLocks noChangeShapeType="1"/>
          </p:cNvCxnSpPr>
          <p:nvPr/>
        </p:nvCxnSpPr>
        <p:spPr bwMode="auto">
          <a:xfrm rot="16200000" flipH="1">
            <a:off x="2360613" y="3278187"/>
            <a:ext cx="317500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0995" name="Oval 44"/>
          <p:cNvSpPr>
            <a:spLocks noChangeAspect="1"/>
          </p:cNvSpPr>
          <p:nvPr/>
        </p:nvSpPr>
        <p:spPr bwMode="auto">
          <a:xfrm>
            <a:off x="2619375" y="3609975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0996" name="Oval 45"/>
          <p:cNvSpPr>
            <a:spLocks noChangeAspect="1"/>
          </p:cNvSpPr>
          <p:nvPr/>
        </p:nvSpPr>
        <p:spPr bwMode="auto">
          <a:xfrm>
            <a:off x="2627313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0997" name="Oval 49"/>
          <p:cNvSpPr>
            <a:spLocks noChangeAspect="1"/>
          </p:cNvSpPr>
          <p:nvPr/>
        </p:nvSpPr>
        <p:spPr bwMode="auto">
          <a:xfrm>
            <a:off x="5591175" y="2084388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0998" name="Straight Arrow Connector 53"/>
          <p:cNvCxnSpPr>
            <a:cxnSpLocks noChangeShapeType="1"/>
          </p:cNvCxnSpPr>
          <p:nvPr/>
        </p:nvCxnSpPr>
        <p:spPr bwMode="auto">
          <a:xfrm rot="16200000" flipH="1">
            <a:off x="5665788" y="3348038"/>
            <a:ext cx="261937" cy="7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0999" name="Oval 54"/>
          <p:cNvSpPr>
            <a:spLocks noChangeAspect="1"/>
          </p:cNvSpPr>
          <p:nvPr/>
        </p:nvSpPr>
        <p:spPr bwMode="auto">
          <a:xfrm>
            <a:off x="5591175" y="3609975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1000" name="TextBox 55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1001" name="TextBox 56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1002" name="TextBox 57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1003" name="TextBox 58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1004" name="TextBox 59"/>
          <p:cNvSpPr txBox="1">
            <a:spLocks noChangeArrowheads="1"/>
          </p:cNvSpPr>
          <p:nvPr/>
        </p:nvSpPr>
        <p:spPr bwMode="auto">
          <a:xfrm>
            <a:off x="3657600" y="4125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1005" name="TextBox 60"/>
          <p:cNvSpPr txBox="1">
            <a:spLocks noChangeArrowheads="1"/>
          </p:cNvSpPr>
          <p:nvPr/>
        </p:nvSpPr>
        <p:spPr bwMode="auto">
          <a:xfrm>
            <a:off x="46275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1006" name="TextBox 61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1007" name="TextBox 62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1008" name="TextBox 63"/>
          <p:cNvSpPr txBox="1">
            <a:spLocks noChangeArrowheads="1"/>
          </p:cNvSpPr>
          <p:nvPr/>
        </p:nvSpPr>
        <p:spPr bwMode="auto">
          <a:xfrm>
            <a:off x="56181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41986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41987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41988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41989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41990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41991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41992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41993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41994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41995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41996" name="Straight Connector 15"/>
          <p:cNvCxnSpPr>
            <a:cxnSpLocks noChangeShapeType="1"/>
            <a:stCxn id="41987" idx="4"/>
            <a:endCxn id="41991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1997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8" name="Straight Connector 23"/>
          <p:cNvCxnSpPr>
            <a:cxnSpLocks noChangeShapeType="1"/>
            <a:stCxn id="41988" idx="3"/>
            <a:endCxn id="41991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9" name="Straight Connector 26"/>
          <p:cNvCxnSpPr>
            <a:cxnSpLocks noChangeShapeType="1"/>
            <a:stCxn id="41988" idx="4"/>
            <a:endCxn id="41992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0" name="Straight Connector 34"/>
          <p:cNvCxnSpPr>
            <a:cxnSpLocks noChangeShapeType="1"/>
            <a:stCxn id="41990" idx="3"/>
            <a:endCxn id="41992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1" name="Straight Connector 37"/>
          <p:cNvCxnSpPr>
            <a:cxnSpLocks noChangeShapeType="1"/>
            <a:stCxn id="41989" idx="3"/>
            <a:endCxn id="41992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2" name="Straight Connector 40"/>
          <p:cNvCxnSpPr>
            <a:cxnSpLocks noChangeShapeType="1"/>
            <a:stCxn id="41989" idx="4"/>
            <a:endCxn id="41993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3" name="Straight Connector 46"/>
          <p:cNvCxnSpPr>
            <a:cxnSpLocks noChangeShapeType="1"/>
            <a:stCxn id="41990" idx="5"/>
            <a:endCxn id="41995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2004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550FB-04EC-42A9-9188-8D56CBB5912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  <p:cxnSp>
        <p:nvCxnSpPr>
          <p:cNvPr id="42005" name="Straight Connector 47"/>
          <p:cNvCxnSpPr>
            <a:cxnSpLocks noChangeShapeType="1"/>
            <a:endCxn id="41992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2006" name="Straight Connector 31"/>
          <p:cNvCxnSpPr>
            <a:cxnSpLocks noChangeShapeType="1"/>
            <a:stCxn id="41988" idx="5"/>
            <a:endCxn id="41993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2007" name="Oval 45"/>
          <p:cNvSpPr>
            <a:spLocks noChangeAspect="1"/>
          </p:cNvSpPr>
          <p:nvPr/>
        </p:nvSpPr>
        <p:spPr bwMode="auto">
          <a:xfrm>
            <a:off x="45989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2008" name="TextBox 41"/>
          <p:cNvSpPr txBox="1">
            <a:spLocks noChangeArrowheads="1"/>
          </p:cNvSpPr>
          <p:nvPr/>
        </p:nvSpPr>
        <p:spPr bwMode="auto">
          <a:xfrm>
            <a:off x="609600" y="5105400"/>
            <a:ext cx="7391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5 Input: </a:t>
            </a:r>
            <a:r>
              <a:rPr lang="en-US" sz="2200" i="1"/>
              <a:t>M=</a:t>
            </a:r>
            <a:r>
              <a:rPr lang="en-US" sz="2200"/>
              <a:t>{x</a:t>
            </a:r>
            <a:r>
              <a:rPr lang="en-US" sz="2200" i="1" baseline="-25000"/>
              <a:t>1</a:t>
            </a:r>
            <a:r>
              <a:rPr lang="en-US" sz="2200"/>
              <a:t>y</a:t>
            </a:r>
            <a:r>
              <a:rPr lang="en-US" sz="2200" i="1" baseline="-25000"/>
              <a:t>2</a:t>
            </a:r>
            <a:r>
              <a:rPr lang="en-US" sz="2200"/>
              <a:t>,x</a:t>
            </a:r>
            <a:r>
              <a:rPr lang="en-US" sz="2200" i="1" baseline="-25000"/>
              <a:t>2</a:t>
            </a:r>
            <a:r>
              <a:rPr lang="en-US" sz="2200"/>
              <a:t>y</a:t>
            </a:r>
            <a:r>
              <a:rPr lang="en-US" sz="2200" i="1" baseline="-25000"/>
              <a:t>1</a:t>
            </a:r>
            <a:r>
              <a:rPr lang="en-US" sz="2200"/>
              <a:t>,x</a:t>
            </a:r>
            <a:r>
              <a:rPr lang="en-US" sz="2200" i="1" baseline="-25000"/>
              <a:t>3</a:t>
            </a:r>
            <a:r>
              <a:rPr lang="en-US" sz="2200"/>
              <a:t>y</a:t>
            </a:r>
            <a:r>
              <a:rPr lang="en-US" sz="2200" i="1" baseline="-25000"/>
              <a:t>3</a:t>
            </a:r>
            <a:r>
              <a:rPr lang="en-US" sz="2200"/>
              <a:t>,x</a:t>
            </a:r>
            <a:r>
              <a:rPr lang="en-US" sz="2200" i="1" baseline="-25000"/>
              <a:t>5</a:t>
            </a:r>
            <a:r>
              <a:rPr lang="en-US" sz="2200"/>
              <a:t>y</a:t>
            </a:r>
            <a:r>
              <a:rPr lang="en-US" sz="2200" i="1" baseline="-25000"/>
              <a:t>4</a:t>
            </a:r>
            <a:r>
              <a:rPr lang="en-US" sz="2200"/>
              <a:t>}  </a:t>
            </a:r>
            <a:r>
              <a:rPr lang="en-US" sz="2200" i="1"/>
              <a:t>S</a:t>
            </a:r>
            <a:r>
              <a:rPr lang="en-US" sz="2200"/>
              <a:t>={x</a:t>
            </a:r>
            <a:r>
              <a:rPr lang="en-US" sz="2200" baseline="-25000"/>
              <a:t>4</a:t>
            </a:r>
            <a:r>
              <a:rPr lang="en-US" sz="2200"/>
              <a:t>}, </a:t>
            </a:r>
            <a:r>
              <a:rPr lang="en-US" sz="2200" i="1"/>
              <a:t>T</a:t>
            </a:r>
            <a:r>
              <a:rPr lang="en-US" sz="2200"/>
              <a:t>=</a:t>
            </a:r>
            <a:r>
              <a:rPr lang="en-US" sz="2200">
                <a:latin typeface="cmsy10" pitchFamily="34" charset="0"/>
              </a:rPr>
              <a:t>;</a:t>
            </a:r>
            <a:r>
              <a:rPr lang="en-US" sz="2200" i="1"/>
              <a:t>, x</a:t>
            </a:r>
            <a:r>
              <a:rPr lang="en-US" sz="2200"/>
              <a:t>=</a:t>
            </a:r>
            <a:r>
              <a:rPr lang="en-US" sz="2200" i="1"/>
              <a:t>x</a:t>
            </a:r>
            <a:r>
              <a:rPr lang="en-US" sz="2200" i="1" baseline="-25000"/>
              <a:t>4</a:t>
            </a:r>
            <a:endParaRPr lang="en-US" sz="2200" baseline="-25000"/>
          </a:p>
        </p:txBody>
      </p:sp>
      <p:cxnSp>
        <p:nvCxnSpPr>
          <p:cNvPr id="42009" name="Straight Connector 55"/>
          <p:cNvCxnSpPr>
            <a:cxnSpLocks noChangeShapeType="1"/>
            <a:stCxn id="41990" idx="4"/>
            <a:endCxn id="41994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2010" name="TextBox 58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43010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43011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43012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43013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43014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43015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43016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43017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43018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43019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43020" name="Straight Connector 15"/>
          <p:cNvCxnSpPr>
            <a:cxnSpLocks noChangeShapeType="1"/>
            <a:stCxn id="43011" idx="4"/>
            <a:endCxn id="43015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3021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2" name="Straight Connector 23"/>
          <p:cNvCxnSpPr>
            <a:cxnSpLocks noChangeShapeType="1"/>
            <a:stCxn id="43012" idx="3"/>
            <a:endCxn id="43015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3" name="Straight Connector 26"/>
          <p:cNvCxnSpPr>
            <a:cxnSpLocks noChangeShapeType="1"/>
            <a:stCxn id="43012" idx="4"/>
            <a:endCxn id="43016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4" name="Straight Connector 34"/>
          <p:cNvCxnSpPr>
            <a:cxnSpLocks noChangeShapeType="1"/>
            <a:stCxn id="43014" idx="3"/>
            <a:endCxn id="43016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5" name="Straight Connector 37"/>
          <p:cNvCxnSpPr>
            <a:cxnSpLocks noChangeShapeType="1"/>
            <a:stCxn id="43013" idx="3"/>
            <a:endCxn id="43016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6" name="Straight Connector 40"/>
          <p:cNvCxnSpPr>
            <a:cxnSpLocks noChangeShapeType="1"/>
            <a:stCxn id="43013" idx="4"/>
            <a:endCxn id="43017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27" name="Straight Connector 46"/>
          <p:cNvCxnSpPr>
            <a:cxnSpLocks noChangeShapeType="1"/>
            <a:stCxn id="43014" idx="5"/>
            <a:endCxn id="43019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3028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B8090-1EC6-4F84-9D7D-D40D079DBF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  <p:cxnSp>
        <p:nvCxnSpPr>
          <p:cNvPr id="43029" name="Straight Connector 47"/>
          <p:cNvCxnSpPr>
            <a:cxnSpLocks noChangeShapeType="1"/>
            <a:endCxn id="43016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3030" name="Straight Connector 31"/>
          <p:cNvCxnSpPr>
            <a:cxnSpLocks noChangeShapeType="1"/>
            <a:stCxn id="43012" idx="5"/>
            <a:endCxn id="43017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3031" name="Oval 45"/>
          <p:cNvSpPr>
            <a:spLocks noChangeAspect="1"/>
          </p:cNvSpPr>
          <p:nvPr/>
        </p:nvSpPr>
        <p:spPr bwMode="auto">
          <a:xfrm>
            <a:off x="45989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3032" name="Straight Connector 55"/>
          <p:cNvCxnSpPr>
            <a:cxnSpLocks noChangeShapeType="1"/>
            <a:stCxn id="43014" idx="4"/>
            <a:endCxn id="43018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3033" name="TextBox 27"/>
          <p:cNvSpPr txBox="1">
            <a:spLocks noChangeArrowheads="1"/>
          </p:cNvSpPr>
          <p:nvPr/>
        </p:nvSpPr>
        <p:spPr bwMode="auto">
          <a:xfrm>
            <a:off x="609600" y="5105400"/>
            <a:ext cx="7391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5: From </a:t>
            </a:r>
            <a:r>
              <a:rPr lang="en-US" sz="2200" i="1"/>
              <a:t>x</a:t>
            </a:r>
            <a:r>
              <a:rPr lang="en-US" sz="2200" baseline="-25000"/>
              <a:t>4</a:t>
            </a:r>
            <a:r>
              <a:rPr lang="en-US" sz="2200"/>
              <a:t>, explore </a:t>
            </a:r>
            <a:r>
              <a:rPr lang="en-US" sz="2200" i="1"/>
              <a:t>y</a:t>
            </a:r>
            <a:r>
              <a:rPr lang="en-US" sz="2200" baseline="-25000"/>
              <a:t>2</a:t>
            </a:r>
            <a:r>
              <a:rPr lang="en-US" sz="2200"/>
              <a:t>,</a:t>
            </a:r>
            <a:r>
              <a:rPr lang="en-US" sz="2200" i="1"/>
              <a:t>y</a:t>
            </a:r>
            <a:r>
              <a:rPr lang="en-US" sz="2200" baseline="-25000"/>
              <a:t>3</a:t>
            </a:r>
            <a:r>
              <a:rPr lang="en-US" sz="2200"/>
              <a:t> and their (distinct) matched neighbors.</a:t>
            </a:r>
          </a:p>
        </p:txBody>
      </p:sp>
      <p:sp>
        <p:nvSpPr>
          <p:cNvPr id="43034" name="Oval 29"/>
          <p:cNvSpPr>
            <a:spLocks noChangeAspect="1"/>
          </p:cNvSpPr>
          <p:nvPr/>
        </p:nvSpPr>
        <p:spPr bwMode="auto">
          <a:xfrm>
            <a:off x="45989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3035" name="Oval 30"/>
          <p:cNvSpPr>
            <a:spLocks noChangeAspect="1"/>
          </p:cNvSpPr>
          <p:nvPr/>
        </p:nvSpPr>
        <p:spPr bwMode="auto">
          <a:xfrm>
            <a:off x="36083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3036" name="Straight Arrow Connector 32"/>
          <p:cNvCxnSpPr>
            <a:cxnSpLocks noChangeShapeType="1"/>
          </p:cNvCxnSpPr>
          <p:nvPr/>
        </p:nvCxnSpPr>
        <p:spPr bwMode="auto">
          <a:xfrm rot="16200000" flipH="1">
            <a:off x="4674394" y="3326606"/>
            <a:ext cx="260350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3037" name="Straight Arrow Connector 33"/>
          <p:cNvCxnSpPr>
            <a:cxnSpLocks noChangeShapeType="1"/>
          </p:cNvCxnSpPr>
          <p:nvPr/>
        </p:nvCxnSpPr>
        <p:spPr bwMode="auto">
          <a:xfrm rot="5400000">
            <a:off x="3993357" y="3263106"/>
            <a:ext cx="260350" cy="134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3038" name="Straight Arrow Connector 35"/>
          <p:cNvCxnSpPr>
            <a:cxnSpLocks noChangeShapeType="1"/>
          </p:cNvCxnSpPr>
          <p:nvPr/>
        </p:nvCxnSpPr>
        <p:spPr bwMode="auto">
          <a:xfrm rot="16200000" flipV="1">
            <a:off x="3987006" y="2642394"/>
            <a:ext cx="265113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3039" name="Straight Arrow Connector 36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38125" cy="1889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3040" name="Oval 38"/>
          <p:cNvSpPr>
            <a:spLocks noChangeAspect="1"/>
          </p:cNvSpPr>
          <p:nvPr/>
        </p:nvSpPr>
        <p:spPr bwMode="auto">
          <a:xfrm>
            <a:off x="3600450" y="2093913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3041" name="Oval 39"/>
          <p:cNvSpPr>
            <a:spLocks noChangeAspect="1"/>
          </p:cNvSpPr>
          <p:nvPr/>
        </p:nvSpPr>
        <p:spPr bwMode="auto">
          <a:xfrm>
            <a:off x="1627188" y="2084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3042" name="TextBox 42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3043" name="TextBox 43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3044" name="TextBox 44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3045" name="TextBox 49"/>
          <p:cNvSpPr txBox="1">
            <a:spLocks noChangeArrowheads="1"/>
          </p:cNvSpPr>
          <p:nvPr/>
        </p:nvSpPr>
        <p:spPr bwMode="auto">
          <a:xfrm>
            <a:off x="3657600" y="4125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3046" name="TextBox 51"/>
          <p:cNvSpPr txBox="1">
            <a:spLocks noChangeArrowheads="1"/>
          </p:cNvSpPr>
          <p:nvPr/>
        </p:nvSpPr>
        <p:spPr bwMode="auto">
          <a:xfrm>
            <a:off x="46275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44034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44035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44036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44037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44038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44039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44040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44041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44042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44043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44044" name="Straight Connector 15"/>
          <p:cNvCxnSpPr>
            <a:cxnSpLocks noChangeShapeType="1"/>
            <a:stCxn id="44035" idx="4"/>
            <a:endCxn id="44039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045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6" name="Straight Connector 23"/>
          <p:cNvCxnSpPr>
            <a:cxnSpLocks noChangeShapeType="1"/>
            <a:stCxn id="44036" idx="3"/>
            <a:endCxn id="44039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7" name="Straight Connector 26"/>
          <p:cNvCxnSpPr>
            <a:cxnSpLocks noChangeShapeType="1"/>
            <a:stCxn id="44036" idx="4"/>
            <a:endCxn id="44040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8" name="Straight Connector 34"/>
          <p:cNvCxnSpPr>
            <a:cxnSpLocks noChangeShapeType="1"/>
            <a:stCxn id="44038" idx="3"/>
            <a:endCxn id="44040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9" name="Straight Connector 37"/>
          <p:cNvCxnSpPr>
            <a:cxnSpLocks noChangeShapeType="1"/>
            <a:stCxn id="44037" idx="3"/>
            <a:endCxn id="44040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0" name="Straight Connector 40"/>
          <p:cNvCxnSpPr>
            <a:cxnSpLocks noChangeShapeType="1"/>
            <a:stCxn id="44037" idx="4"/>
            <a:endCxn id="44041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1" name="Straight Connector 46"/>
          <p:cNvCxnSpPr>
            <a:cxnSpLocks noChangeShapeType="1"/>
            <a:stCxn id="44038" idx="5"/>
            <a:endCxn id="44043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052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9D52D3-54E2-4D85-BC08-87F4622520D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  <p:cxnSp>
        <p:nvCxnSpPr>
          <p:cNvPr id="44053" name="Straight Connector 47"/>
          <p:cNvCxnSpPr>
            <a:cxnSpLocks noChangeShapeType="1"/>
            <a:endCxn id="44040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4054" name="Straight Connector 31"/>
          <p:cNvCxnSpPr>
            <a:cxnSpLocks noChangeShapeType="1"/>
            <a:stCxn id="44036" idx="5"/>
            <a:endCxn id="44041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4055" name="Oval 45"/>
          <p:cNvSpPr>
            <a:spLocks noChangeAspect="1"/>
          </p:cNvSpPr>
          <p:nvPr/>
        </p:nvSpPr>
        <p:spPr bwMode="auto">
          <a:xfrm>
            <a:off x="45989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4056" name="Straight Connector 55"/>
          <p:cNvCxnSpPr>
            <a:cxnSpLocks noChangeShapeType="1"/>
            <a:stCxn id="44038" idx="4"/>
            <a:endCxn id="44042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4057" name="TextBox 27"/>
          <p:cNvSpPr txBox="1">
            <a:spLocks noChangeArrowheads="1"/>
          </p:cNvSpPr>
          <p:nvPr/>
        </p:nvSpPr>
        <p:spPr bwMode="auto">
          <a:xfrm>
            <a:off x="609600" y="5105400"/>
            <a:ext cx="7391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5: From </a:t>
            </a:r>
            <a:r>
              <a:rPr lang="en-US" sz="2200" i="1"/>
              <a:t>x</a:t>
            </a:r>
            <a:r>
              <a:rPr lang="en-US" sz="2200" baseline="-25000"/>
              <a:t>1</a:t>
            </a:r>
            <a:r>
              <a:rPr lang="en-US" sz="2200"/>
              <a:t>, and </a:t>
            </a:r>
            <a:r>
              <a:rPr lang="en-US" sz="2200" i="1"/>
              <a:t>x</a:t>
            </a:r>
            <a:r>
              <a:rPr lang="en-US" sz="2200" baseline="-25000"/>
              <a:t>3</a:t>
            </a:r>
            <a:r>
              <a:rPr lang="en-US" sz="2200"/>
              <a:t>, explore to find </a:t>
            </a:r>
            <a:r>
              <a:rPr lang="en-US" sz="2200" i="1"/>
              <a:t>y</a:t>
            </a:r>
            <a:r>
              <a:rPr lang="en-US" sz="2200" baseline="-25000"/>
              <a:t>1</a:t>
            </a:r>
            <a:r>
              <a:rPr lang="en-US" sz="2200"/>
              <a:t> via non-matching edges.  Explore back up to </a:t>
            </a:r>
            <a:r>
              <a:rPr lang="en-US" sz="2200" i="1"/>
              <a:t>x</a:t>
            </a:r>
            <a:r>
              <a:rPr lang="en-US" sz="2200" baseline="-25000"/>
              <a:t>2 </a:t>
            </a:r>
            <a:r>
              <a:rPr lang="en-US" sz="2200"/>
              <a:t>via a matching edge.</a:t>
            </a:r>
          </a:p>
        </p:txBody>
      </p:sp>
      <p:sp>
        <p:nvSpPr>
          <p:cNvPr id="44058" name="Oval 29"/>
          <p:cNvSpPr>
            <a:spLocks noChangeAspect="1"/>
          </p:cNvSpPr>
          <p:nvPr/>
        </p:nvSpPr>
        <p:spPr bwMode="auto">
          <a:xfrm>
            <a:off x="45989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4059" name="Oval 30"/>
          <p:cNvSpPr>
            <a:spLocks noChangeAspect="1"/>
          </p:cNvSpPr>
          <p:nvPr/>
        </p:nvSpPr>
        <p:spPr bwMode="auto">
          <a:xfrm>
            <a:off x="36083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4060" name="Straight Arrow Connector 32"/>
          <p:cNvCxnSpPr>
            <a:cxnSpLocks noChangeShapeType="1"/>
          </p:cNvCxnSpPr>
          <p:nvPr/>
        </p:nvCxnSpPr>
        <p:spPr bwMode="auto">
          <a:xfrm rot="16200000" flipH="1">
            <a:off x="4674394" y="3326606"/>
            <a:ext cx="260350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4061" name="Straight Arrow Connector 33"/>
          <p:cNvCxnSpPr>
            <a:cxnSpLocks noChangeShapeType="1"/>
          </p:cNvCxnSpPr>
          <p:nvPr/>
        </p:nvCxnSpPr>
        <p:spPr bwMode="auto">
          <a:xfrm rot="5400000">
            <a:off x="3993357" y="3263106"/>
            <a:ext cx="260350" cy="134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4062" name="Straight Arrow Connector 35"/>
          <p:cNvCxnSpPr>
            <a:cxnSpLocks noChangeShapeType="1"/>
          </p:cNvCxnSpPr>
          <p:nvPr/>
        </p:nvCxnSpPr>
        <p:spPr bwMode="auto">
          <a:xfrm rot="16200000" flipV="1">
            <a:off x="3987006" y="2642394"/>
            <a:ext cx="265113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4063" name="Straight Arrow Connector 36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38125" cy="1889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4064" name="Oval 38"/>
          <p:cNvSpPr>
            <a:spLocks noChangeAspect="1"/>
          </p:cNvSpPr>
          <p:nvPr/>
        </p:nvSpPr>
        <p:spPr bwMode="auto">
          <a:xfrm>
            <a:off x="3600450" y="2093913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4065" name="Oval 39"/>
          <p:cNvSpPr>
            <a:spLocks noChangeAspect="1"/>
          </p:cNvSpPr>
          <p:nvPr/>
        </p:nvSpPr>
        <p:spPr bwMode="auto">
          <a:xfrm>
            <a:off x="1627188" y="2084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4066" name="Straight Arrow Connector 41"/>
          <p:cNvCxnSpPr>
            <a:cxnSpLocks noChangeShapeType="1"/>
          </p:cNvCxnSpPr>
          <p:nvPr/>
        </p:nvCxnSpPr>
        <p:spPr bwMode="auto">
          <a:xfrm rot="16200000" flipH="1">
            <a:off x="2360613" y="3278187"/>
            <a:ext cx="317500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4067" name="Oval 42"/>
          <p:cNvSpPr>
            <a:spLocks noChangeAspect="1"/>
          </p:cNvSpPr>
          <p:nvPr/>
        </p:nvSpPr>
        <p:spPr bwMode="auto">
          <a:xfrm>
            <a:off x="2619375" y="3609975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4068" name="Oval 43"/>
          <p:cNvSpPr>
            <a:spLocks noChangeAspect="1"/>
          </p:cNvSpPr>
          <p:nvPr/>
        </p:nvSpPr>
        <p:spPr bwMode="auto">
          <a:xfrm>
            <a:off x="2627313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4069" name="Straight Arrow Connector 44"/>
          <p:cNvCxnSpPr>
            <a:cxnSpLocks noChangeShapeType="1"/>
          </p:cNvCxnSpPr>
          <p:nvPr/>
        </p:nvCxnSpPr>
        <p:spPr bwMode="auto">
          <a:xfrm rot="16200000" flipV="1">
            <a:off x="2676525" y="2790825"/>
            <a:ext cx="3048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4070" name="TextBox 48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4071" name="TextBox 49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4072" name="TextBox 51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4073" name="TextBox 52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4074" name="TextBox 53"/>
          <p:cNvSpPr txBox="1">
            <a:spLocks noChangeArrowheads="1"/>
          </p:cNvSpPr>
          <p:nvPr/>
        </p:nvSpPr>
        <p:spPr bwMode="auto">
          <a:xfrm>
            <a:off x="3657600" y="4125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4075" name="TextBox 54"/>
          <p:cNvSpPr txBox="1">
            <a:spLocks noChangeArrowheads="1"/>
          </p:cNvSpPr>
          <p:nvPr/>
        </p:nvSpPr>
        <p:spPr bwMode="auto">
          <a:xfrm>
            <a:off x="46275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4076" name="TextBox 56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45058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45059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45060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45061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45062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45063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45064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45065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45066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45067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45068" name="Straight Connector 15"/>
          <p:cNvCxnSpPr>
            <a:cxnSpLocks noChangeShapeType="1"/>
            <a:stCxn id="45059" idx="4"/>
            <a:endCxn id="45063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5069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70" name="Straight Connector 23"/>
          <p:cNvCxnSpPr>
            <a:cxnSpLocks noChangeShapeType="1"/>
            <a:stCxn id="45060" idx="3"/>
            <a:endCxn id="45063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71" name="Straight Connector 26"/>
          <p:cNvCxnSpPr>
            <a:cxnSpLocks noChangeShapeType="1"/>
            <a:stCxn id="45060" idx="4"/>
            <a:endCxn id="45064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72" name="Straight Connector 34"/>
          <p:cNvCxnSpPr>
            <a:cxnSpLocks noChangeShapeType="1"/>
            <a:stCxn id="45062" idx="3"/>
            <a:endCxn id="45064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73" name="Straight Connector 37"/>
          <p:cNvCxnSpPr>
            <a:cxnSpLocks noChangeShapeType="1"/>
            <a:stCxn id="45061" idx="3"/>
            <a:endCxn id="45064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74" name="Straight Connector 40"/>
          <p:cNvCxnSpPr>
            <a:cxnSpLocks noChangeShapeType="1"/>
            <a:stCxn id="45061" idx="4"/>
            <a:endCxn id="45065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75" name="Straight Connector 46"/>
          <p:cNvCxnSpPr>
            <a:cxnSpLocks noChangeShapeType="1"/>
            <a:stCxn id="45062" idx="5"/>
            <a:endCxn id="45067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6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E1DB0E-FD0B-4D44-8B1C-06EFBC3901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  <p:cxnSp>
        <p:nvCxnSpPr>
          <p:cNvPr id="45077" name="Straight Connector 47"/>
          <p:cNvCxnSpPr>
            <a:cxnSpLocks noChangeShapeType="1"/>
            <a:endCxn id="45064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45078" name="Straight Connector 31"/>
          <p:cNvCxnSpPr>
            <a:cxnSpLocks noChangeShapeType="1"/>
            <a:stCxn id="45060" idx="5"/>
            <a:endCxn id="45065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5079" name="Oval 45"/>
          <p:cNvSpPr>
            <a:spLocks noChangeAspect="1"/>
          </p:cNvSpPr>
          <p:nvPr/>
        </p:nvSpPr>
        <p:spPr bwMode="auto">
          <a:xfrm>
            <a:off x="45989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5080" name="Straight Connector 55"/>
          <p:cNvCxnSpPr>
            <a:cxnSpLocks noChangeShapeType="1"/>
            <a:stCxn id="45062" idx="4"/>
            <a:endCxn id="45066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45081" name="TextBox 27"/>
          <p:cNvSpPr txBox="1">
            <a:spLocks noChangeArrowheads="1"/>
          </p:cNvSpPr>
          <p:nvPr/>
        </p:nvSpPr>
        <p:spPr bwMode="auto">
          <a:xfrm>
            <a:off x="609600" y="5105400"/>
            <a:ext cx="7391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Termination: No vertex of </a:t>
            </a:r>
            <a:r>
              <a:rPr lang="en-US" sz="2200" i="1"/>
              <a:t>S</a:t>
            </a:r>
            <a:r>
              <a:rPr lang="en-US" sz="2200"/>
              <a:t> is unexplored.</a:t>
            </a:r>
          </a:p>
          <a:p>
            <a:r>
              <a:rPr lang="en-US" sz="2200"/>
              <a:t>Output: maximum matching </a:t>
            </a:r>
            <a:r>
              <a:rPr lang="en-US" sz="2200" i="1"/>
              <a:t>M=</a:t>
            </a:r>
            <a:r>
              <a:rPr lang="en-US" sz="2200"/>
              <a:t>{x</a:t>
            </a:r>
            <a:r>
              <a:rPr lang="en-US" sz="2200" baseline="-25000"/>
              <a:t>1</a:t>
            </a:r>
            <a:r>
              <a:rPr lang="en-US" sz="2200"/>
              <a:t>y</a:t>
            </a:r>
            <a:r>
              <a:rPr lang="en-US" sz="2200" baseline="-25000"/>
              <a:t>2</a:t>
            </a:r>
            <a:r>
              <a:rPr lang="en-US" sz="2200"/>
              <a:t>,x</a:t>
            </a:r>
            <a:r>
              <a:rPr lang="en-US" sz="2200" baseline="-25000"/>
              <a:t>2</a:t>
            </a:r>
            <a:r>
              <a:rPr lang="en-US" sz="2200"/>
              <a:t>y</a:t>
            </a:r>
            <a:r>
              <a:rPr lang="en-US" sz="2200" baseline="-25000"/>
              <a:t>1</a:t>
            </a:r>
            <a:r>
              <a:rPr lang="en-US" sz="2200"/>
              <a:t>,x</a:t>
            </a:r>
            <a:r>
              <a:rPr lang="en-US" sz="2200" baseline="-25000"/>
              <a:t>3</a:t>
            </a:r>
            <a:r>
              <a:rPr lang="en-US" sz="2200"/>
              <a:t>y</a:t>
            </a:r>
            <a:r>
              <a:rPr lang="en-US" sz="2200" baseline="-25000"/>
              <a:t>3</a:t>
            </a:r>
            <a:r>
              <a:rPr lang="en-US" sz="2200"/>
              <a:t>,x</a:t>
            </a:r>
            <a:r>
              <a:rPr lang="en-US" sz="2200" baseline="-25000"/>
              <a:t>5</a:t>
            </a:r>
            <a:r>
              <a:rPr lang="en-US" sz="2200"/>
              <a:t>y</a:t>
            </a:r>
            <a:r>
              <a:rPr lang="en-US" sz="2200" baseline="-25000"/>
              <a:t>4</a:t>
            </a:r>
            <a:r>
              <a:rPr lang="en-US" sz="2200"/>
              <a:t>}</a:t>
            </a:r>
          </a:p>
          <a:p>
            <a:r>
              <a:rPr lang="en-US" sz="2200"/>
              <a:t>Minimum vertex cover </a:t>
            </a:r>
            <a:r>
              <a:rPr lang="en-US" sz="2200" i="1"/>
              <a:t>Q</a:t>
            </a:r>
            <a:r>
              <a:rPr lang="en-US" sz="2200"/>
              <a:t>=</a:t>
            </a:r>
            <a:r>
              <a:rPr lang="en-US" sz="2200" i="1"/>
              <a:t>T</a:t>
            </a:r>
            <a:r>
              <a:rPr lang="en-US" sz="2200">
                <a:latin typeface="cmsy10" pitchFamily="34" charset="0"/>
              </a:rPr>
              <a:t>[</a:t>
            </a:r>
            <a:r>
              <a:rPr lang="en-US" sz="2200"/>
              <a:t>(</a:t>
            </a:r>
            <a:r>
              <a:rPr lang="en-US" sz="2200" i="1"/>
              <a:t>X</a:t>
            </a:r>
            <a:r>
              <a:rPr lang="en-US" sz="2200"/>
              <a:t>-</a:t>
            </a:r>
            <a:r>
              <a:rPr lang="en-US" sz="2200" i="1"/>
              <a:t>S</a:t>
            </a:r>
            <a:r>
              <a:rPr lang="en-US" sz="2200"/>
              <a:t>) ={x</a:t>
            </a:r>
            <a:r>
              <a:rPr lang="en-US" sz="2200" baseline="-25000"/>
              <a:t>5</a:t>
            </a:r>
            <a:r>
              <a:rPr lang="en-US" sz="2200"/>
              <a:t>,y</a:t>
            </a:r>
            <a:r>
              <a:rPr lang="en-US" sz="2200" baseline="-25000"/>
              <a:t>1</a:t>
            </a:r>
            <a:r>
              <a:rPr lang="en-US" sz="2200"/>
              <a:t>,y</a:t>
            </a:r>
            <a:r>
              <a:rPr lang="en-US" sz="2200" i="1" baseline="-25000"/>
              <a:t>2</a:t>
            </a:r>
            <a:r>
              <a:rPr lang="en-US" sz="2200"/>
              <a:t>,y</a:t>
            </a:r>
            <a:r>
              <a:rPr lang="en-US" sz="2200" i="1" baseline="-25000"/>
              <a:t>3</a:t>
            </a:r>
            <a:r>
              <a:rPr lang="en-US" sz="2200"/>
              <a:t>}.</a:t>
            </a:r>
          </a:p>
        </p:txBody>
      </p:sp>
      <p:sp>
        <p:nvSpPr>
          <p:cNvPr id="45082" name="Oval 29"/>
          <p:cNvSpPr>
            <a:spLocks noChangeAspect="1"/>
          </p:cNvSpPr>
          <p:nvPr/>
        </p:nvSpPr>
        <p:spPr bwMode="auto">
          <a:xfrm>
            <a:off x="45989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5083" name="Oval 30"/>
          <p:cNvSpPr>
            <a:spLocks noChangeAspect="1"/>
          </p:cNvSpPr>
          <p:nvPr/>
        </p:nvSpPr>
        <p:spPr bwMode="auto">
          <a:xfrm>
            <a:off x="3608388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5084" name="Straight Arrow Connector 32"/>
          <p:cNvCxnSpPr>
            <a:cxnSpLocks noChangeShapeType="1"/>
          </p:cNvCxnSpPr>
          <p:nvPr/>
        </p:nvCxnSpPr>
        <p:spPr bwMode="auto">
          <a:xfrm rot="16200000" flipH="1">
            <a:off x="4674394" y="3326606"/>
            <a:ext cx="260350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5085" name="Straight Arrow Connector 33"/>
          <p:cNvCxnSpPr>
            <a:cxnSpLocks noChangeShapeType="1"/>
          </p:cNvCxnSpPr>
          <p:nvPr/>
        </p:nvCxnSpPr>
        <p:spPr bwMode="auto">
          <a:xfrm rot="5400000">
            <a:off x="3993357" y="3263106"/>
            <a:ext cx="260350" cy="134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5086" name="Straight Arrow Connector 35"/>
          <p:cNvCxnSpPr>
            <a:cxnSpLocks noChangeShapeType="1"/>
          </p:cNvCxnSpPr>
          <p:nvPr/>
        </p:nvCxnSpPr>
        <p:spPr bwMode="auto">
          <a:xfrm rot="16200000" flipV="1">
            <a:off x="3987006" y="2642394"/>
            <a:ext cx="265113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45087" name="Straight Arrow Connector 36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38125" cy="1889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5088" name="Oval 38"/>
          <p:cNvSpPr>
            <a:spLocks noChangeAspect="1"/>
          </p:cNvSpPr>
          <p:nvPr/>
        </p:nvSpPr>
        <p:spPr bwMode="auto">
          <a:xfrm>
            <a:off x="3600450" y="2093913"/>
            <a:ext cx="401638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5089" name="Oval 39"/>
          <p:cNvSpPr>
            <a:spLocks noChangeAspect="1"/>
          </p:cNvSpPr>
          <p:nvPr/>
        </p:nvSpPr>
        <p:spPr bwMode="auto">
          <a:xfrm>
            <a:off x="1627188" y="2084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5090" name="Straight Arrow Connector 41"/>
          <p:cNvCxnSpPr>
            <a:cxnSpLocks noChangeShapeType="1"/>
          </p:cNvCxnSpPr>
          <p:nvPr/>
        </p:nvCxnSpPr>
        <p:spPr bwMode="auto">
          <a:xfrm rot="16200000" flipH="1">
            <a:off x="2360613" y="3278187"/>
            <a:ext cx="317500" cy="161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5091" name="Oval 42"/>
          <p:cNvSpPr>
            <a:spLocks noChangeAspect="1"/>
          </p:cNvSpPr>
          <p:nvPr/>
        </p:nvSpPr>
        <p:spPr bwMode="auto">
          <a:xfrm>
            <a:off x="2619375" y="3609975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45092" name="Oval 43"/>
          <p:cNvSpPr>
            <a:spLocks noChangeAspect="1"/>
          </p:cNvSpPr>
          <p:nvPr/>
        </p:nvSpPr>
        <p:spPr bwMode="auto">
          <a:xfrm>
            <a:off x="2627313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45093" name="Straight Arrow Connector 44"/>
          <p:cNvCxnSpPr>
            <a:cxnSpLocks noChangeShapeType="1"/>
          </p:cNvCxnSpPr>
          <p:nvPr/>
        </p:nvCxnSpPr>
        <p:spPr bwMode="auto">
          <a:xfrm rot="16200000" flipV="1">
            <a:off x="2676525" y="2790825"/>
            <a:ext cx="3048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5094" name="TextBox 48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5095" name="TextBox 49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5096" name="TextBox 51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5097" name="TextBox 52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45098" name="TextBox 53"/>
          <p:cNvSpPr txBox="1">
            <a:spLocks noChangeArrowheads="1"/>
          </p:cNvSpPr>
          <p:nvPr/>
        </p:nvSpPr>
        <p:spPr bwMode="auto">
          <a:xfrm>
            <a:off x="3657600" y="4125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5099" name="TextBox 54"/>
          <p:cNvSpPr txBox="1">
            <a:spLocks noChangeArrowheads="1"/>
          </p:cNvSpPr>
          <p:nvPr/>
        </p:nvSpPr>
        <p:spPr bwMode="auto">
          <a:xfrm>
            <a:off x="46275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5100" name="TextBox 56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45101" name="TextBox 59"/>
          <p:cNvSpPr txBox="1">
            <a:spLocks noChangeArrowheads="1"/>
          </p:cNvSpPr>
          <p:nvPr/>
        </p:nvSpPr>
        <p:spPr bwMode="auto">
          <a:xfrm>
            <a:off x="5605463" y="1600200"/>
            <a:ext cx="363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Q</a:t>
            </a:r>
          </a:p>
        </p:txBody>
      </p:sp>
      <p:sp>
        <p:nvSpPr>
          <p:cNvPr id="45102" name="TextBox 60"/>
          <p:cNvSpPr txBox="1">
            <a:spLocks noChangeArrowheads="1"/>
          </p:cNvSpPr>
          <p:nvPr/>
        </p:nvSpPr>
        <p:spPr bwMode="auto">
          <a:xfrm>
            <a:off x="4648200" y="4354513"/>
            <a:ext cx="363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Q</a:t>
            </a:r>
          </a:p>
        </p:txBody>
      </p:sp>
      <p:sp>
        <p:nvSpPr>
          <p:cNvPr id="45103" name="TextBox 61"/>
          <p:cNvSpPr txBox="1">
            <a:spLocks noChangeArrowheads="1"/>
          </p:cNvSpPr>
          <p:nvPr/>
        </p:nvSpPr>
        <p:spPr bwMode="auto">
          <a:xfrm>
            <a:off x="3657600" y="4343400"/>
            <a:ext cx="363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Q</a:t>
            </a:r>
          </a:p>
        </p:txBody>
      </p:sp>
      <p:sp>
        <p:nvSpPr>
          <p:cNvPr id="45104" name="TextBox 62"/>
          <p:cNvSpPr txBox="1">
            <a:spLocks noChangeArrowheads="1"/>
          </p:cNvSpPr>
          <p:nvPr/>
        </p:nvSpPr>
        <p:spPr bwMode="auto">
          <a:xfrm>
            <a:off x="2608263" y="4343400"/>
            <a:ext cx="363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Weighted Transversal</a:t>
            </a:r>
          </a:p>
        </p:txBody>
      </p:sp>
      <p:graphicFrame>
        <p:nvGraphicFramePr>
          <p:cNvPr id="49260" name="Group 108"/>
          <p:cNvGraphicFramePr>
            <a:graphicFrameLocks noGrp="1"/>
          </p:cNvGraphicFramePr>
          <p:nvPr>
            <p:ph idx="1"/>
          </p:nvPr>
        </p:nvGraphicFramePr>
        <p:xfrm>
          <a:off x="1371600" y="3429000"/>
          <a:ext cx="5410200" cy="2971800"/>
        </p:xfrm>
        <a:graphic>
          <a:graphicData uri="http://schemas.openxmlformats.org/drawingml/2006/table">
            <a:tbl>
              <a:tblPr/>
              <a:tblGrid>
                <a:gridCol w="901700"/>
                <a:gridCol w="901700"/>
                <a:gridCol w="901700"/>
                <a:gridCol w="901700"/>
                <a:gridCol w="901700"/>
                <a:gridCol w="9017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35" name="Text Box 109"/>
          <p:cNvSpPr txBox="1">
            <a:spLocks noChangeArrowheads="1"/>
          </p:cNvSpPr>
          <p:nvPr/>
        </p:nvSpPr>
        <p:spPr bwMode="auto">
          <a:xfrm>
            <a:off x="609600" y="1371600"/>
            <a:ext cx="80930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/>
              <a:t>Transversal:</a:t>
            </a:r>
            <a:r>
              <a:rPr lang="en-US" sz="2200"/>
              <a:t> A set </a:t>
            </a:r>
            <a:r>
              <a:rPr lang="en-US" sz="2200" i="1"/>
              <a:t>M</a:t>
            </a:r>
            <a:r>
              <a:rPr lang="en-US" sz="2200"/>
              <a:t> of </a:t>
            </a:r>
            <a:r>
              <a:rPr lang="en-US" sz="2200" i="1"/>
              <a:t>n</a:t>
            </a:r>
            <a:r>
              <a:rPr lang="en-US" sz="2200"/>
              <a:t> entries of an </a:t>
            </a:r>
            <a:r>
              <a:rPr lang="en-US" sz="2200" i="1"/>
              <a:t>n</a:t>
            </a:r>
            <a:r>
              <a:rPr lang="en-US" sz="2200">
                <a:latin typeface="cmsy10" pitchFamily="34" charset="0"/>
              </a:rPr>
              <a:t>£</a:t>
            </a:r>
            <a:r>
              <a:rPr lang="en-US" sz="2200" i="1"/>
              <a:t>n</a:t>
            </a:r>
            <a:r>
              <a:rPr lang="en-US" sz="2200"/>
              <a:t>, matrix, no two in the same column or row.  Its weight is the sum of the entries.</a:t>
            </a:r>
          </a:p>
          <a:p>
            <a:r>
              <a:rPr lang="en-US" sz="2200" b="1"/>
              <a:t>Cover:</a:t>
            </a:r>
            <a:r>
              <a:rPr lang="en-US" sz="2200"/>
              <a:t>  A pair of vectors (</a:t>
            </a:r>
            <a:r>
              <a:rPr lang="en-US" sz="2200" i="1"/>
              <a:t>u</a:t>
            </a:r>
            <a:r>
              <a:rPr lang="en-US" sz="2200"/>
              <a:t>,</a:t>
            </a:r>
            <a:r>
              <a:rPr lang="en-US" sz="2200" i="1"/>
              <a:t>v</a:t>
            </a:r>
            <a:r>
              <a:rPr lang="en-US" sz="2200"/>
              <a:t>)=(</a:t>
            </a:r>
            <a:r>
              <a:rPr lang="en-US" sz="2200" i="1"/>
              <a:t>u</a:t>
            </a:r>
            <a:r>
              <a:rPr lang="en-US" sz="2200" i="1" baseline="-25000"/>
              <a:t>1</a:t>
            </a:r>
            <a:r>
              <a:rPr lang="en-US" sz="2200"/>
              <a:t>,…,</a:t>
            </a:r>
            <a:r>
              <a:rPr lang="en-US" sz="2200" i="1"/>
              <a:t>u</a:t>
            </a:r>
            <a:r>
              <a:rPr lang="en-US" sz="2200" i="1" baseline="-25000"/>
              <a:t>n</a:t>
            </a:r>
            <a:r>
              <a:rPr lang="en-US" sz="2200"/>
              <a:t>;</a:t>
            </a:r>
            <a:r>
              <a:rPr lang="en-US" sz="2200" i="1"/>
              <a:t>v</a:t>
            </a:r>
            <a:r>
              <a:rPr lang="en-US" sz="2200" i="1" baseline="-25000"/>
              <a:t>1</a:t>
            </a:r>
            <a:r>
              <a:rPr lang="en-US" sz="2200"/>
              <a:t>,…,</a:t>
            </a:r>
            <a:r>
              <a:rPr lang="en-US" sz="2200" i="1"/>
              <a:t>v</a:t>
            </a:r>
            <a:r>
              <a:rPr lang="en-US" sz="2200" i="1" baseline="-25000"/>
              <a:t>n</a:t>
            </a:r>
            <a:r>
              <a:rPr lang="en-US" sz="2200"/>
              <a:t>) such that every entry </a:t>
            </a:r>
            <a:r>
              <a:rPr lang="en-US" sz="2200" i="1"/>
              <a:t>w</a:t>
            </a:r>
            <a:r>
              <a:rPr lang="en-US" sz="2200" i="1" baseline="-25000"/>
              <a:t>i,j</a:t>
            </a:r>
            <a:r>
              <a:rPr lang="en-US" sz="2200"/>
              <a:t> of the matrix satisfies </a:t>
            </a:r>
            <a:r>
              <a:rPr lang="en-US" sz="2200" i="1"/>
              <a:t>w</a:t>
            </a:r>
            <a:r>
              <a:rPr lang="en-US" sz="2200" i="1" baseline="-25000"/>
              <a:t>i,j</a:t>
            </a:r>
            <a:r>
              <a:rPr lang="en-US" sz="2200"/>
              <a:t> </a:t>
            </a:r>
            <a:r>
              <a:rPr lang="en-US" sz="2200">
                <a:latin typeface="cmsy10" pitchFamily="34" charset="0"/>
              </a:rPr>
              <a:t>·</a:t>
            </a:r>
            <a:r>
              <a:rPr lang="en-US" sz="2200"/>
              <a:t> </a:t>
            </a:r>
            <a:r>
              <a:rPr lang="en-US" sz="2200" i="1"/>
              <a:t>u</a:t>
            </a:r>
            <a:r>
              <a:rPr lang="en-US" sz="2200" i="1" baseline="-25000"/>
              <a:t>i</a:t>
            </a:r>
            <a:r>
              <a:rPr lang="en-US" sz="2200"/>
              <a:t>+</a:t>
            </a:r>
            <a:r>
              <a:rPr lang="en-US" sz="2200" i="1"/>
              <a:t>v</a:t>
            </a:r>
            <a:r>
              <a:rPr lang="en-US" sz="2200" i="1" baseline="-25000"/>
              <a:t>j</a:t>
            </a:r>
            <a:r>
              <a:rPr lang="en-US" sz="2200"/>
              <a:t>.</a:t>
            </a:r>
          </a:p>
        </p:txBody>
      </p:sp>
      <p:sp>
        <p:nvSpPr>
          <p:cNvPr id="46136" name="Text Box 110"/>
          <p:cNvSpPr txBox="1">
            <a:spLocks noChangeArrowheads="1"/>
          </p:cNvSpPr>
          <p:nvPr/>
        </p:nvSpPr>
        <p:spPr bwMode="auto">
          <a:xfrm>
            <a:off x="685800" y="4953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46137" name="Text Box 111"/>
          <p:cNvSpPr txBox="1">
            <a:spLocks noChangeArrowheads="1"/>
          </p:cNvSpPr>
          <p:nvPr/>
        </p:nvSpPr>
        <p:spPr bwMode="auto">
          <a:xfrm>
            <a:off x="431165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46138" name="Text Box 112"/>
          <p:cNvSpPr txBox="1">
            <a:spLocks noChangeArrowheads="1"/>
          </p:cNvSpPr>
          <p:nvPr/>
        </p:nvSpPr>
        <p:spPr bwMode="auto">
          <a:xfrm>
            <a:off x="7086600" y="5257800"/>
            <a:ext cx="1379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w</a:t>
            </a:r>
            <a:r>
              <a:rPr lang="en-US" sz="2400">
                <a:solidFill>
                  <a:srgbClr val="CC0000"/>
                </a:solidFill>
              </a:rPr>
              <a:t>(</a:t>
            </a:r>
            <a:r>
              <a:rPr lang="en-US" sz="2400" i="1">
                <a:solidFill>
                  <a:srgbClr val="CC0000"/>
                </a:solidFill>
              </a:rPr>
              <a:t>M</a:t>
            </a:r>
            <a:r>
              <a:rPr lang="en-US" sz="2400">
                <a:solidFill>
                  <a:srgbClr val="CC0000"/>
                </a:solidFill>
              </a:rPr>
              <a:t>)=23</a:t>
            </a:r>
          </a:p>
        </p:txBody>
      </p:sp>
      <p:sp>
        <p:nvSpPr>
          <p:cNvPr id="46139" name="Text Box 113"/>
          <p:cNvSpPr txBox="1">
            <a:spLocks noChangeArrowheads="1"/>
          </p:cNvSpPr>
          <p:nvPr/>
        </p:nvSpPr>
        <p:spPr bwMode="auto">
          <a:xfrm>
            <a:off x="7086600" y="4419600"/>
            <a:ext cx="153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w</a:t>
            </a:r>
            <a:r>
              <a:rPr lang="en-US" sz="2400">
                <a:solidFill>
                  <a:srgbClr val="0066FF"/>
                </a:solidFill>
              </a:rPr>
              <a:t>(</a:t>
            </a:r>
            <a:r>
              <a:rPr lang="en-US" sz="2400" i="1">
                <a:solidFill>
                  <a:srgbClr val="0066FF"/>
                </a:solidFill>
              </a:rPr>
              <a:t>u,v</a:t>
            </a:r>
            <a:r>
              <a:rPr lang="en-US" sz="2400">
                <a:solidFill>
                  <a:srgbClr val="0066FF"/>
                </a:solidFill>
              </a:rPr>
              <a:t>)=32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3.2.7. Maximum Transversal = Minimum Cover</a:t>
            </a:r>
          </a:p>
        </p:txBody>
      </p:sp>
      <p:sp>
        <p:nvSpPr>
          <p:cNvPr id="47106" name="Text Box 5"/>
          <p:cNvSpPr txBox="1">
            <a:spLocks noChangeArrowheads="1"/>
          </p:cNvSpPr>
          <p:nvPr/>
        </p:nvSpPr>
        <p:spPr bwMode="auto">
          <a:xfrm>
            <a:off x="609600" y="1357313"/>
            <a:ext cx="784860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z="2200" b="1"/>
              <a:t>3.2.7. Lemma.</a:t>
            </a:r>
            <a:r>
              <a:rPr lang="en-US" sz="2200"/>
              <a:t>  (Duality of weighted matching and weighted cover problems) For a perfect matching </a:t>
            </a:r>
            <a:r>
              <a:rPr lang="en-US" sz="2200" i="1"/>
              <a:t>M</a:t>
            </a:r>
            <a:r>
              <a:rPr lang="en-US" sz="2200"/>
              <a:t> and a weighted cover (</a:t>
            </a:r>
            <a:r>
              <a:rPr lang="en-US" sz="2200" i="1"/>
              <a:t>u</a:t>
            </a:r>
            <a:r>
              <a:rPr lang="en-US" sz="2200"/>
              <a:t>,</a:t>
            </a:r>
            <a:r>
              <a:rPr lang="en-US" sz="2200" i="1"/>
              <a:t>v</a:t>
            </a:r>
            <a:r>
              <a:rPr lang="en-US" sz="2200"/>
              <a:t>) in a weighted bipartite graph </a:t>
            </a:r>
            <a:r>
              <a:rPr lang="en-US" sz="2200" i="1"/>
              <a:t>G</a:t>
            </a:r>
            <a:r>
              <a:rPr lang="en-US" sz="2200"/>
              <a:t>, </a:t>
            </a:r>
            <a:r>
              <a:rPr lang="en-US" sz="2200" i="1"/>
              <a:t>c</a:t>
            </a:r>
            <a:r>
              <a:rPr lang="en-US" sz="2200"/>
              <a:t>(</a:t>
            </a:r>
            <a:r>
              <a:rPr lang="en-US" sz="2200" i="1"/>
              <a:t>u</a:t>
            </a:r>
            <a:r>
              <a:rPr lang="en-US" sz="2200"/>
              <a:t>,</a:t>
            </a:r>
            <a:r>
              <a:rPr lang="en-US" sz="2200" i="1"/>
              <a:t>v</a:t>
            </a:r>
            <a:r>
              <a:rPr lang="en-US" sz="2200"/>
              <a:t>)</a:t>
            </a:r>
            <a:r>
              <a:rPr lang="en-US" sz="2200">
                <a:latin typeface="cmsy10" pitchFamily="34" charset="0"/>
              </a:rPr>
              <a:t>¸</a:t>
            </a:r>
            <a:r>
              <a:rPr lang="en-US" sz="2200" i="1"/>
              <a:t>w</a:t>
            </a:r>
            <a:r>
              <a:rPr lang="en-US" sz="2200"/>
              <a:t>(</a:t>
            </a:r>
            <a:r>
              <a:rPr lang="en-US" sz="2200" i="1"/>
              <a:t>M</a:t>
            </a:r>
            <a:r>
              <a:rPr lang="en-US" sz="2200"/>
              <a:t>).  Also, </a:t>
            </a:r>
            <a:r>
              <a:rPr lang="en-US" sz="2200" i="1"/>
              <a:t>c</a:t>
            </a:r>
            <a:r>
              <a:rPr lang="en-US" sz="2200"/>
              <a:t>(</a:t>
            </a:r>
            <a:r>
              <a:rPr lang="en-US" sz="2200" i="1"/>
              <a:t>u</a:t>
            </a:r>
            <a:r>
              <a:rPr lang="en-US" sz="2200"/>
              <a:t>,</a:t>
            </a:r>
            <a:r>
              <a:rPr lang="en-US" sz="2200" i="1"/>
              <a:t>v</a:t>
            </a:r>
            <a:r>
              <a:rPr lang="en-US" sz="2200"/>
              <a:t>)=</a:t>
            </a:r>
            <a:r>
              <a:rPr lang="en-US" sz="2200" i="1"/>
              <a:t>w</a:t>
            </a:r>
            <a:r>
              <a:rPr lang="en-US" sz="2200"/>
              <a:t>(</a:t>
            </a:r>
            <a:r>
              <a:rPr lang="en-US" sz="2200" i="1"/>
              <a:t>M</a:t>
            </a:r>
            <a:r>
              <a:rPr lang="en-US" sz="2200"/>
              <a:t>) iff </a:t>
            </a:r>
            <a:r>
              <a:rPr lang="en-US" sz="2200" i="1"/>
              <a:t>M</a:t>
            </a:r>
            <a:r>
              <a:rPr lang="en-US" sz="2200"/>
              <a:t> consists of edges </a:t>
            </a:r>
            <a:r>
              <a:rPr lang="en-US" sz="2200" i="1"/>
              <a:t>x</a:t>
            </a:r>
            <a:r>
              <a:rPr lang="en-US" sz="2200" i="1" baseline="-25000"/>
              <a:t>i</a:t>
            </a:r>
            <a:r>
              <a:rPr lang="en-US" sz="2200" i="1"/>
              <a:t>y</a:t>
            </a:r>
            <a:r>
              <a:rPr lang="en-US" sz="2200" i="1" baseline="-25000"/>
              <a:t>j</a:t>
            </a:r>
            <a:r>
              <a:rPr lang="en-US" sz="2200"/>
              <a:t> such that </a:t>
            </a:r>
            <a:r>
              <a:rPr lang="en-US" sz="2200" i="1"/>
              <a:t>u</a:t>
            </a:r>
            <a:r>
              <a:rPr lang="en-US" sz="2200" i="1" baseline="-25000"/>
              <a:t>i</a:t>
            </a:r>
            <a:r>
              <a:rPr lang="en-US" sz="2200"/>
              <a:t>+</a:t>
            </a:r>
            <a:r>
              <a:rPr lang="en-US" sz="2200" i="1"/>
              <a:t>v</a:t>
            </a:r>
            <a:r>
              <a:rPr lang="en-US" sz="2200" i="1" baseline="-25000"/>
              <a:t>j</a:t>
            </a:r>
            <a:r>
              <a:rPr lang="en-US" sz="2200"/>
              <a:t>=w</a:t>
            </a:r>
            <a:r>
              <a:rPr lang="en-US" sz="2200" baseline="-25000"/>
              <a:t>i,j</a:t>
            </a:r>
            <a:r>
              <a:rPr lang="en-US" sz="2200"/>
              <a:t>.  In this case, </a:t>
            </a:r>
            <a:r>
              <a:rPr lang="en-US" sz="2200" i="1"/>
              <a:t>M</a:t>
            </a:r>
            <a:r>
              <a:rPr lang="en-US" sz="2200"/>
              <a:t> and (</a:t>
            </a:r>
            <a:r>
              <a:rPr lang="en-US" sz="2200" i="1"/>
              <a:t>u</a:t>
            </a:r>
            <a:r>
              <a:rPr lang="en-US" sz="2200"/>
              <a:t>,</a:t>
            </a:r>
            <a:r>
              <a:rPr lang="en-US" sz="2200" i="1"/>
              <a:t>v</a:t>
            </a:r>
            <a:r>
              <a:rPr lang="en-US" sz="2200"/>
              <a:t>) are optimal. </a:t>
            </a:r>
            <a:endParaRPr lang="en-US"/>
          </a:p>
        </p:txBody>
      </p:sp>
      <p:graphicFrame>
        <p:nvGraphicFramePr>
          <p:cNvPr id="51267" name="Group 67"/>
          <p:cNvGraphicFramePr>
            <a:graphicFrameLocks noGrp="1"/>
          </p:cNvGraphicFramePr>
          <p:nvPr/>
        </p:nvGraphicFramePr>
        <p:xfrm>
          <a:off x="2438400" y="3886200"/>
          <a:ext cx="3606800" cy="2019300"/>
        </p:xfrm>
        <a:graphic>
          <a:graphicData uri="http://schemas.openxmlformats.org/drawingml/2006/table">
            <a:tbl>
              <a:tblPr/>
              <a:tblGrid>
                <a:gridCol w="901700"/>
                <a:gridCol w="901700"/>
                <a:gridCol w="901700"/>
                <a:gridCol w="9017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36" name="Text Box 61"/>
          <p:cNvSpPr txBox="1">
            <a:spLocks noChangeArrowheads="1"/>
          </p:cNvSpPr>
          <p:nvPr/>
        </p:nvSpPr>
        <p:spPr bwMode="auto">
          <a:xfrm>
            <a:off x="1676400" y="4953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47137" name="Text Box 62"/>
          <p:cNvSpPr txBox="1">
            <a:spLocks noChangeArrowheads="1"/>
          </p:cNvSpPr>
          <p:nvPr/>
        </p:nvSpPr>
        <p:spPr bwMode="auto">
          <a:xfrm>
            <a:off x="44958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47138" name="Text Box 63"/>
          <p:cNvSpPr txBox="1">
            <a:spLocks noChangeArrowheads="1"/>
          </p:cNvSpPr>
          <p:nvPr/>
        </p:nvSpPr>
        <p:spPr bwMode="auto">
          <a:xfrm>
            <a:off x="6705600" y="5334000"/>
            <a:ext cx="1379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w</a:t>
            </a:r>
            <a:r>
              <a:rPr lang="en-US" sz="2400">
                <a:solidFill>
                  <a:srgbClr val="CC0000"/>
                </a:solidFill>
              </a:rPr>
              <a:t>(</a:t>
            </a:r>
            <a:r>
              <a:rPr lang="en-US" sz="2400" i="1">
                <a:solidFill>
                  <a:srgbClr val="CC0000"/>
                </a:solidFill>
              </a:rPr>
              <a:t>M</a:t>
            </a:r>
            <a:r>
              <a:rPr lang="en-US" sz="2400">
                <a:solidFill>
                  <a:srgbClr val="CC0000"/>
                </a:solidFill>
              </a:rPr>
              <a:t>)=12</a:t>
            </a:r>
          </a:p>
        </p:txBody>
      </p:sp>
      <p:sp>
        <p:nvSpPr>
          <p:cNvPr id="47139" name="Text Box 64"/>
          <p:cNvSpPr txBox="1">
            <a:spLocks noChangeArrowheads="1"/>
          </p:cNvSpPr>
          <p:nvPr/>
        </p:nvSpPr>
        <p:spPr bwMode="auto">
          <a:xfrm>
            <a:off x="6705600" y="4495800"/>
            <a:ext cx="153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w</a:t>
            </a:r>
            <a:r>
              <a:rPr lang="en-US" sz="2400">
                <a:solidFill>
                  <a:srgbClr val="0066FF"/>
                </a:solidFill>
              </a:rPr>
              <a:t>(</a:t>
            </a:r>
            <a:r>
              <a:rPr lang="en-US" sz="2400" i="1">
                <a:solidFill>
                  <a:srgbClr val="0066FF"/>
                </a:solidFill>
              </a:rPr>
              <a:t>u,v</a:t>
            </a:r>
            <a:r>
              <a:rPr lang="en-US" sz="2400">
                <a:solidFill>
                  <a:srgbClr val="0066FF"/>
                </a:solidFill>
              </a:rPr>
              <a:t>)=12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3.2.1. Augmenting path algorithm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Algorithm</a:t>
            </a:r>
            <a:r>
              <a:rPr lang="en-US" sz="2200" smtClean="0"/>
              <a:t> (Augmenting path algorithm)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Input</a:t>
            </a:r>
            <a:r>
              <a:rPr lang="en-US" sz="2200" smtClean="0"/>
              <a:t>  An </a:t>
            </a:r>
            <a:r>
              <a:rPr lang="en-US" sz="2200" i="1" smtClean="0"/>
              <a:t>X</a:t>
            </a:r>
            <a:r>
              <a:rPr lang="en-US" sz="2200" smtClean="0"/>
              <a:t>,</a:t>
            </a:r>
            <a:r>
              <a:rPr lang="en-US" sz="2200" i="1" smtClean="0"/>
              <a:t>Y</a:t>
            </a:r>
            <a:r>
              <a:rPr lang="en-US" sz="2200" smtClean="0"/>
              <a:t>-bigraph </a:t>
            </a:r>
            <a:r>
              <a:rPr lang="en-US" sz="2200" i="1" smtClean="0"/>
              <a:t>G</a:t>
            </a:r>
            <a:r>
              <a:rPr lang="en-US" sz="2200" smtClean="0"/>
              <a:t>, a (partial matching) </a:t>
            </a:r>
            <a:r>
              <a:rPr lang="en-US" sz="2200" i="1" smtClean="0"/>
              <a:t>M</a:t>
            </a:r>
            <a:r>
              <a:rPr lang="en-US" sz="2200" smtClean="0"/>
              <a:t>, and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the set </a:t>
            </a:r>
            <a:r>
              <a:rPr lang="en-US" sz="2200" i="1" smtClean="0"/>
              <a:t>U</a:t>
            </a:r>
            <a:r>
              <a:rPr lang="en-US" sz="2200" smtClean="0"/>
              <a:t> of </a:t>
            </a:r>
            <a:r>
              <a:rPr lang="en-US" sz="2200" i="1" smtClean="0"/>
              <a:t>M</a:t>
            </a:r>
            <a:r>
              <a:rPr lang="en-US" sz="2200" smtClean="0"/>
              <a:t>-unsaturated vertices of </a:t>
            </a:r>
            <a:r>
              <a:rPr lang="en-US" sz="2200" i="1" smtClean="0"/>
              <a:t>X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Idea</a:t>
            </a:r>
            <a:r>
              <a:rPr lang="en-US" sz="2200" smtClean="0"/>
              <a:t>  Explore augmenting paths to all possible vertices, marking explored vertices and their predecessors, and tracking reached vertices </a:t>
            </a:r>
            <a:r>
              <a:rPr lang="en-US" sz="2200" i="1" smtClean="0"/>
              <a:t>S</a:t>
            </a:r>
            <a:r>
              <a:rPr lang="en-US" sz="2200" smtClean="0">
                <a:latin typeface="cmsy10" pitchFamily="34" charset="0"/>
              </a:rPr>
              <a:t>µ</a:t>
            </a:r>
            <a:r>
              <a:rPr lang="en-US" sz="2200" i="1" smtClean="0"/>
              <a:t>X</a:t>
            </a:r>
            <a:r>
              <a:rPr lang="en-US" sz="2200" smtClean="0"/>
              <a:t> and </a:t>
            </a:r>
            <a:r>
              <a:rPr lang="en-US" sz="2200" i="1" smtClean="0"/>
              <a:t>T</a:t>
            </a:r>
            <a:r>
              <a:rPr lang="en-US" sz="2200" smtClean="0">
                <a:latin typeface="cmsy10" pitchFamily="34" charset="0"/>
              </a:rPr>
              <a:t>µ</a:t>
            </a:r>
            <a:r>
              <a:rPr lang="en-US" sz="2200" i="1" smtClean="0"/>
              <a:t>Y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Initialization  </a:t>
            </a:r>
            <a:r>
              <a:rPr lang="en-US" sz="2200" i="1" smtClean="0"/>
              <a:t>S</a:t>
            </a:r>
            <a:r>
              <a:rPr lang="en-US" sz="2200" smtClean="0"/>
              <a:t>=</a:t>
            </a:r>
            <a:r>
              <a:rPr lang="en-US" sz="2200" i="1" smtClean="0"/>
              <a:t>U</a:t>
            </a:r>
            <a:r>
              <a:rPr lang="en-US" sz="2200" smtClean="0"/>
              <a:t> and </a:t>
            </a:r>
            <a:r>
              <a:rPr lang="en-US" sz="2200" i="1" smtClean="0"/>
              <a:t>T</a:t>
            </a:r>
            <a:r>
              <a:rPr lang="en-US" sz="2200" smtClean="0"/>
              <a:t>=</a:t>
            </a:r>
            <a:r>
              <a:rPr lang="en-US" sz="2200" smtClean="0">
                <a:latin typeface="cmsy10" pitchFamily="34" charset="0"/>
              </a:rPr>
              <a:t>;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Iteration</a:t>
            </a:r>
            <a:r>
              <a:rPr lang="en-US" sz="2200" smtClean="0"/>
              <a:t>  If </a:t>
            </a:r>
            <a:r>
              <a:rPr lang="en-US" sz="2200" i="1" smtClean="0"/>
              <a:t>S</a:t>
            </a:r>
            <a:r>
              <a:rPr lang="en-US" sz="2200" smtClean="0"/>
              <a:t> is all marked, stop and output </a:t>
            </a:r>
            <a:r>
              <a:rPr lang="en-US" sz="2200" i="1" smtClean="0"/>
              <a:t>M</a:t>
            </a:r>
            <a:r>
              <a:rPr lang="en-US" sz="2200" smtClean="0"/>
              <a:t> and </a:t>
            </a:r>
            <a:r>
              <a:rPr lang="en-US" sz="2200" i="1" smtClean="0"/>
              <a:t>Q</a:t>
            </a:r>
            <a:r>
              <a:rPr lang="en-US" sz="2200" smtClean="0"/>
              <a:t>=</a:t>
            </a:r>
            <a:r>
              <a:rPr lang="en-US" sz="2200" i="1" smtClean="0"/>
              <a:t>T</a:t>
            </a:r>
            <a:r>
              <a:rPr lang="en-US" sz="2200" smtClean="0">
                <a:latin typeface="cmsy10" pitchFamily="34" charset="0"/>
              </a:rPr>
              <a:t>[</a:t>
            </a:r>
            <a:r>
              <a:rPr lang="en-US" sz="2200" smtClean="0"/>
              <a:t>(</a:t>
            </a:r>
            <a:r>
              <a:rPr lang="en-US" sz="2200" i="1" smtClean="0"/>
              <a:t>X</a:t>
            </a:r>
            <a:r>
              <a:rPr lang="en-US" sz="2200" smtClean="0"/>
              <a:t>-</a:t>
            </a:r>
            <a:r>
              <a:rPr lang="en-US" sz="2200" i="1" smtClean="0"/>
              <a:t>S</a:t>
            </a:r>
            <a:r>
              <a:rPr lang="en-US" sz="2200" smtClean="0"/>
              <a:t>).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Otherwise, explore from an unmarked </a:t>
            </a:r>
            <a:r>
              <a:rPr lang="en-US" sz="2200" i="1" smtClean="0"/>
              <a:t>x</a:t>
            </a:r>
            <a:r>
              <a:rPr lang="en-US" sz="2200" smtClean="0">
                <a:latin typeface="cmsy10" pitchFamily="34" charset="0"/>
              </a:rPr>
              <a:t>2</a:t>
            </a:r>
            <a:r>
              <a:rPr lang="en-US" sz="2200" i="1" smtClean="0"/>
              <a:t>S</a:t>
            </a:r>
            <a:r>
              <a:rPr lang="en-US" sz="2200" smtClean="0"/>
              <a:t>.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For any edge </a:t>
            </a:r>
            <a:r>
              <a:rPr lang="en-US" sz="2200" i="1" smtClean="0"/>
              <a:t>xy</a:t>
            </a:r>
            <a:r>
              <a:rPr lang="en-US" sz="2200" smtClean="0">
                <a:latin typeface="cmsy10" pitchFamily="34" charset="0"/>
              </a:rPr>
              <a:t>2</a:t>
            </a:r>
            <a:r>
              <a:rPr lang="en-US" sz="2200" i="1" smtClean="0"/>
              <a:t>E</a:t>
            </a:r>
            <a:r>
              <a:rPr lang="en-US" sz="2200" smtClean="0"/>
              <a:t>(</a:t>
            </a:r>
            <a:r>
              <a:rPr lang="en-US" sz="2200" i="1" smtClean="0"/>
              <a:t>G</a:t>
            </a:r>
            <a:r>
              <a:rPr lang="en-US" sz="2200" smtClean="0"/>
              <a:t>)-</a:t>
            </a:r>
            <a:r>
              <a:rPr lang="en-US" sz="2200" i="1" smtClean="0"/>
              <a:t>M</a:t>
            </a:r>
            <a:r>
              <a:rPr lang="en-US" sz="2200" smtClean="0"/>
              <a:t>:  (1) mark </a:t>
            </a:r>
            <a:r>
              <a:rPr lang="en-US" sz="2200" i="1" smtClean="0"/>
              <a:t>y</a:t>
            </a:r>
            <a:r>
              <a:rPr lang="en-US" sz="2200" smtClean="0"/>
              <a:t> and put </a:t>
            </a:r>
            <a:r>
              <a:rPr lang="en-US" sz="2200" i="1" smtClean="0"/>
              <a:t>y</a:t>
            </a:r>
            <a:r>
              <a:rPr lang="en-US" sz="2200" smtClean="0"/>
              <a:t> in </a:t>
            </a:r>
            <a:r>
              <a:rPr lang="en-US" sz="2200" i="1" smtClean="0"/>
              <a:t>T</a:t>
            </a:r>
            <a:r>
              <a:rPr lang="en-US" sz="2200" smtClean="0"/>
              <a:t>.  (2) For any edge </a:t>
            </a:r>
            <a:r>
              <a:rPr lang="en-US" sz="2200" i="1" smtClean="0"/>
              <a:t>yw</a:t>
            </a:r>
            <a:r>
              <a:rPr lang="en-US" sz="2200" smtClean="0">
                <a:latin typeface="cmsy10" pitchFamily="34" charset="0"/>
              </a:rPr>
              <a:t>2</a:t>
            </a:r>
            <a:r>
              <a:rPr lang="en-US" sz="2200" i="1" smtClean="0"/>
              <a:t>M</a:t>
            </a:r>
            <a:r>
              <a:rPr lang="en-US" sz="2200" smtClean="0"/>
              <a:t>, mark </a:t>
            </a:r>
            <a:r>
              <a:rPr lang="en-US" sz="2200" i="1" smtClean="0"/>
              <a:t>w</a:t>
            </a:r>
            <a:r>
              <a:rPr lang="en-US" sz="2200" smtClean="0"/>
              <a:t> and put </a:t>
            </a:r>
            <a:r>
              <a:rPr lang="en-US" sz="2200" i="1" smtClean="0"/>
              <a:t>w</a:t>
            </a:r>
            <a:r>
              <a:rPr lang="en-US" sz="2200" smtClean="0"/>
              <a:t> in </a:t>
            </a:r>
            <a:r>
              <a:rPr lang="en-US" sz="2200" i="1" smtClean="0"/>
              <a:t>S</a:t>
            </a:r>
            <a:r>
              <a:rPr lang="en-US" sz="2200" smtClean="0"/>
              <a:t>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Stop if an unsaturated y is found; report an M-augmenting path.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Otherwise continue exploring in this fashion.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2200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56868-3F79-4A92-BFDA-D293454691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3.2.9. Hungarian Algorithm (Maximum Weighted Matching/Minimum Weighted Cover)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Algorithm</a:t>
            </a:r>
            <a:r>
              <a:rPr lang="en-US" sz="2200" smtClean="0"/>
              <a:t> (Hungarian Algorithm)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Input</a:t>
            </a:r>
            <a:r>
              <a:rPr lang="en-US" sz="2200" smtClean="0"/>
              <a:t>  An </a:t>
            </a:r>
            <a:r>
              <a:rPr lang="en-US" sz="2200" i="1" smtClean="0"/>
              <a:t>n</a:t>
            </a:r>
            <a:r>
              <a:rPr lang="en-US" sz="2200" smtClean="0">
                <a:latin typeface="cmsy10" pitchFamily="34" charset="0"/>
              </a:rPr>
              <a:t>£</a:t>
            </a:r>
            <a:r>
              <a:rPr lang="en-US" sz="2200" i="1" smtClean="0"/>
              <a:t>n</a:t>
            </a:r>
            <a:r>
              <a:rPr lang="en-US" sz="2200" smtClean="0"/>
              <a:t> matrix of nonnegative edge weights of K</a:t>
            </a:r>
            <a:r>
              <a:rPr lang="en-US" sz="2200" i="1" baseline="-25000" smtClean="0"/>
              <a:t>n</a:t>
            </a:r>
            <a:r>
              <a:rPr lang="en-US" sz="2200" baseline="-25000" smtClean="0"/>
              <a:t>,</a:t>
            </a:r>
            <a:r>
              <a:rPr lang="en-US" sz="2200" i="1" baseline="-25000" smtClean="0"/>
              <a:t>n</a:t>
            </a:r>
            <a:endParaRPr lang="en-US" sz="2200" i="1" smtClean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Idea</a:t>
            </a:r>
            <a:r>
              <a:rPr lang="en-US" sz="2200" smtClean="0"/>
              <a:t>  Iteratively adjust the cover (</a:t>
            </a:r>
            <a:r>
              <a:rPr lang="en-US" sz="2200" i="1" smtClean="0"/>
              <a:t>u</a:t>
            </a:r>
            <a:r>
              <a:rPr lang="en-US" sz="2200" smtClean="0"/>
              <a:t>,</a:t>
            </a:r>
            <a:r>
              <a:rPr lang="en-US" sz="2200" i="1" smtClean="0"/>
              <a:t>v</a:t>
            </a:r>
            <a:r>
              <a:rPr lang="en-US" sz="2200" smtClean="0"/>
              <a:t>) until the equality subgraph </a:t>
            </a:r>
            <a:r>
              <a:rPr lang="en-US" sz="2200" i="1" smtClean="0"/>
              <a:t>G</a:t>
            </a:r>
            <a:r>
              <a:rPr lang="en-US" sz="2200" i="1" baseline="-25000" smtClean="0"/>
              <a:t>u</a:t>
            </a:r>
            <a:r>
              <a:rPr lang="en-US" sz="2200" baseline="-25000" smtClean="0"/>
              <a:t>,</a:t>
            </a:r>
            <a:r>
              <a:rPr lang="en-US" sz="2200" i="1" baseline="-25000" smtClean="0"/>
              <a:t>v </a:t>
            </a:r>
            <a:r>
              <a:rPr lang="en-US" sz="2200" smtClean="0"/>
              <a:t> has a perfect matching </a:t>
            </a:r>
            <a:endParaRPr lang="en-US" sz="2200" i="1" smtClean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Initialization</a:t>
            </a:r>
            <a:r>
              <a:rPr lang="en-US" sz="2200" smtClean="0"/>
              <a:t>  Any cover (</a:t>
            </a:r>
            <a:r>
              <a:rPr lang="en-US" sz="2200" i="1" smtClean="0"/>
              <a:t>u</a:t>
            </a:r>
            <a:r>
              <a:rPr lang="en-US" sz="2200" smtClean="0"/>
              <a:t>,</a:t>
            </a:r>
            <a:r>
              <a:rPr lang="en-US" sz="2200" i="1" smtClean="0"/>
              <a:t>v</a:t>
            </a:r>
            <a:r>
              <a:rPr lang="en-US" sz="2200" smtClean="0"/>
              <a:t>), such as </a:t>
            </a:r>
            <a:r>
              <a:rPr lang="en-US" sz="2200" i="1" smtClean="0"/>
              <a:t>u</a:t>
            </a:r>
            <a:r>
              <a:rPr lang="en-US" sz="2200" i="1" baseline="-25000" smtClean="0"/>
              <a:t>i</a:t>
            </a:r>
            <a:r>
              <a:rPr lang="en-US" sz="2200" smtClean="0"/>
              <a:t>=max</a:t>
            </a:r>
            <a:r>
              <a:rPr lang="en-US" sz="2200" i="1" baseline="-25000" smtClean="0"/>
              <a:t>i</a:t>
            </a:r>
            <a:r>
              <a:rPr lang="en-US" sz="2200" smtClean="0"/>
              <a:t> </a:t>
            </a:r>
            <a:r>
              <a:rPr lang="en-US" sz="2200" i="1" smtClean="0"/>
              <a:t>w</a:t>
            </a:r>
            <a:r>
              <a:rPr lang="en-US" sz="2200" i="1" baseline="-25000" smtClean="0"/>
              <a:t>i</a:t>
            </a:r>
            <a:r>
              <a:rPr lang="en-US" sz="2200" baseline="-25000" smtClean="0"/>
              <a:t>,</a:t>
            </a:r>
            <a:r>
              <a:rPr lang="en-US" sz="2200" i="1" baseline="-25000" smtClean="0"/>
              <a:t>j </a:t>
            </a:r>
            <a:r>
              <a:rPr lang="en-US" sz="2200" smtClean="0"/>
              <a:t> and </a:t>
            </a:r>
            <a:r>
              <a:rPr lang="en-US" sz="2200" i="1" smtClean="0"/>
              <a:t>v</a:t>
            </a:r>
            <a:r>
              <a:rPr lang="en-US" sz="2200" i="1" baseline="-25000" smtClean="0"/>
              <a:t>j</a:t>
            </a:r>
            <a:r>
              <a:rPr lang="en-US" sz="2200" smtClean="0"/>
              <a:t>=0</a:t>
            </a:r>
            <a:endParaRPr lang="en-US" sz="2200" i="1" smtClean="0">
              <a:latin typeface="cmsy10" pitchFamily="34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b="1" u="sng" smtClean="0"/>
              <a:t>Iteration</a:t>
            </a:r>
            <a:r>
              <a:rPr lang="en-US" sz="2200" smtClean="0"/>
              <a:t>  Find a maximum matching </a:t>
            </a:r>
            <a:r>
              <a:rPr lang="en-US" sz="2200" i="1" smtClean="0"/>
              <a:t>M</a:t>
            </a:r>
            <a:r>
              <a:rPr lang="en-US" sz="2200" smtClean="0"/>
              <a:t> in </a:t>
            </a:r>
            <a:r>
              <a:rPr lang="en-US" sz="2200" i="1" smtClean="0"/>
              <a:t>G</a:t>
            </a:r>
            <a:r>
              <a:rPr lang="en-US" sz="2200" i="1" baseline="-25000" smtClean="0"/>
              <a:t>u</a:t>
            </a:r>
            <a:r>
              <a:rPr lang="en-US" sz="2200" baseline="-25000" smtClean="0"/>
              <a:t>,</a:t>
            </a:r>
            <a:r>
              <a:rPr lang="en-US" sz="2200" i="1" baseline="-25000" smtClean="0"/>
              <a:t>v</a:t>
            </a:r>
            <a:r>
              <a:rPr lang="en-US" sz="2200" smtClean="0"/>
              <a:t>.  If </a:t>
            </a:r>
            <a:r>
              <a:rPr lang="en-US" sz="2200" i="1" smtClean="0"/>
              <a:t>M</a:t>
            </a:r>
            <a:r>
              <a:rPr lang="en-US" sz="2200" smtClean="0"/>
              <a:t> is a perfect matching, stop and output </a:t>
            </a:r>
            <a:r>
              <a:rPr lang="en-US" sz="2200" i="1" smtClean="0"/>
              <a:t>M</a:t>
            </a:r>
            <a:r>
              <a:rPr lang="en-US" sz="2200" smtClean="0"/>
              <a:t> and (</a:t>
            </a:r>
            <a:r>
              <a:rPr lang="en-US" sz="2200" i="1" smtClean="0"/>
              <a:t>u</a:t>
            </a:r>
            <a:r>
              <a:rPr lang="en-US" sz="2200" smtClean="0"/>
              <a:t>,</a:t>
            </a:r>
            <a:r>
              <a:rPr lang="en-US" sz="2200" i="1" smtClean="0"/>
              <a:t>v</a:t>
            </a:r>
            <a:r>
              <a:rPr lang="en-US" sz="2200" smtClean="0"/>
              <a:t>) as a maximum weight matching and minimum weight cover.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Otherwise: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Let </a:t>
            </a:r>
            <a:r>
              <a:rPr lang="en-US" sz="2200" smtClean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200" smtClean="0"/>
              <a:t> = smallest excess in </a:t>
            </a:r>
            <a:r>
              <a:rPr lang="en-US" sz="2200" i="1" smtClean="0"/>
              <a:t>G</a:t>
            </a:r>
            <a:r>
              <a:rPr lang="en-US" sz="2200" i="1" baseline="-25000" smtClean="0"/>
              <a:t>u</a:t>
            </a:r>
            <a:r>
              <a:rPr lang="en-US" sz="2200" baseline="-25000" smtClean="0"/>
              <a:t>,</a:t>
            </a:r>
            <a:r>
              <a:rPr lang="en-US" sz="2200" i="1" baseline="-25000" smtClean="0"/>
              <a:t>v</a:t>
            </a:r>
            <a:r>
              <a:rPr lang="en-US" sz="2200" smtClean="0"/>
              <a:t> of an edge from </a:t>
            </a:r>
            <a:r>
              <a:rPr lang="en-US" sz="2200" i="1" smtClean="0"/>
              <a:t>X</a:t>
            </a:r>
            <a:r>
              <a:rPr lang="en-US" sz="2200" smtClean="0"/>
              <a:t>-</a:t>
            </a:r>
            <a:r>
              <a:rPr lang="en-US" sz="2200" i="1" smtClean="0"/>
              <a:t>R</a:t>
            </a:r>
            <a:r>
              <a:rPr lang="en-US" sz="2200" smtClean="0"/>
              <a:t> to </a:t>
            </a:r>
            <a:r>
              <a:rPr lang="en-US" sz="2200" i="1" smtClean="0"/>
              <a:t>Y</a:t>
            </a:r>
            <a:r>
              <a:rPr lang="en-US" sz="2200" smtClean="0"/>
              <a:t>-</a:t>
            </a:r>
            <a:r>
              <a:rPr lang="en-US" sz="2200" i="1" smtClean="0"/>
              <a:t>T</a:t>
            </a:r>
            <a:r>
              <a:rPr lang="en-US" sz="2200" smtClean="0"/>
              <a:t>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Replace </a:t>
            </a:r>
            <a:r>
              <a:rPr lang="en-US" sz="2200" i="1" smtClean="0"/>
              <a:t>u</a:t>
            </a:r>
            <a:r>
              <a:rPr lang="en-US" sz="2200" i="1" baseline="-25000" smtClean="0"/>
              <a:t>i</a:t>
            </a:r>
            <a:r>
              <a:rPr lang="en-US" sz="2200" smtClean="0">
                <a:latin typeface="cmsy10" pitchFamily="34" charset="0"/>
              </a:rPr>
              <a:t>Ã</a:t>
            </a:r>
            <a:r>
              <a:rPr lang="en-US" sz="2200" smtClean="0"/>
              <a:t> </a:t>
            </a:r>
            <a:r>
              <a:rPr lang="en-US" sz="2200" i="1" smtClean="0"/>
              <a:t>u</a:t>
            </a:r>
            <a:r>
              <a:rPr lang="en-US" sz="2200" i="1" baseline="-25000" smtClean="0"/>
              <a:t>i</a:t>
            </a:r>
            <a:r>
              <a:rPr lang="en-US" sz="2200" smtClean="0"/>
              <a:t>-</a:t>
            </a:r>
            <a:r>
              <a:rPr lang="en-US" sz="2200" smtClean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200" smtClean="0"/>
              <a:t> for all </a:t>
            </a:r>
            <a:r>
              <a:rPr lang="en-US" sz="2200" i="1" smtClean="0"/>
              <a:t>x</a:t>
            </a:r>
            <a:r>
              <a:rPr lang="en-US" sz="2200" i="1" baseline="-25000" smtClean="0"/>
              <a:t>i</a:t>
            </a:r>
            <a:r>
              <a:rPr lang="en-US" sz="2200" smtClean="0">
                <a:latin typeface="cmsy10" pitchFamily="34" charset="0"/>
              </a:rPr>
              <a:t>2</a:t>
            </a:r>
            <a:r>
              <a:rPr lang="en-US" sz="2200" smtClean="0"/>
              <a:t> </a:t>
            </a:r>
            <a:r>
              <a:rPr lang="en-US" sz="2200" i="1" smtClean="0"/>
              <a:t>X</a:t>
            </a:r>
            <a:r>
              <a:rPr lang="en-US" sz="2200" smtClean="0"/>
              <a:t>-</a:t>
            </a:r>
            <a:r>
              <a:rPr lang="en-US" sz="2200" i="1" smtClean="0"/>
              <a:t>R</a:t>
            </a:r>
            <a:r>
              <a:rPr lang="en-US" sz="2200" smtClean="0"/>
              <a:t>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Replace </a:t>
            </a:r>
            <a:r>
              <a:rPr lang="en-US" sz="2200" i="1" smtClean="0"/>
              <a:t>v</a:t>
            </a:r>
            <a:r>
              <a:rPr lang="en-US" sz="2200" i="1" baseline="-25000" smtClean="0"/>
              <a:t>j</a:t>
            </a:r>
            <a:r>
              <a:rPr lang="en-US" sz="2200" smtClean="0">
                <a:latin typeface="cmsy10" pitchFamily="34" charset="0"/>
              </a:rPr>
              <a:t>Ã</a:t>
            </a:r>
            <a:r>
              <a:rPr lang="en-US" sz="2200" smtClean="0"/>
              <a:t> </a:t>
            </a:r>
            <a:r>
              <a:rPr lang="en-US" sz="2200" i="1" smtClean="0"/>
              <a:t>v</a:t>
            </a:r>
            <a:r>
              <a:rPr lang="en-US" sz="2200" i="1" baseline="-25000" smtClean="0"/>
              <a:t>j</a:t>
            </a:r>
            <a:r>
              <a:rPr lang="en-US" sz="2200" smtClean="0"/>
              <a:t>+</a:t>
            </a:r>
            <a:r>
              <a:rPr lang="en-US" sz="2200" smtClean="0">
                <a:latin typeface="Symbol" pitchFamily="18" charset="2"/>
                <a:sym typeface="Symbol" pitchFamily="18" charset="2"/>
              </a:rPr>
              <a:t></a:t>
            </a:r>
            <a:r>
              <a:rPr lang="en-US" sz="2200" smtClean="0"/>
              <a:t> for all </a:t>
            </a:r>
            <a:r>
              <a:rPr lang="en-US" sz="2200" i="1" smtClean="0"/>
              <a:t>y</a:t>
            </a:r>
            <a:r>
              <a:rPr lang="en-US" sz="2200" i="1" baseline="-25000" smtClean="0"/>
              <a:t>j</a:t>
            </a:r>
            <a:r>
              <a:rPr lang="en-US" sz="2200" smtClean="0">
                <a:latin typeface="cmsy10" pitchFamily="34" charset="0"/>
              </a:rPr>
              <a:t>2</a:t>
            </a:r>
            <a:r>
              <a:rPr lang="en-US" sz="2200" smtClean="0"/>
              <a:t> </a:t>
            </a:r>
            <a:r>
              <a:rPr lang="en-US" sz="2200" i="1" smtClean="0"/>
              <a:t>Y</a:t>
            </a:r>
            <a:r>
              <a:rPr lang="en-US" sz="2200" smtClean="0"/>
              <a:t>-</a:t>
            </a:r>
            <a:r>
              <a:rPr lang="en-US" sz="2200" i="1" smtClean="0"/>
              <a:t>T</a:t>
            </a:r>
            <a:r>
              <a:rPr lang="en-US" sz="2200" smtClean="0"/>
              <a:t>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 sz="2200" smtClean="0"/>
              <a:t>Form the new equality subgraph </a:t>
            </a:r>
            <a:r>
              <a:rPr lang="en-US" sz="2200" i="1" smtClean="0"/>
              <a:t>G</a:t>
            </a:r>
            <a:r>
              <a:rPr lang="en-US" sz="2200" i="1" baseline="-25000" smtClean="0"/>
              <a:t>u</a:t>
            </a:r>
            <a:r>
              <a:rPr lang="en-US" sz="2200" baseline="-25000" smtClean="0"/>
              <a:t>,</a:t>
            </a:r>
            <a:r>
              <a:rPr lang="en-US" sz="2200" i="1" baseline="-25000" smtClean="0"/>
              <a:t>v</a:t>
            </a:r>
            <a:r>
              <a:rPr lang="en-US" sz="2200" smtClean="0"/>
              <a:t> and repeat.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2200" smtClean="0"/>
          </a:p>
        </p:txBody>
      </p:sp>
      <p:sp>
        <p:nvSpPr>
          <p:cNvPr id="48131" name="Slide Number Placeholder 3"/>
          <p:cNvSpPr txBox="1">
            <a:spLocks noGrp="1"/>
          </p:cNvSpPr>
          <p:nvPr/>
        </p:nvSpPr>
        <p:spPr bwMode="auto">
          <a:xfrm>
            <a:off x="8610600" y="133350"/>
            <a:ext cx="381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3534ABA-62B5-4709-AB37-90DB01F696A2}" type="slidenum">
              <a:rPr lang="en-US" sz="1200">
                <a:solidFill>
                  <a:schemeClr val="bg1"/>
                </a:solidFill>
              </a:rPr>
              <a:pPr algn="r"/>
              <a:t>20</a:t>
            </a:fld>
            <a:endParaRPr lang="en-US" sz="1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Hungarian Algorithm Example</a:t>
            </a:r>
          </a:p>
        </p:txBody>
      </p:sp>
      <p:graphicFrame>
        <p:nvGraphicFramePr>
          <p:cNvPr id="52291" name="Group 67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3048000" cy="2225675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207" name="Text Box 59"/>
          <p:cNvSpPr txBox="1">
            <a:spLocks noChangeArrowheads="1"/>
          </p:cNvSpPr>
          <p:nvPr/>
        </p:nvSpPr>
        <p:spPr bwMode="auto">
          <a:xfrm>
            <a:off x="228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49208" name="Text Box 60"/>
          <p:cNvSpPr txBox="1">
            <a:spLocks noChangeArrowheads="1"/>
          </p:cNvSpPr>
          <p:nvPr/>
        </p:nvSpPr>
        <p:spPr bwMode="auto">
          <a:xfrm>
            <a:off x="609600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49209" name="Text Box 61"/>
          <p:cNvSpPr txBox="1">
            <a:spLocks noChangeArrowheads="1"/>
          </p:cNvSpPr>
          <p:nvPr/>
        </p:nvSpPr>
        <p:spPr bwMode="auto">
          <a:xfrm>
            <a:off x="4572000" y="4267200"/>
            <a:ext cx="1379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w</a:t>
            </a:r>
            <a:r>
              <a:rPr lang="en-US" sz="2400">
                <a:solidFill>
                  <a:srgbClr val="CC0000"/>
                </a:solidFill>
              </a:rPr>
              <a:t>(</a:t>
            </a:r>
            <a:r>
              <a:rPr lang="en-US" sz="2400" i="1">
                <a:solidFill>
                  <a:srgbClr val="CC0000"/>
                </a:solidFill>
              </a:rPr>
              <a:t>M</a:t>
            </a:r>
            <a:r>
              <a:rPr lang="en-US" sz="2400">
                <a:solidFill>
                  <a:srgbClr val="CC0000"/>
                </a:solidFill>
              </a:rPr>
              <a:t>)=21</a:t>
            </a:r>
          </a:p>
        </p:txBody>
      </p:sp>
      <p:sp>
        <p:nvSpPr>
          <p:cNvPr id="49210" name="Text Box 62"/>
          <p:cNvSpPr txBox="1">
            <a:spLocks noChangeArrowheads="1"/>
          </p:cNvSpPr>
          <p:nvPr/>
        </p:nvSpPr>
        <p:spPr bwMode="auto">
          <a:xfrm>
            <a:off x="6172200" y="4267200"/>
            <a:ext cx="153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w</a:t>
            </a:r>
            <a:r>
              <a:rPr lang="en-US" sz="2400">
                <a:solidFill>
                  <a:srgbClr val="0066FF"/>
                </a:solidFill>
              </a:rPr>
              <a:t>(</a:t>
            </a:r>
            <a:r>
              <a:rPr lang="en-US" sz="2400" i="1">
                <a:solidFill>
                  <a:srgbClr val="0066FF"/>
                </a:solidFill>
              </a:rPr>
              <a:t>u,v</a:t>
            </a:r>
            <a:r>
              <a:rPr lang="en-US" sz="2400">
                <a:solidFill>
                  <a:srgbClr val="0066FF"/>
                </a:solidFill>
              </a:rPr>
              <a:t>)=35</a:t>
            </a:r>
          </a:p>
        </p:txBody>
      </p:sp>
      <p:graphicFrame>
        <p:nvGraphicFramePr>
          <p:cNvPr id="52428" name="Group 204"/>
          <p:cNvGraphicFramePr>
            <a:graphicFrameLocks noGrp="1"/>
          </p:cNvGraphicFramePr>
          <p:nvPr/>
        </p:nvGraphicFramePr>
        <p:xfrm>
          <a:off x="4572000" y="1527175"/>
          <a:ext cx="3048000" cy="2225675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195"/>
                      </a:srgbClr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264" name="Text Box 123"/>
          <p:cNvSpPr txBox="1">
            <a:spLocks noChangeArrowheads="1"/>
          </p:cNvSpPr>
          <p:nvPr/>
        </p:nvSpPr>
        <p:spPr bwMode="auto">
          <a:xfrm>
            <a:off x="4419600" y="15271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49265" name="Text Box 124"/>
          <p:cNvSpPr txBox="1">
            <a:spLocks noChangeArrowheads="1"/>
          </p:cNvSpPr>
          <p:nvPr/>
        </p:nvSpPr>
        <p:spPr bwMode="auto">
          <a:xfrm>
            <a:off x="4800600" y="122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49266" name="Text Box 164"/>
          <p:cNvSpPr txBox="1">
            <a:spLocks noChangeArrowheads="1"/>
          </p:cNvSpPr>
          <p:nvPr/>
        </p:nvSpPr>
        <p:spPr bwMode="auto">
          <a:xfrm>
            <a:off x="5257800" y="1143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excess matrix</a:t>
            </a:r>
          </a:p>
        </p:txBody>
      </p:sp>
      <p:sp>
        <p:nvSpPr>
          <p:cNvPr id="49267" name="Text Box 165"/>
          <p:cNvSpPr txBox="1">
            <a:spLocks noChangeArrowheads="1"/>
          </p:cNvSpPr>
          <p:nvPr/>
        </p:nvSpPr>
        <p:spPr bwMode="auto">
          <a:xfrm>
            <a:off x="6172200" y="38369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49268" name="Text Box 166"/>
          <p:cNvSpPr txBox="1">
            <a:spLocks noChangeArrowheads="1"/>
          </p:cNvSpPr>
          <p:nvPr/>
        </p:nvSpPr>
        <p:spPr bwMode="auto">
          <a:xfrm>
            <a:off x="6686550" y="38369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49269" name="Text Box 167"/>
          <p:cNvSpPr txBox="1">
            <a:spLocks noChangeArrowheads="1"/>
          </p:cNvSpPr>
          <p:nvPr/>
        </p:nvSpPr>
        <p:spPr bwMode="auto">
          <a:xfrm>
            <a:off x="7677150" y="2617788"/>
            <a:ext cx="3857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R</a:t>
            </a:r>
          </a:p>
        </p:txBody>
      </p:sp>
      <p:sp>
        <p:nvSpPr>
          <p:cNvPr id="49270" name="Oval 4"/>
          <p:cNvSpPr>
            <a:spLocks noChangeAspect="1"/>
          </p:cNvSpPr>
          <p:nvPr/>
        </p:nvSpPr>
        <p:spPr bwMode="auto">
          <a:xfrm>
            <a:off x="5334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1</a:t>
            </a:r>
          </a:p>
        </p:txBody>
      </p:sp>
      <p:sp>
        <p:nvSpPr>
          <p:cNvPr id="49271" name="Oval 5"/>
          <p:cNvSpPr>
            <a:spLocks noChangeAspect="1"/>
          </p:cNvSpPr>
          <p:nvPr/>
        </p:nvSpPr>
        <p:spPr bwMode="auto">
          <a:xfrm>
            <a:off x="12192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2</a:t>
            </a:r>
          </a:p>
        </p:txBody>
      </p:sp>
      <p:sp>
        <p:nvSpPr>
          <p:cNvPr id="49272" name="Oval 6"/>
          <p:cNvSpPr>
            <a:spLocks noChangeAspect="1"/>
          </p:cNvSpPr>
          <p:nvPr/>
        </p:nvSpPr>
        <p:spPr bwMode="auto">
          <a:xfrm>
            <a:off x="19050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3</a:t>
            </a:r>
          </a:p>
        </p:txBody>
      </p:sp>
      <p:sp>
        <p:nvSpPr>
          <p:cNvPr id="49273" name="Oval 7"/>
          <p:cNvSpPr>
            <a:spLocks noChangeAspect="1"/>
          </p:cNvSpPr>
          <p:nvPr/>
        </p:nvSpPr>
        <p:spPr bwMode="auto">
          <a:xfrm>
            <a:off x="2590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4</a:t>
            </a:r>
          </a:p>
        </p:txBody>
      </p:sp>
      <p:sp>
        <p:nvSpPr>
          <p:cNvPr id="49274" name="Oval 8"/>
          <p:cNvSpPr>
            <a:spLocks noChangeAspect="1"/>
          </p:cNvSpPr>
          <p:nvPr/>
        </p:nvSpPr>
        <p:spPr bwMode="auto">
          <a:xfrm>
            <a:off x="3352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5</a:t>
            </a:r>
          </a:p>
        </p:txBody>
      </p:sp>
      <p:sp>
        <p:nvSpPr>
          <p:cNvPr id="49275" name="Oval 9"/>
          <p:cNvSpPr>
            <a:spLocks noChangeAspect="1"/>
          </p:cNvSpPr>
          <p:nvPr/>
        </p:nvSpPr>
        <p:spPr bwMode="auto">
          <a:xfrm>
            <a:off x="5334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1</a:t>
            </a:r>
          </a:p>
        </p:txBody>
      </p:sp>
      <p:sp>
        <p:nvSpPr>
          <p:cNvPr id="49276" name="Oval 10"/>
          <p:cNvSpPr>
            <a:spLocks noChangeAspect="1"/>
          </p:cNvSpPr>
          <p:nvPr/>
        </p:nvSpPr>
        <p:spPr bwMode="auto">
          <a:xfrm>
            <a:off x="12192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2</a:t>
            </a:r>
          </a:p>
        </p:txBody>
      </p:sp>
      <p:sp>
        <p:nvSpPr>
          <p:cNvPr id="49277" name="Oval 11"/>
          <p:cNvSpPr>
            <a:spLocks noChangeAspect="1"/>
          </p:cNvSpPr>
          <p:nvPr/>
        </p:nvSpPr>
        <p:spPr bwMode="auto">
          <a:xfrm>
            <a:off x="19050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3</a:t>
            </a:r>
          </a:p>
        </p:txBody>
      </p:sp>
      <p:sp>
        <p:nvSpPr>
          <p:cNvPr id="49278" name="Oval 12"/>
          <p:cNvSpPr>
            <a:spLocks noChangeAspect="1"/>
          </p:cNvSpPr>
          <p:nvPr/>
        </p:nvSpPr>
        <p:spPr bwMode="auto">
          <a:xfrm>
            <a:off x="25908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4</a:t>
            </a:r>
          </a:p>
        </p:txBody>
      </p:sp>
      <p:sp>
        <p:nvSpPr>
          <p:cNvPr id="49279" name="Oval 13"/>
          <p:cNvSpPr>
            <a:spLocks noChangeAspect="1"/>
          </p:cNvSpPr>
          <p:nvPr/>
        </p:nvSpPr>
        <p:spPr bwMode="auto">
          <a:xfrm>
            <a:off x="33528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5</a:t>
            </a:r>
          </a:p>
        </p:txBody>
      </p:sp>
      <p:cxnSp>
        <p:nvCxnSpPr>
          <p:cNvPr id="49280" name="AutoShape 190"/>
          <p:cNvCxnSpPr>
            <a:cxnSpLocks noChangeShapeType="1"/>
            <a:stCxn id="49270" idx="5"/>
            <a:endCxn id="49277" idx="1"/>
          </p:cNvCxnSpPr>
          <p:nvPr/>
        </p:nvCxnSpPr>
        <p:spPr bwMode="auto">
          <a:xfrm>
            <a:off x="793750" y="4603750"/>
            <a:ext cx="11557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49281" name="AutoShape 191"/>
          <p:cNvCxnSpPr>
            <a:cxnSpLocks noChangeShapeType="1"/>
            <a:stCxn id="49271" idx="5"/>
            <a:endCxn id="49278" idx="1"/>
          </p:cNvCxnSpPr>
          <p:nvPr/>
        </p:nvCxnSpPr>
        <p:spPr bwMode="auto">
          <a:xfrm>
            <a:off x="1479550" y="4603750"/>
            <a:ext cx="11557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49282" name="AutoShape 192"/>
          <p:cNvCxnSpPr>
            <a:cxnSpLocks noChangeShapeType="1"/>
            <a:stCxn id="49272" idx="5"/>
            <a:endCxn id="49279" idx="1"/>
          </p:cNvCxnSpPr>
          <p:nvPr/>
        </p:nvCxnSpPr>
        <p:spPr bwMode="auto">
          <a:xfrm>
            <a:off x="2165350" y="4603750"/>
            <a:ext cx="12319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49283" name="AutoShape 193"/>
          <p:cNvCxnSpPr>
            <a:cxnSpLocks noChangeShapeType="1"/>
            <a:stCxn id="49273" idx="3"/>
            <a:endCxn id="49277" idx="7"/>
          </p:cNvCxnSpPr>
          <p:nvPr/>
        </p:nvCxnSpPr>
        <p:spPr bwMode="auto">
          <a:xfrm flipH="1">
            <a:off x="2165350" y="4603750"/>
            <a:ext cx="469900" cy="1250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284" name="AutoShape 194"/>
          <p:cNvCxnSpPr>
            <a:cxnSpLocks noChangeShapeType="1"/>
            <a:stCxn id="49274" idx="3"/>
            <a:endCxn id="49278" idx="7"/>
          </p:cNvCxnSpPr>
          <p:nvPr/>
        </p:nvCxnSpPr>
        <p:spPr bwMode="auto">
          <a:xfrm flipH="1">
            <a:off x="2851150" y="4603750"/>
            <a:ext cx="546100" cy="1250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285" name="Text Box 195"/>
          <p:cNvSpPr txBox="1">
            <a:spLocks noChangeArrowheads="1"/>
          </p:cNvSpPr>
          <p:nvPr/>
        </p:nvSpPr>
        <p:spPr bwMode="auto">
          <a:xfrm>
            <a:off x="1885950" y="6170613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49286" name="Text Box 196"/>
          <p:cNvSpPr txBox="1">
            <a:spLocks noChangeArrowheads="1"/>
          </p:cNvSpPr>
          <p:nvPr/>
        </p:nvSpPr>
        <p:spPr bwMode="auto">
          <a:xfrm>
            <a:off x="2571750" y="6170613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49287" name="Text Box 197"/>
          <p:cNvSpPr txBox="1">
            <a:spLocks noChangeArrowheads="1"/>
          </p:cNvSpPr>
          <p:nvPr/>
        </p:nvSpPr>
        <p:spPr bwMode="auto">
          <a:xfrm>
            <a:off x="1843088" y="3916363"/>
            <a:ext cx="38576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R</a:t>
            </a:r>
          </a:p>
        </p:txBody>
      </p:sp>
      <p:sp>
        <p:nvSpPr>
          <p:cNvPr id="49288" name="Text Box 198"/>
          <p:cNvSpPr txBox="1">
            <a:spLocks noChangeArrowheads="1"/>
          </p:cNvSpPr>
          <p:nvPr/>
        </p:nvSpPr>
        <p:spPr bwMode="auto">
          <a:xfrm>
            <a:off x="3735388" y="4876800"/>
            <a:ext cx="2940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/>
              <a:t>Equality subgraph</a:t>
            </a:r>
          </a:p>
          <a:p>
            <a:r>
              <a:rPr lang="en-US" sz="2200" b="1"/>
              <a:t>vertex cover: </a:t>
            </a:r>
            <a:r>
              <a:rPr lang="en-US" sz="2200" b="1" i="1"/>
              <a:t>Q=R</a:t>
            </a:r>
            <a:r>
              <a:rPr lang="en-US" sz="2200" b="1" i="1">
                <a:latin typeface="cmsy10" pitchFamily="34" charset="0"/>
              </a:rPr>
              <a:t>[</a:t>
            </a:r>
            <a:r>
              <a:rPr lang="en-US" sz="2200" b="1" i="1"/>
              <a:t>T</a:t>
            </a:r>
          </a:p>
        </p:txBody>
      </p:sp>
      <p:sp>
        <p:nvSpPr>
          <p:cNvPr id="49289" name="AutoShape 199"/>
          <p:cNvSpPr>
            <a:spLocks/>
          </p:cNvSpPr>
          <p:nvPr/>
        </p:nvSpPr>
        <p:spPr bwMode="auto">
          <a:xfrm>
            <a:off x="3581400" y="4953000"/>
            <a:ext cx="228600" cy="609600"/>
          </a:xfrm>
          <a:prstGeom prst="leftBrace">
            <a:avLst>
              <a:gd name="adj1" fmla="val 22222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90" name="Line 205"/>
          <p:cNvSpPr>
            <a:spLocks noChangeShapeType="1"/>
          </p:cNvSpPr>
          <p:nvPr/>
        </p:nvSpPr>
        <p:spPr bwMode="auto">
          <a:xfrm flipH="1">
            <a:off x="7696200" y="22098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9291" name="Rectangle 206"/>
          <p:cNvSpPr>
            <a:spLocks noChangeArrowheads="1"/>
          </p:cNvSpPr>
          <p:nvPr/>
        </p:nvSpPr>
        <p:spPr bwMode="auto">
          <a:xfrm>
            <a:off x="8153400" y="1931988"/>
            <a:ext cx="3063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ym typeface="Symbol" pitchFamily="18" charset="2"/>
              </a:rPr>
              <a:t></a:t>
            </a:r>
          </a:p>
        </p:txBody>
      </p:sp>
      <p:sp>
        <p:nvSpPr>
          <p:cNvPr id="49292" name="Text Box 207"/>
          <p:cNvSpPr txBox="1">
            <a:spLocks noChangeArrowheads="1"/>
          </p:cNvSpPr>
          <p:nvPr/>
        </p:nvSpPr>
        <p:spPr bwMode="auto">
          <a:xfrm>
            <a:off x="4267200" y="5791200"/>
            <a:ext cx="41862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/>
              <a:t>Add </a:t>
            </a:r>
            <a:r>
              <a:rPr lang="en-US" sz="2200">
                <a:sym typeface="Symbol" pitchFamily="18" charset="2"/>
              </a:rPr>
              <a:t></a:t>
            </a:r>
            <a:r>
              <a:rPr lang="en-US" sz="2200"/>
              <a:t>=1 to </a:t>
            </a:r>
            <a:r>
              <a:rPr lang="en-US" sz="2200" i="1"/>
              <a:t>T</a:t>
            </a:r>
            <a:r>
              <a:rPr lang="en-US" sz="2200"/>
              <a:t>, subtract from </a:t>
            </a:r>
            <a:r>
              <a:rPr lang="en-US" sz="2200" i="1"/>
              <a:t>X</a:t>
            </a:r>
            <a:r>
              <a:rPr lang="en-US" sz="2200"/>
              <a:t>-</a:t>
            </a:r>
            <a:r>
              <a:rPr lang="en-US" sz="2200" i="1"/>
              <a:t>R</a:t>
            </a:r>
            <a:r>
              <a:rPr lang="en-US" sz="2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Hungarian Algorithm Example</a:t>
            </a:r>
          </a:p>
        </p:txBody>
      </p:sp>
      <p:graphicFrame>
        <p:nvGraphicFramePr>
          <p:cNvPr id="53251" name="Group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3048000" cy="2225675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31" name="Text Box 58"/>
          <p:cNvSpPr txBox="1">
            <a:spLocks noChangeArrowheads="1"/>
          </p:cNvSpPr>
          <p:nvPr/>
        </p:nvSpPr>
        <p:spPr bwMode="auto">
          <a:xfrm>
            <a:off x="228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50232" name="Text Box 59"/>
          <p:cNvSpPr txBox="1">
            <a:spLocks noChangeArrowheads="1"/>
          </p:cNvSpPr>
          <p:nvPr/>
        </p:nvSpPr>
        <p:spPr bwMode="auto">
          <a:xfrm>
            <a:off x="609600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50233" name="Text Box 60"/>
          <p:cNvSpPr txBox="1">
            <a:spLocks noChangeArrowheads="1"/>
          </p:cNvSpPr>
          <p:nvPr/>
        </p:nvSpPr>
        <p:spPr bwMode="auto">
          <a:xfrm>
            <a:off x="4572000" y="4267200"/>
            <a:ext cx="1379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w</a:t>
            </a:r>
            <a:r>
              <a:rPr lang="en-US" sz="2400">
                <a:solidFill>
                  <a:srgbClr val="CC0000"/>
                </a:solidFill>
              </a:rPr>
              <a:t>(</a:t>
            </a:r>
            <a:r>
              <a:rPr lang="en-US" sz="2400" i="1">
                <a:solidFill>
                  <a:srgbClr val="CC0000"/>
                </a:solidFill>
              </a:rPr>
              <a:t>M</a:t>
            </a:r>
            <a:r>
              <a:rPr lang="en-US" sz="2400">
                <a:solidFill>
                  <a:srgbClr val="CC0000"/>
                </a:solidFill>
              </a:rPr>
              <a:t>)=21</a:t>
            </a:r>
          </a:p>
        </p:txBody>
      </p:sp>
      <p:sp>
        <p:nvSpPr>
          <p:cNvPr id="50234" name="Text Box 61"/>
          <p:cNvSpPr txBox="1">
            <a:spLocks noChangeArrowheads="1"/>
          </p:cNvSpPr>
          <p:nvPr/>
        </p:nvSpPr>
        <p:spPr bwMode="auto">
          <a:xfrm>
            <a:off x="6172200" y="4267200"/>
            <a:ext cx="153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w</a:t>
            </a:r>
            <a:r>
              <a:rPr lang="en-US" sz="2400">
                <a:solidFill>
                  <a:srgbClr val="0066FF"/>
                </a:solidFill>
              </a:rPr>
              <a:t>(</a:t>
            </a:r>
            <a:r>
              <a:rPr lang="en-US" sz="2400" i="1">
                <a:solidFill>
                  <a:srgbClr val="0066FF"/>
                </a:solidFill>
              </a:rPr>
              <a:t>u,v</a:t>
            </a:r>
            <a:r>
              <a:rPr lang="en-US" sz="2400">
                <a:solidFill>
                  <a:srgbClr val="0066FF"/>
                </a:solidFill>
              </a:rPr>
              <a:t>)=33</a:t>
            </a:r>
          </a:p>
        </p:txBody>
      </p:sp>
      <p:graphicFrame>
        <p:nvGraphicFramePr>
          <p:cNvPr id="53414" name="Group 166"/>
          <p:cNvGraphicFramePr>
            <a:graphicFrameLocks noGrp="1"/>
          </p:cNvGraphicFramePr>
          <p:nvPr/>
        </p:nvGraphicFramePr>
        <p:xfrm>
          <a:off x="4572000" y="1527175"/>
          <a:ext cx="3048000" cy="2225675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0288" name="Text Box 117"/>
          <p:cNvSpPr txBox="1">
            <a:spLocks noChangeArrowheads="1"/>
          </p:cNvSpPr>
          <p:nvPr/>
        </p:nvSpPr>
        <p:spPr bwMode="auto">
          <a:xfrm>
            <a:off x="4419600" y="15271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50289" name="Text Box 118"/>
          <p:cNvSpPr txBox="1">
            <a:spLocks noChangeArrowheads="1"/>
          </p:cNvSpPr>
          <p:nvPr/>
        </p:nvSpPr>
        <p:spPr bwMode="auto">
          <a:xfrm>
            <a:off x="4800600" y="122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50290" name="Text Box 119"/>
          <p:cNvSpPr txBox="1">
            <a:spLocks noChangeArrowheads="1"/>
          </p:cNvSpPr>
          <p:nvPr/>
        </p:nvSpPr>
        <p:spPr bwMode="auto">
          <a:xfrm>
            <a:off x="5257800" y="1143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excess matrix</a:t>
            </a:r>
          </a:p>
        </p:txBody>
      </p:sp>
      <p:sp>
        <p:nvSpPr>
          <p:cNvPr id="50291" name="Text Box 120"/>
          <p:cNvSpPr txBox="1">
            <a:spLocks noChangeArrowheads="1"/>
          </p:cNvSpPr>
          <p:nvPr/>
        </p:nvSpPr>
        <p:spPr bwMode="auto">
          <a:xfrm>
            <a:off x="6172200" y="38369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0292" name="Text Box 121"/>
          <p:cNvSpPr txBox="1">
            <a:spLocks noChangeArrowheads="1"/>
          </p:cNvSpPr>
          <p:nvPr/>
        </p:nvSpPr>
        <p:spPr bwMode="auto">
          <a:xfrm>
            <a:off x="6686550" y="38369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0293" name="Oval 4"/>
          <p:cNvSpPr>
            <a:spLocks noChangeAspect="1"/>
          </p:cNvSpPr>
          <p:nvPr/>
        </p:nvSpPr>
        <p:spPr bwMode="auto">
          <a:xfrm>
            <a:off x="5334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1</a:t>
            </a:r>
          </a:p>
        </p:txBody>
      </p:sp>
      <p:sp>
        <p:nvSpPr>
          <p:cNvPr id="50294" name="Oval 5"/>
          <p:cNvSpPr>
            <a:spLocks noChangeAspect="1"/>
          </p:cNvSpPr>
          <p:nvPr/>
        </p:nvSpPr>
        <p:spPr bwMode="auto">
          <a:xfrm>
            <a:off x="12192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2</a:t>
            </a:r>
          </a:p>
        </p:txBody>
      </p:sp>
      <p:sp>
        <p:nvSpPr>
          <p:cNvPr id="50295" name="Oval 6"/>
          <p:cNvSpPr>
            <a:spLocks noChangeAspect="1"/>
          </p:cNvSpPr>
          <p:nvPr/>
        </p:nvSpPr>
        <p:spPr bwMode="auto">
          <a:xfrm>
            <a:off x="19050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3</a:t>
            </a:r>
          </a:p>
        </p:txBody>
      </p:sp>
      <p:sp>
        <p:nvSpPr>
          <p:cNvPr id="50296" name="Oval 7"/>
          <p:cNvSpPr>
            <a:spLocks noChangeAspect="1"/>
          </p:cNvSpPr>
          <p:nvPr/>
        </p:nvSpPr>
        <p:spPr bwMode="auto">
          <a:xfrm>
            <a:off x="2590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4</a:t>
            </a:r>
          </a:p>
        </p:txBody>
      </p:sp>
      <p:sp>
        <p:nvSpPr>
          <p:cNvPr id="50297" name="Oval 8"/>
          <p:cNvSpPr>
            <a:spLocks noChangeAspect="1"/>
          </p:cNvSpPr>
          <p:nvPr/>
        </p:nvSpPr>
        <p:spPr bwMode="auto">
          <a:xfrm>
            <a:off x="3352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5</a:t>
            </a:r>
          </a:p>
        </p:txBody>
      </p:sp>
      <p:sp>
        <p:nvSpPr>
          <p:cNvPr id="50298" name="Oval 9"/>
          <p:cNvSpPr>
            <a:spLocks noChangeAspect="1"/>
          </p:cNvSpPr>
          <p:nvPr/>
        </p:nvSpPr>
        <p:spPr bwMode="auto">
          <a:xfrm>
            <a:off x="5334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1</a:t>
            </a:r>
          </a:p>
        </p:txBody>
      </p:sp>
      <p:sp>
        <p:nvSpPr>
          <p:cNvPr id="50299" name="Oval 10"/>
          <p:cNvSpPr>
            <a:spLocks noChangeAspect="1"/>
          </p:cNvSpPr>
          <p:nvPr/>
        </p:nvSpPr>
        <p:spPr bwMode="auto">
          <a:xfrm>
            <a:off x="12192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2</a:t>
            </a:r>
          </a:p>
        </p:txBody>
      </p:sp>
      <p:sp>
        <p:nvSpPr>
          <p:cNvPr id="50300" name="Oval 11"/>
          <p:cNvSpPr>
            <a:spLocks noChangeAspect="1"/>
          </p:cNvSpPr>
          <p:nvPr/>
        </p:nvSpPr>
        <p:spPr bwMode="auto">
          <a:xfrm>
            <a:off x="19050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3</a:t>
            </a:r>
          </a:p>
        </p:txBody>
      </p:sp>
      <p:sp>
        <p:nvSpPr>
          <p:cNvPr id="50301" name="Oval 12"/>
          <p:cNvSpPr>
            <a:spLocks noChangeAspect="1"/>
          </p:cNvSpPr>
          <p:nvPr/>
        </p:nvSpPr>
        <p:spPr bwMode="auto">
          <a:xfrm>
            <a:off x="25908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4</a:t>
            </a:r>
          </a:p>
        </p:txBody>
      </p:sp>
      <p:sp>
        <p:nvSpPr>
          <p:cNvPr id="50302" name="Oval 13"/>
          <p:cNvSpPr>
            <a:spLocks noChangeAspect="1"/>
          </p:cNvSpPr>
          <p:nvPr/>
        </p:nvSpPr>
        <p:spPr bwMode="auto">
          <a:xfrm>
            <a:off x="33528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5</a:t>
            </a:r>
          </a:p>
        </p:txBody>
      </p:sp>
      <p:cxnSp>
        <p:nvCxnSpPr>
          <p:cNvPr id="50303" name="AutoShape 133"/>
          <p:cNvCxnSpPr>
            <a:cxnSpLocks noChangeShapeType="1"/>
            <a:stCxn id="50293" idx="5"/>
            <a:endCxn id="50300" idx="1"/>
          </p:cNvCxnSpPr>
          <p:nvPr/>
        </p:nvCxnSpPr>
        <p:spPr bwMode="auto">
          <a:xfrm>
            <a:off x="793750" y="4603750"/>
            <a:ext cx="1155700" cy="12509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0304" name="AutoShape 134"/>
          <p:cNvCxnSpPr>
            <a:cxnSpLocks noChangeShapeType="1"/>
            <a:stCxn id="50294" idx="5"/>
            <a:endCxn id="50301" idx="1"/>
          </p:cNvCxnSpPr>
          <p:nvPr/>
        </p:nvCxnSpPr>
        <p:spPr bwMode="auto">
          <a:xfrm>
            <a:off x="1479550" y="4603750"/>
            <a:ext cx="1155700" cy="12509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0305" name="AutoShape 135"/>
          <p:cNvCxnSpPr>
            <a:cxnSpLocks noChangeShapeType="1"/>
            <a:stCxn id="50295" idx="5"/>
            <a:endCxn id="50302" idx="1"/>
          </p:cNvCxnSpPr>
          <p:nvPr/>
        </p:nvCxnSpPr>
        <p:spPr bwMode="auto">
          <a:xfrm>
            <a:off x="2165350" y="4603750"/>
            <a:ext cx="1231900" cy="12509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0306" name="AutoShape 136"/>
          <p:cNvCxnSpPr>
            <a:cxnSpLocks noChangeShapeType="1"/>
            <a:stCxn id="50296" idx="3"/>
            <a:endCxn id="50300" idx="7"/>
          </p:cNvCxnSpPr>
          <p:nvPr/>
        </p:nvCxnSpPr>
        <p:spPr bwMode="auto">
          <a:xfrm flipH="1">
            <a:off x="2165350" y="4603750"/>
            <a:ext cx="469900" cy="1250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307" name="AutoShape 137"/>
          <p:cNvCxnSpPr>
            <a:cxnSpLocks noChangeShapeType="1"/>
            <a:stCxn id="50297" idx="3"/>
            <a:endCxn id="50301" idx="7"/>
          </p:cNvCxnSpPr>
          <p:nvPr/>
        </p:nvCxnSpPr>
        <p:spPr bwMode="auto">
          <a:xfrm flipH="1">
            <a:off x="2851150" y="4603750"/>
            <a:ext cx="546100" cy="1250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308" name="Text Box 138"/>
          <p:cNvSpPr txBox="1">
            <a:spLocks noChangeArrowheads="1"/>
          </p:cNvSpPr>
          <p:nvPr/>
        </p:nvSpPr>
        <p:spPr bwMode="auto">
          <a:xfrm>
            <a:off x="1885950" y="6170613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0309" name="Text Box 139"/>
          <p:cNvSpPr txBox="1">
            <a:spLocks noChangeArrowheads="1"/>
          </p:cNvSpPr>
          <p:nvPr/>
        </p:nvSpPr>
        <p:spPr bwMode="auto">
          <a:xfrm>
            <a:off x="2571750" y="6170613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0310" name="Text Box 140"/>
          <p:cNvSpPr txBox="1">
            <a:spLocks noChangeArrowheads="1"/>
          </p:cNvSpPr>
          <p:nvPr/>
        </p:nvSpPr>
        <p:spPr bwMode="auto">
          <a:xfrm>
            <a:off x="3316288" y="6172200"/>
            <a:ext cx="355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0311" name="Text Box 141"/>
          <p:cNvSpPr txBox="1">
            <a:spLocks noChangeArrowheads="1"/>
          </p:cNvSpPr>
          <p:nvPr/>
        </p:nvSpPr>
        <p:spPr bwMode="auto">
          <a:xfrm>
            <a:off x="3735388" y="4876800"/>
            <a:ext cx="2940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/>
              <a:t>Equality subgraph</a:t>
            </a:r>
          </a:p>
          <a:p>
            <a:r>
              <a:rPr lang="en-US" sz="2200" b="1"/>
              <a:t>vertex cover: </a:t>
            </a:r>
            <a:r>
              <a:rPr lang="en-US" sz="2200" b="1" i="1"/>
              <a:t>Q=R</a:t>
            </a:r>
            <a:r>
              <a:rPr lang="en-US" sz="2200" b="1" i="1">
                <a:latin typeface="cmsy10" pitchFamily="34" charset="0"/>
              </a:rPr>
              <a:t>[</a:t>
            </a:r>
            <a:r>
              <a:rPr lang="en-US" sz="2200" b="1" i="1"/>
              <a:t>T</a:t>
            </a:r>
          </a:p>
        </p:txBody>
      </p:sp>
      <p:sp>
        <p:nvSpPr>
          <p:cNvPr id="50312" name="AutoShape 142"/>
          <p:cNvSpPr>
            <a:spLocks/>
          </p:cNvSpPr>
          <p:nvPr/>
        </p:nvSpPr>
        <p:spPr bwMode="auto">
          <a:xfrm>
            <a:off x="3581400" y="4953000"/>
            <a:ext cx="228600" cy="609600"/>
          </a:xfrm>
          <a:prstGeom prst="leftBrace">
            <a:avLst>
              <a:gd name="adj1" fmla="val 22222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313" name="AutoShape 160"/>
          <p:cNvCxnSpPr>
            <a:cxnSpLocks noChangeShapeType="1"/>
            <a:stCxn id="50294" idx="5"/>
            <a:endCxn id="50302" idx="1"/>
          </p:cNvCxnSpPr>
          <p:nvPr/>
        </p:nvCxnSpPr>
        <p:spPr bwMode="auto">
          <a:xfrm>
            <a:off x="1479550" y="4603750"/>
            <a:ext cx="1917700" cy="1250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314" name="Text Box 162"/>
          <p:cNvSpPr txBox="1">
            <a:spLocks noChangeArrowheads="1"/>
          </p:cNvSpPr>
          <p:nvPr/>
        </p:nvSpPr>
        <p:spPr bwMode="auto">
          <a:xfrm>
            <a:off x="7188200" y="38242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0315" name="Line 167"/>
          <p:cNvSpPr>
            <a:spLocks noChangeShapeType="1"/>
          </p:cNvSpPr>
          <p:nvPr/>
        </p:nvSpPr>
        <p:spPr bwMode="auto">
          <a:xfrm flipV="1">
            <a:off x="4343400" y="2133600"/>
            <a:ext cx="914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0316" name="Rectangle 168"/>
          <p:cNvSpPr>
            <a:spLocks noChangeArrowheads="1"/>
          </p:cNvSpPr>
          <p:nvPr/>
        </p:nvSpPr>
        <p:spPr bwMode="auto">
          <a:xfrm>
            <a:off x="4038600" y="2286000"/>
            <a:ext cx="3063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ym typeface="Symbol" pitchFamily="18" charset="2"/>
              </a:rPr>
              <a:t></a:t>
            </a:r>
          </a:p>
        </p:txBody>
      </p:sp>
      <p:sp>
        <p:nvSpPr>
          <p:cNvPr id="50317" name="Text Box 169"/>
          <p:cNvSpPr txBox="1">
            <a:spLocks noChangeArrowheads="1"/>
          </p:cNvSpPr>
          <p:nvPr/>
        </p:nvSpPr>
        <p:spPr bwMode="auto">
          <a:xfrm>
            <a:off x="4267200" y="5791200"/>
            <a:ext cx="41862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/>
              <a:t>Add </a:t>
            </a:r>
            <a:r>
              <a:rPr lang="en-US" sz="2200">
                <a:sym typeface="Symbol" pitchFamily="18" charset="2"/>
              </a:rPr>
              <a:t></a:t>
            </a:r>
            <a:r>
              <a:rPr lang="en-US" sz="2200"/>
              <a:t>=1 to </a:t>
            </a:r>
            <a:r>
              <a:rPr lang="en-US" sz="2200" i="1"/>
              <a:t>T</a:t>
            </a:r>
            <a:r>
              <a:rPr lang="en-US" sz="2200"/>
              <a:t>, subtract from </a:t>
            </a:r>
            <a:r>
              <a:rPr lang="en-US" sz="2200" i="1"/>
              <a:t>X</a:t>
            </a:r>
            <a:r>
              <a:rPr lang="en-US" sz="2200"/>
              <a:t>-</a:t>
            </a:r>
            <a:r>
              <a:rPr lang="en-US" sz="2200" i="1"/>
              <a:t>R</a:t>
            </a:r>
            <a:r>
              <a:rPr lang="en-US" sz="2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Hungarian Algorithm Example</a:t>
            </a:r>
          </a:p>
        </p:txBody>
      </p:sp>
      <p:graphicFrame>
        <p:nvGraphicFramePr>
          <p:cNvPr id="54275" name="Group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3048000" cy="2225675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55" name="Text Box 58"/>
          <p:cNvSpPr txBox="1">
            <a:spLocks noChangeArrowheads="1"/>
          </p:cNvSpPr>
          <p:nvPr/>
        </p:nvSpPr>
        <p:spPr bwMode="auto">
          <a:xfrm>
            <a:off x="228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51256" name="Text Box 59"/>
          <p:cNvSpPr txBox="1">
            <a:spLocks noChangeArrowheads="1"/>
          </p:cNvSpPr>
          <p:nvPr/>
        </p:nvSpPr>
        <p:spPr bwMode="auto">
          <a:xfrm>
            <a:off x="609600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51257" name="Text Box 60"/>
          <p:cNvSpPr txBox="1">
            <a:spLocks noChangeArrowheads="1"/>
          </p:cNvSpPr>
          <p:nvPr/>
        </p:nvSpPr>
        <p:spPr bwMode="auto">
          <a:xfrm>
            <a:off x="4572000" y="4267200"/>
            <a:ext cx="1379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CC0000"/>
                </a:solidFill>
              </a:rPr>
              <a:t>w</a:t>
            </a:r>
            <a:r>
              <a:rPr lang="en-US" sz="2400">
                <a:solidFill>
                  <a:srgbClr val="CC0000"/>
                </a:solidFill>
              </a:rPr>
              <a:t>(</a:t>
            </a:r>
            <a:r>
              <a:rPr lang="en-US" sz="2400" i="1">
                <a:solidFill>
                  <a:srgbClr val="CC0000"/>
                </a:solidFill>
              </a:rPr>
              <a:t>M</a:t>
            </a:r>
            <a:r>
              <a:rPr lang="en-US" sz="2400">
                <a:solidFill>
                  <a:srgbClr val="CC0000"/>
                </a:solidFill>
              </a:rPr>
              <a:t>)=31</a:t>
            </a:r>
          </a:p>
        </p:txBody>
      </p:sp>
      <p:sp>
        <p:nvSpPr>
          <p:cNvPr id="51258" name="Text Box 61"/>
          <p:cNvSpPr txBox="1">
            <a:spLocks noChangeArrowheads="1"/>
          </p:cNvSpPr>
          <p:nvPr/>
        </p:nvSpPr>
        <p:spPr bwMode="auto">
          <a:xfrm>
            <a:off x="6172200" y="4267200"/>
            <a:ext cx="153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w</a:t>
            </a:r>
            <a:r>
              <a:rPr lang="en-US" sz="2400">
                <a:solidFill>
                  <a:srgbClr val="0066FF"/>
                </a:solidFill>
              </a:rPr>
              <a:t>(</a:t>
            </a:r>
            <a:r>
              <a:rPr lang="en-US" sz="2400" i="1">
                <a:solidFill>
                  <a:srgbClr val="0066FF"/>
                </a:solidFill>
              </a:rPr>
              <a:t>u,v</a:t>
            </a:r>
            <a:r>
              <a:rPr lang="en-US" sz="2400">
                <a:solidFill>
                  <a:srgbClr val="0066FF"/>
                </a:solidFill>
              </a:rPr>
              <a:t>)=31</a:t>
            </a:r>
          </a:p>
        </p:txBody>
      </p:sp>
      <p:graphicFrame>
        <p:nvGraphicFramePr>
          <p:cNvPr id="54334" name="Group 62"/>
          <p:cNvGraphicFramePr>
            <a:graphicFrameLocks noGrp="1"/>
          </p:cNvGraphicFramePr>
          <p:nvPr/>
        </p:nvGraphicFramePr>
        <p:xfrm>
          <a:off x="4572000" y="1527175"/>
          <a:ext cx="3048000" cy="2225675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12" name="Text Box 117"/>
          <p:cNvSpPr txBox="1">
            <a:spLocks noChangeArrowheads="1"/>
          </p:cNvSpPr>
          <p:nvPr/>
        </p:nvSpPr>
        <p:spPr bwMode="auto">
          <a:xfrm>
            <a:off x="4419600" y="15271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u</a:t>
            </a:r>
          </a:p>
        </p:txBody>
      </p:sp>
      <p:sp>
        <p:nvSpPr>
          <p:cNvPr id="51313" name="Text Box 118"/>
          <p:cNvSpPr txBox="1">
            <a:spLocks noChangeArrowheads="1"/>
          </p:cNvSpPr>
          <p:nvPr/>
        </p:nvSpPr>
        <p:spPr bwMode="auto">
          <a:xfrm>
            <a:off x="4800600" y="122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66FF"/>
                </a:solidFill>
              </a:rPr>
              <a:t>v</a:t>
            </a:r>
          </a:p>
        </p:txBody>
      </p:sp>
      <p:sp>
        <p:nvSpPr>
          <p:cNvPr id="51314" name="Text Box 119"/>
          <p:cNvSpPr txBox="1">
            <a:spLocks noChangeArrowheads="1"/>
          </p:cNvSpPr>
          <p:nvPr/>
        </p:nvSpPr>
        <p:spPr bwMode="auto">
          <a:xfrm>
            <a:off x="5257800" y="1143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excess matrix</a:t>
            </a:r>
          </a:p>
        </p:txBody>
      </p:sp>
      <p:sp>
        <p:nvSpPr>
          <p:cNvPr id="51315" name="Text Box 120"/>
          <p:cNvSpPr txBox="1">
            <a:spLocks noChangeArrowheads="1"/>
          </p:cNvSpPr>
          <p:nvPr/>
        </p:nvSpPr>
        <p:spPr bwMode="auto">
          <a:xfrm>
            <a:off x="6172200" y="38369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1316" name="Text Box 121"/>
          <p:cNvSpPr txBox="1">
            <a:spLocks noChangeArrowheads="1"/>
          </p:cNvSpPr>
          <p:nvPr/>
        </p:nvSpPr>
        <p:spPr bwMode="auto">
          <a:xfrm>
            <a:off x="6686550" y="38369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sp>
        <p:nvSpPr>
          <p:cNvPr id="51317" name="Oval 4"/>
          <p:cNvSpPr>
            <a:spLocks noChangeAspect="1"/>
          </p:cNvSpPr>
          <p:nvPr/>
        </p:nvSpPr>
        <p:spPr bwMode="auto">
          <a:xfrm>
            <a:off x="5334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1</a:t>
            </a:r>
          </a:p>
        </p:txBody>
      </p:sp>
      <p:sp>
        <p:nvSpPr>
          <p:cNvPr id="51318" name="Oval 5"/>
          <p:cNvSpPr>
            <a:spLocks noChangeAspect="1"/>
          </p:cNvSpPr>
          <p:nvPr/>
        </p:nvSpPr>
        <p:spPr bwMode="auto">
          <a:xfrm>
            <a:off x="12192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2</a:t>
            </a:r>
          </a:p>
        </p:txBody>
      </p:sp>
      <p:sp>
        <p:nvSpPr>
          <p:cNvPr id="51319" name="Oval 6"/>
          <p:cNvSpPr>
            <a:spLocks noChangeAspect="1"/>
          </p:cNvSpPr>
          <p:nvPr/>
        </p:nvSpPr>
        <p:spPr bwMode="auto">
          <a:xfrm>
            <a:off x="19050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3</a:t>
            </a:r>
          </a:p>
        </p:txBody>
      </p:sp>
      <p:sp>
        <p:nvSpPr>
          <p:cNvPr id="51320" name="Oval 7"/>
          <p:cNvSpPr>
            <a:spLocks noChangeAspect="1"/>
          </p:cNvSpPr>
          <p:nvPr/>
        </p:nvSpPr>
        <p:spPr bwMode="auto">
          <a:xfrm>
            <a:off x="2590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4</a:t>
            </a:r>
          </a:p>
        </p:txBody>
      </p:sp>
      <p:sp>
        <p:nvSpPr>
          <p:cNvPr id="51321" name="Oval 8"/>
          <p:cNvSpPr>
            <a:spLocks noChangeAspect="1"/>
          </p:cNvSpPr>
          <p:nvPr/>
        </p:nvSpPr>
        <p:spPr bwMode="auto">
          <a:xfrm>
            <a:off x="3352800" y="43434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x</a:t>
            </a:r>
            <a:r>
              <a:rPr lang="en-US" sz="1400" b="1" baseline="-25000"/>
              <a:t>5</a:t>
            </a:r>
          </a:p>
        </p:txBody>
      </p:sp>
      <p:sp>
        <p:nvSpPr>
          <p:cNvPr id="51322" name="Oval 9"/>
          <p:cNvSpPr>
            <a:spLocks noChangeAspect="1"/>
          </p:cNvSpPr>
          <p:nvPr/>
        </p:nvSpPr>
        <p:spPr bwMode="auto">
          <a:xfrm>
            <a:off x="5334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1</a:t>
            </a:r>
          </a:p>
        </p:txBody>
      </p:sp>
      <p:sp>
        <p:nvSpPr>
          <p:cNvPr id="51323" name="Oval 10"/>
          <p:cNvSpPr>
            <a:spLocks noChangeAspect="1"/>
          </p:cNvSpPr>
          <p:nvPr/>
        </p:nvSpPr>
        <p:spPr bwMode="auto">
          <a:xfrm>
            <a:off x="12192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2</a:t>
            </a:r>
          </a:p>
        </p:txBody>
      </p:sp>
      <p:sp>
        <p:nvSpPr>
          <p:cNvPr id="51324" name="Oval 11"/>
          <p:cNvSpPr>
            <a:spLocks noChangeAspect="1"/>
          </p:cNvSpPr>
          <p:nvPr/>
        </p:nvSpPr>
        <p:spPr bwMode="auto">
          <a:xfrm>
            <a:off x="19050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3</a:t>
            </a:r>
          </a:p>
        </p:txBody>
      </p:sp>
      <p:sp>
        <p:nvSpPr>
          <p:cNvPr id="51325" name="Oval 12"/>
          <p:cNvSpPr>
            <a:spLocks noChangeAspect="1"/>
          </p:cNvSpPr>
          <p:nvPr/>
        </p:nvSpPr>
        <p:spPr bwMode="auto">
          <a:xfrm>
            <a:off x="25908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4</a:t>
            </a:r>
          </a:p>
        </p:txBody>
      </p:sp>
      <p:sp>
        <p:nvSpPr>
          <p:cNvPr id="51326" name="Oval 13"/>
          <p:cNvSpPr>
            <a:spLocks noChangeAspect="1"/>
          </p:cNvSpPr>
          <p:nvPr/>
        </p:nvSpPr>
        <p:spPr bwMode="auto">
          <a:xfrm>
            <a:off x="3352800" y="581025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 b="1"/>
              <a:t>y</a:t>
            </a:r>
            <a:r>
              <a:rPr lang="en-US" sz="1400" b="1" baseline="-25000"/>
              <a:t>5</a:t>
            </a:r>
          </a:p>
        </p:txBody>
      </p:sp>
      <p:cxnSp>
        <p:nvCxnSpPr>
          <p:cNvPr id="51327" name="AutoShape 132"/>
          <p:cNvCxnSpPr>
            <a:cxnSpLocks noChangeShapeType="1"/>
            <a:stCxn id="51317" idx="5"/>
            <a:endCxn id="51324" idx="1"/>
          </p:cNvCxnSpPr>
          <p:nvPr/>
        </p:nvCxnSpPr>
        <p:spPr bwMode="auto">
          <a:xfrm>
            <a:off x="793750" y="4603750"/>
            <a:ext cx="1155700" cy="1250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28" name="AutoShape 133"/>
          <p:cNvCxnSpPr>
            <a:cxnSpLocks noChangeShapeType="1"/>
            <a:stCxn id="51318" idx="5"/>
            <a:endCxn id="51325" idx="1"/>
          </p:cNvCxnSpPr>
          <p:nvPr/>
        </p:nvCxnSpPr>
        <p:spPr bwMode="auto">
          <a:xfrm>
            <a:off x="1479550" y="4603750"/>
            <a:ext cx="11557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51329" name="AutoShape 134"/>
          <p:cNvCxnSpPr>
            <a:cxnSpLocks noChangeShapeType="1"/>
            <a:stCxn id="51319" idx="5"/>
            <a:endCxn id="51326" idx="1"/>
          </p:cNvCxnSpPr>
          <p:nvPr/>
        </p:nvCxnSpPr>
        <p:spPr bwMode="auto">
          <a:xfrm>
            <a:off x="2165350" y="4603750"/>
            <a:ext cx="12319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51330" name="AutoShape 135"/>
          <p:cNvCxnSpPr>
            <a:cxnSpLocks noChangeShapeType="1"/>
            <a:stCxn id="51320" idx="3"/>
            <a:endCxn id="51324" idx="7"/>
          </p:cNvCxnSpPr>
          <p:nvPr/>
        </p:nvCxnSpPr>
        <p:spPr bwMode="auto">
          <a:xfrm flipH="1">
            <a:off x="2165350" y="4603750"/>
            <a:ext cx="4699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51331" name="AutoShape 136"/>
          <p:cNvCxnSpPr>
            <a:cxnSpLocks noChangeShapeType="1"/>
            <a:stCxn id="51321" idx="3"/>
            <a:endCxn id="51325" idx="7"/>
          </p:cNvCxnSpPr>
          <p:nvPr/>
        </p:nvCxnSpPr>
        <p:spPr bwMode="auto">
          <a:xfrm flipH="1">
            <a:off x="2851150" y="4603750"/>
            <a:ext cx="546100" cy="1250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32" name="AutoShape 142"/>
          <p:cNvCxnSpPr>
            <a:cxnSpLocks noChangeShapeType="1"/>
            <a:stCxn id="51318" idx="5"/>
            <a:endCxn id="51326" idx="1"/>
          </p:cNvCxnSpPr>
          <p:nvPr/>
        </p:nvCxnSpPr>
        <p:spPr bwMode="auto">
          <a:xfrm>
            <a:off x="1479550" y="4603750"/>
            <a:ext cx="1917700" cy="1250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333" name="Text Box 143"/>
          <p:cNvSpPr txBox="1">
            <a:spLocks noChangeArrowheads="1"/>
          </p:cNvSpPr>
          <p:nvPr/>
        </p:nvSpPr>
        <p:spPr bwMode="auto">
          <a:xfrm>
            <a:off x="7188200" y="3824288"/>
            <a:ext cx="355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/>
              <a:t>T</a:t>
            </a:r>
          </a:p>
        </p:txBody>
      </p:sp>
      <p:cxnSp>
        <p:nvCxnSpPr>
          <p:cNvPr id="51334" name="AutoShape 160"/>
          <p:cNvCxnSpPr>
            <a:cxnSpLocks noChangeShapeType="1"/>
            <a:stCxn id="51317" idx="4"/>
            <a:endCxn id="51322" idx="0"/>
          </p:cNvCxnSpPr>
          <p:nvPr/>
        </p:nvCxnSpPr>
        <p:spPr bwMode="auto">
          <a:xfrm>
            <a:off x="685800" y="4648200"/>
            <a:ext cx="0" cy="11620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51335" name="AutoShape 161"/>
          <p:cNvCxnSpPr>
            <a:cxnSpLocks noChangeShapeType="1"/>
            <a:stCxn id="51318" idx="3"/>
            <a:endCxn id="51322" idx="7"/>
          </p:cNvCxnSpPr>
          <p:nvPr/>
        </p:nvCxnSpPr>
        <p:spPr bwMode="auto">
          <a:xfrm flipH="1">
            <a:off x="793750" y="4603750"/>
            <a:ext cx="469900" cy="1250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36" name="AutoShape 162"/>
          <p:cNvCxnSpPr>
            <a:cxnSpLocks noChangeShapeType="1"/>
            <a:stCxn id="51320" idx="3"/>
            <a:endCxn id="51323" idx="7"/>
          </p:cNvCxnSpPr>
          <p:nvPr/>
        </p:nvCxnSpPr>
        <p:spPr bwMode="auto">
          <a:xfrm flipH="1">
            <a:off x="1479550" y="4603750"/>
            <a:ext cx="1155700" cy="1250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337" name="AutoShape 163"/>
          <p:cNvCxnSpPr>
            <a:cxnSpLocks noChangeShapeType="1"/>
            <a:stCxn id="51321" idx="3"/>
            <a:endCxn id="51323" idx="7"/>
          </p:cNvCxnSpPr>
          <p:nvPr/>
        </p:nvCxnSpPr>
        <p:spPr bwMode="auto">
          <a:xfrm flipH="1">
            <a:off x="1479550" y="4603750"/>
            <a:ext cx="1917700" cy="1250950"/>
          </a:xfrm>
          <a:prstGeom prst="straightConnector1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</p:cxnSp>
      <p:sp>
        <p:nvSpPr>
          <p:cNvPr id="51338" name="Text Box 164"/>
          <p:cNvSpPr txBox="1">
            <a:spLocks noChangeArrowheads="1"/>
          </p:cNvSpPr>
          <p:nvPr/>
        </p:nvSpPr>
        <p:spPr bwMode="auto">
          <a:xfrm>
            <a:off x="4191000" y="5257800"/>
            <a:ext cx="4016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/>
              <a:t>Matching weight=cover weight.</a:t>
            </a:r>
          </a:p>
          <a:p>
            <a:r>
              <a:rPr lang="en-US" sz="2200"/>
              <a:t>Halt and output </a:t>
            </a:r>
            <a:r>
              <a:rPr lang="en-US" sz="2200" i="1"/>
              <a:t>M</a:t>
            </a:r>
            <a:r>
              <a:rPr lang="en-US" sz="2200"/>
              <a:t>, and (</a:t>
            </a:r>
            <a:r>
              <a:rPr lang="en-US" sz="2200" i="1"/>
              <a:t>u</a:t>
            </a:r>
            <a:r>
              <a:rPr lang="en-US" sz="2200"/>
              <a:t>,</a:t>
            </a:r>
            <a:r>
              <a:rPr lang="en-US" sz="2200" i="1"/>
              <a:t>v</a:t>
            </a:r>
            <a:r>
              <a:rPr lang="en-US" sz="2200"/>
              <a:t>).</a:t>
            </a:r>
          </a:p>
        </p:txBody>
      </p:sp>
      <p:sp>
        <p:nvSpPr>
          <p:cNvPr id="51339" name="Text Box 165"/>
          <p:cNvSpPr txBox="1">
            <a:spLocks noChangeArrowheads="1"/>
          </p:cNvSpPr>
          <p:nvPr/>
        </p:nvSpPr>
        <p:spPr bwMode="auto">
          <a:xfrm>
            <a:off x="1066800" y="62484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equality subgraph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0722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0723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0724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0725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0726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0727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0728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0729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0730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0731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0732" name="Straight Connector 15"/>
          <p:cNvCxnSpPr>
            <a:cxnSpLocks noChangeShapeType="1"/>
            <a:stCxn id="30722" idx="5"/>
            <a:endCxn id="30727" idx="1"/>
          </p:cNvCxnSpPr>
          <p:nvPr/>
        </p:nvCxnSpPr>
        <p:spPr bwMode="auto">
          <a:xfrm rot="16200000" flipH="1">
            <a:off x="16700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3" name="Straight Connector 17"/>
          <p:cNvCxnSpPr>
            <a:cxnSpLocks noChangeShapeType="1"/>
            <a:stCxn id="30722" idx="5"/>
            <a:endCxn id="30728" idx="1"/>
          </p:cNvCxnSpPr>
          <p:nvPr/>
        </p:nvCxnSpPr>
        <p:spPr bwMode="auto">
          <a:xfrm rot="16200000" flipH="1">
            <a:off x="21653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4" name="Straight Connector 20"/>
          <p:cNvCxnSpPr>
            <a:cxnSpLocks noChangeShapeType="1"/>
            <a:stCxn id="30723" idx="4"/>
            <a:endCxn id="30727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5" name="Straight Connector 23"/>
          <p:cNvCxnSpPr>
            <a:cxnSpLocks noChangeShapeType="1"/>
            <a:stCxn id="30724" idx="3"/>
            <a:endCxn id="30727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6" name="Straight Connector 26"/>
          <p:cNvCxnSpPr>
            <a:cxnSpLocks noChangeShapeType="1"/>
            <a:stCxn id="30724" idx="4"/>
            <a:endCxn id="30728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7" name="Straight Connector 29"/>
          <p:cNvCxnSpPr>
            <a:cxnSpLocks noChangeShapeType="1"/>
            <a:stCxn id="30724" idx="5"/>
            <a:endCxn id="30729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8" name="Straight Connector 34"/>
          <p:cNvCxnSpPr>
            <a:cxnSpLocks noChangeShapeType="1"/>
            <a:stCxn id="30726" idx="3"/>
            <a:endCxn id="30728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9" name="Straight Connector 37"/>
          <p:cNvCxnSpPr>
            <a:cxnSpLocks noChangeShapeType="1"/>
            <a:stCxn id="30725" idx="3"/>
            <a:endCxn id="30728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40" name="Straight Connector 40"/>
          <p:cNvCxnSpPr>
            <a:cxnSpLocks noChangeShapeType="1"/>
            <a:stCxn id="30725" idx="4"/>
            <a:endCxn id="30729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41" name="Straight Connector 43"/>
          <p:cNvCxnSpPr>
            <a:cxnSpLocks noChangeShapeType="1"/>
            <a:stCxn id="30726" idx="4"/>
            <a:endCxn id="30730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42" name="Straight Connector 46"/>
          <p:cNvCxnSpPr>
            <a:cxnSpLocks noChangeShapeType="1"/>
            <a:stCxn id="30726" idx="5"/>
            <a:endCxn id="30731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43" name="TextBox 49"/>
          <p:cNvSpPr txBox="1">
            <a:spLocks noChangeArrowheads="1"/>
          </p:cNvSpPr>
          <p:nvPr/>
        </p:nvSpPr>
        <p:spPr bwMode="auto">
          <a:xfrm>
            <a:off x="609600" y="5105400"/>
            <a:ext cx="57372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1 Input: </a:t>
            </a:r>
            <a:r>
              <a:rPr lang="en-US" sz="2200" i="1"/>
              <a:t>M</a:t>
            </a:r>
            <a:r>
              <a:rPr lang="en-US" sz="2200"/>
              <a:t>=</a:t>
            </a:r>
            <a:r>
              <a:rPr lang="en-US" sz="2200">
                <a:latin typeface="cmsy10" pitchFamily="34" charset="0"/>
              </a:rPr>
              <a:t>;</a:t>
            </a:r>
            <a:r>
              <a:rPr lang="en-US" sz="2200"/>
              <a:t>  </a:t>
            </a:r>
            <a:r>
              <a:rPr lang="en-US" sz="2200" i="1"/>
              <a:t>S</a:t>
            </a:r>
            <a:r>
              <a:rPr lang="en-US" sz="2200"/>
              <a:t>=</a:t>
            </a:r>
            <a:r>
              <a:rPr lang="en-US" sz="2200" i="1"/>
              <a:t>U</a:t>
            </a:r>
            <a:r>
              <a:rPr lang="en-US" sz="2200"/>
              <a:t>=</a:t>
            </a:r>
            <a:r>
              <a:rPr lang="en-US" sz="2200" i="1"/>
              <a:t>X</a:t>
            </a:r>
            <a:r>
              <a:rPr lang="en-US" sz="2200"/>
              <a:t>, </a:t>
            </a:r>
            <a:r>
              <a:rPr lang="en-US" sz="2200" i="1"/>
              <a:t>T</a:t>
            </a:r>
            <a:r>
              <a:rPr lang="en-US" sz="2200"/>
              <a:t>=</a:t>
            </a:r>
            <a:r>
              <a:rPr lang="en-US" sz="2200">
                <a:latin typeface="cmsy10" pitchFamily="34" charset="0"/>
              </a:rPr>
              <a:t>;</a:t>
            </a:r>
            <a:r>
              <a:rPr lang="en-US" sz="2200" i="1"/>
              <a:t>, x</a:t>
            </a:r>
            <a:r>
              <a:rPr lang="en-US" sz="2200"/>
              <a:t>=</a:t>
            </a:r>
            <a:r>
              <a:rPr lang="en-US" sz="2200" i="1"/>
              <a:t>x</a:t>
            </a:r>
            <a:r>
              <a:rPr lang="en-US" sz="2200" i="1" baseline="-25000"/>
              <a:t>1</a:t>
            </a:r>
            <a:endParaRPr lang="en-US" sz="2200" baseline="-25000"/>
          </a:p>
        </p:txBody>
      </p:sp>
      <p:sp>
        <p:nvSpPr>
          <p:cNvPr id="30744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B4E51-3173-483E-841E-7CD02B0166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30745" name="Oval 51"/>
          <p:cNvSpPr>
            <a:spLocks noChangeAspect="1"/>
          </p:cNvSpPr>
          <p:nvPr/>
        </p:nvSpPr>
        <p:spPr bwMode="auto">
          <a:xfrm>
            <a:off x="1628775" y="2076450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0746" name="TextBox 52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0747" name="TextBox 53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0748" name="TextBox 54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0749" name="TextBox 55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0750" name="TextBox 56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1746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1747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1748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1749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1750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1751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1752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1753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1754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1755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1756" name="Straight Connector 15"/>
          <p:cNvCxnSpPr>
            <a:cxnSpLocks noChangeShapeType="1"/>
            <a:stCxn id="31746" idx="5"/>
            <a:endCxn id="31751" idx="1"/>
          </p:cNvCxnSpPr>
          <p:nvPr/>
        </p:nvCxnSpPr>
        <p:spPr bwMode="auto">
          <a:xfrm rot="16200000" flipH="1">
            <a:off x="16700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7" name="Straight Connector 17"/>
          <p:cNvCxnSpPr>
            <a:cxnSpLocks noChangeShapeType="1"/>
            <a:stCxn id="31746" idx="5"/>
            <a:endCxn id="31752" idx="1"/>
          </p:cNvCxnSpPr>
          <p:nvPr/>
        </p:nvCxnSpPr>
        <p:spPr bwMode="auto">
          <a:xfrm rot="16200000" flipH="1">
            <a:off x="21653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8" name="Straight Connector 20"/>
          <p:cNvCxnSpPr>
            <a:cxnSpLocks noChangeShapeType="1"/>
            <a:stCxn id="31747" idx="4"/>
            <a:endCxn id="31751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9" name="Straight Connector 23"/>
          <p:cNvCxnSpPr>
            <a:cxnSpLocks noChangeShapeType="1"/>
            <a:stCxn id="31748" idx="3"/>
            <a:endCxn id="31751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0" name="Straight Connector 26"/>
          <p:cNvCxnSpPr>
            <a:cxnSpLocks noChangeShapeType="1"/>
            <a:stCxn id="31748" idx="4"/>
            <a:endCxn id="31752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1" name="Straight Connector 29"/>
          <p:cNvCxnSpPr>
            <a:cxnSpLocks noChangeShapeType="1"/>
            <a:stCxn id="31748" idx="5"/>
            <a:endCxn id="31753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2" name="Straight Connector 34"/>
          <p:cNvCxnSpPr>
            <a:cxnSpLocks noChangeShapeType="1"/>
            <a:stCxn id="31750" idx="3"/>
            <a:endCxn id="31752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3" name="Straight Connector 37"/>
          <p:cNvCxnSpPr>
            <a:cxnSpLocks noChangeShapeType="1"/>
            <a:stCxn id="31749" idx="3"/>
            <a:endCxn id="31752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4" name="Straight Connector 40"/>
          <p:cNvCxnSpPr>
            <a:cxnSpLocks noChangeShapeType="1"/>
            <a:stCxn id="31749" idx="4"/>
            <a:endCxn id="31753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5" name="Straight Connector 43"/>
          <p:cNvCxnSpPr>
            <a:cxnSpLocks noChangeShapeType="1"/>
            <a:stCxn id="31750" idx="4"/>
            <a:endCxn id="31754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6" name="Straight Connector 46"/>
          <p:cNvCxnSpPr>
            <a:cxnSpLocks noChangeShapeType="1"/>
            <a:stCxn id="31750" idx="5"/>
            <a:endCxn id="31755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767" name="TextBox 49"/>
          <p:cNvSpPr txBox="1">
            <a:spLocks noChangeArrowheads="1"/>
          </p:cNvSpPr>
          <p:nvPr/>
        </p:nvSpPr>
        <p:spPr bwMode="auto">
          <a:xfrm>
            <a:off x="657225" y="5105400"/>
            <a:ext cx="71659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1:  </a:t>
            </a:r>
            <a:r>
              <a:rPr lang="en-US" sz="2200" i="1"/>
              <a:t>y</a:t>
            </a:r>
            <a:r>
              <a:rPr lang="en-US" sz="2200" baseline="-25000"/>
              <a:t>1</a:t>
            </a:r>
            <a:r>
              <a:rPr lang="en-US" sz="2200"/>
              <a:t> unsaturated.  Halt and augment </a:t>
            </a:r>
            <a:r>
              <a:rPr lang="en-US" sz="2200" i="1"/>
              <a:t>M</a:t>
            </a:r>
            <a:r>
              <a:rPr lang="en-US" sz="2200"/>
              <a:t>.</a:t>
            </a:r>
            <a:endParaRPr lang="en-US" sz="2200" baseline="-25000"/>
          </a:p>
        </p:txBody>
      </p:sp>
      <p:sp>
        <p:nvSpPr>
          <p:cNvPr id="31768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7992FE-3B21-4625-8C8E-E1A33AEDEC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31769" name="Oval 51"/>
          <p:cNvSpPr>
            <a:spLocks noChangeAspect="1"/>
          </p:cNvSpPr>
          <p:nvPr/>
        </p:nvSpPr>
        <p:spPr bwMode="auto">
          <a:xfrm>
            <a:off x="1628775" y="2076450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1770" name="Oval 27"/>
          <p:cNvSpPr>
            <a:spLocks noChangeAspect="1"/>
          </p:cNvSpPr>
          <p:nvPr/>
        </p:nvSpPr>
        <p:spPr bwMode="auto">
          <a:xfrm>
            <a:off x="2627313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1771" name="TextBox 28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1772" name="TextBox 30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1773" name="TextBox 31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1774" name="TextBox 32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1775" name="TextBox 33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1776" name="TextBox 35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2770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2771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2772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2773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2774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2775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2776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2777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2778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2779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2780" name="Straight Connector 15"/>
          <p:cNvCxnSpPr>
            <a:cxnSpLocks noChangeShapeType="1"/>
            <a:stCxn id="32770" idx="5"/>
            <a:endCxn id="32775" idx="1"/>
          </p:cNvCxnSpPr>
          <p:nvPr/>
        </p:nvCxnSpPr>
        <p:spPr bwMode="auto">
          <a:xfrm rot="16200000" flipH="1">
            <a:off x="16700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7"/>
          <p:cNvCxnSpPr>
            <a:cxnSpLocks noChangeShapeType="1"/>
            <a:stCxn id="32770" idx="5"/>
            <a:endCxn id="32776" idx="1"/>
          </p:cNvCxnSpPr>
          <p:nvPr/>
        </p:nvCxnSpPr>
        <p:spPr bwMode="auto">
          <a:xfrm rot="16200000" flipH="1">
            <a:off x="21653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2" name="Straight Connector 20"/>
          <p:cNvCxnSpPr>
            <a:cxnSpLocks noChangeShapeType="1"/>
            <a:stCxn id="32771" idx="4"/>
            <a:endCxn id="32775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3" name="Straight Connector 23"/>
          <p:cNvCxnSpPr>
            <a:cxnSpLocks noChangeShapeType="1"/>
            <a:stCxn id="32772" idx="3"/>
            <a:endCxn id="32775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4" name="Straight Connector 26"/>
          <p:cNvCxnSpPr>
            <a:cxnSpLocks noChangeShapeType="1"/>
            <a:stCxn id="32772" idx="4"/>
            <a:endCxn id="32776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5" name="Straight Connector 29"/>
          <p:cNvCxnSpPr>
            <a:cxnSpLocks noChangeShapeType="1"/>
            <a:stCxn id="32772" idx="5"/>
            <a:endCxn id="32777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6" name="Straight Connector 34"/>
          <p:cNvCxnSpPr>
            <a:cxnSpLocks noChangeShapeType="1"/>
            <a:stCxn id="32774" idx="3"/>
            <a:endCxn id="32776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7" name="Straight Connector 37"/>
          <p:cNvCxnSpPr>
            <a:cxnSpLocks noChangeShapeType="1"/>
            <a:stCxn id="32773" idx="3"/>
            <a:endCxn id="32776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8" name="Straight Connector 40"/>
          <p:cNvCxnSpPr>
            <a:cxnSpLocks noChangeShapeType="1"/>
            <a:stCxn id="32773" idx="4"/>
            <a:endCxn id="32777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89" name="Straight Connector 43"/>
          <p:cNvCxnSpPr>
            <a:cxnSpLocks noChangeShapeType="1"/>
            <a:stCxn id="32774" idx="4"/>
            <a:endCxn id="32778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90" name="Straight Connector 46"/>
          <p:cNvCxnSpPr>
            <a:cxnSpLocks noChangeShapeType="1"/>
            <a:stCxn id="32774" idx="5"/>
            <a:endCxn id="32779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79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FFEEE8-141C-4141-B50D-04C87A600B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32792" name="Oval 51"/>
          <p:cNvSpPr>
            <a:spLocks noChangeAspect="1"/>
          </p:cNvSpPr>
          <p:nvPr/>
        </p:nvSpPr>
        <p:spPr bwMode="auto">
          <a:xfrm>
            <a:off x="26177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2793" name="TextBox 30"/>
          <p:cNvSpPr txBox="1">
            <a:spLocks noChangeArrowheads="1"/>
          </p:cNvSpPr>
          <p:nvPr/>
        </p:nvSpPr>
        <p:spPr bwMode="auto">
          <a:xfrm>
            <a:off x="609600" y="5105400"/>
            <a:ext cx="7391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2 Input: </a:t>
            </a:r>
            <a:r>
              <a:rPr lang="en-US" sz="2200" i="1"/>
              <a:t>M=</a:t>
            </a:r>
            <a:r>
              <a:rPr lang="en-US" sz="2200"/>
              <a:t>{x</a:t>
            </a:r>
            <a:r>
              <a:rPr lang="en-US" sz="2200" i="1" baseline="-25000"/>
              <a:t>1</a:t>
            </a:r>
            <a:r>
              <a:rPr lang="en-US" sz="2200"/>
              <a:t>y</a:t>
            </a:r>
            <a:r>
              <a:rPr lang="en-US" sz="2200" i="1" baseline="-25000"/>
              <a:t>1</a:t>
            </a:r>
            <a:r>
              <a:rPr lang="en-US" sz="2200"/>
              <a:t>}  </a:t>
            </a:r>
            <a:r>
              <a:rPr lang="en-US" sz="2200" i="1"/>
              <a:t>S</a:t>
            </a:r>
            <a:r>
              <a:rPr lang="en-US" sz="2200"/>
              <a:t>={x</a:t>
            </a:r>
            <a:r>
              <a:rPr lang="en-US" sz="2200" baseline="-25000"/>
              <a:t>2,</a:t>
            </a:r>
            <a:r>
              <a:rPr lang="en-US" sz="2200"/>
              <a:t> x</a:t>
            </a:r>
            <a:r>
              <a:rPr lang="en-US" sz="2200" baseline="-25000"/>
              <a:t>3,</a:t>
            </a:r>
            <a:r>
              <a:rPr lang="en-US" sz="2200"/>
              <a:t> x</a:t>
            </a:r>
            <a:r>
              <a:rPr lang="en-US" sz="2200" baseline="-25000"/>
              <a:t>4,</a:t>
            </a:r>
            <a:r>
              <a:rPr lang="en-US" sz="2200"/>
              <a:t> x</a:t>
            </a:r>
            <a:r>
              <a:rPr lang="en-US" sz="2200" baseline="-25000"/>
              <a:t>5</a:t>
            </a:r>
            <a:r>
              <a:rPr lang="en-US" sz="2200"/>
              <a:t>}, </a:t>
            </a:r>
            <a:r>
              <a:rPr lang="en-US" sz="2200" i="1"/>
              <a:t>T</a:t>
            </a:r>
            <a:r>
              <a:rPr lang="en-US" sz="2200"/>
              <a:t>=</a:t>
            </a:r>
            <a:r>
              <a:rPr lang="en-US" sz="2200">
                <a:latin typeface="cmsy10" pitchFamily="34" charset="0"/>
              </a:rPr>
              <a:t>;</a:t>
            </a:r>
            <a:r>
              <a:rPr lang="en-US" sz="2200" i="1"/>
              <a:t>, x</a:t>
            </a:r>
            <a:r>
              <a:rPr lang="en-US" sz="2200"/>
              <a:t>=</a:t>
            </a:r>
            <a:r>
              <a:rPr lang="en-US" sz="2200" i="1"/>
              <a:t>x</a:t>
            </a:r>
            <a:r>
              <a:rPr lang="en-US" sz="2200" i="1" baseline="-25000"/>
              <a:t>2</a:t>
            </a:r>
            <a:endParaRPr lang="en-US" sz="2200" baseline="-25000"/>
          </a:p>
        </p:txBody>
      </p:sp>
      <p:sp>
        <p:nvSpPr>
          <p:cNvPr id="32794" name="TextBox 31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2795" name="TextBox 32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2796" name="TextBox 35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2797" name="TextBox 36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3794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3795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3796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3797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3798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3799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3800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3801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3802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3803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3804" name="Straight Connector 15"/>
          <p:cNvCxnSpPr>
            <a:cxnSpLocks noChangeShapeType="1"/>
            <a:stCxn id="33794" idx="5"/>
            <a:endCxn id="33799" idx="1"/>
          </p:cNvCxnSpPr>
          <p:nvPr/>
        </p:nvCxnSpPr>
        <p:spPr bwMode="auto">
          <a:xfrm rot="16200000" flipH="1">
            <a:off x="16700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3805" name="Straight Connector 17"/>
          <p:cNvCxnSpPr>
            <a:cxnSpLocks noChangeShapeType="1"/>
            <a:stCxn id="33794" idx="5"/>
            <a:endCxn id="33800" idx="1"/>
          </p:cNvCxnSpPr>
          <p:nvPr/>
        </p:nvCxnSpPr>
        <p:spPr bwMode="auto">
          <a:xfrm rot="16200000" flipH="1">
            <a:off x="21653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06" name="Straight Connector 20"/>
          <p:cNvCxnSpPr>
            <a:cxnSpLocks noChangeShapeType="1"/>
            <a:stCxn id="33795" idx="4"/>
            <a:endCxn id="33799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3807" name="Straight Connector 23"/>
          <p:cNvCxnSpPr>
            <a:cxnSpLocks noChangeShapeType="1"/>
            <a:stCxn id="33796" idx="3"/>
            <a:endCxn id="33799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08" name="Straight Connector 26"/>
          <p:cNvCxnSpPr>
            <a:cxnSpLocks noChangeShapeType="1"/>
            <a:stCxn id="33796" idx="4"/>
            <a:endCxn id="33800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09" name="Straight Connector 29"/>
          <p:cNvCxnSpPr>
            <a:cxnSpLocks noChangeShapeType="1"/>
            <a:stCxn id="33796" idx="5"/>
            <a:endCxn id="33801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0" name="Straight Connector 34"/>
          <p:cNvCxnSpPr>
            <a:cxnSpLocks noChangeShapeType="1"/>
            <a:stCxn id="33798" idx="3"/>
            <a:endCxn id="33800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1" name="Straight Connector 37"/>
          <p:cNvCxnSpPr>
            <a:cxnSpLocks noChangeShapeType="1"/>
            <a:stCxn id="33797" idx="3"/>
            <a:endCxn id="33800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2" name="Straight Connector 40"/>
          <p:cNvCxnSpPr>
            <a:cxnSpLocks noChangeShapeType="1"/>
            <a:stCxn id="33797" idx="4"/>
            <a:endCxn id="33801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3" name="Straight Connector 43"/>
          <p:cNvCxnSpPr>
            <a:cxnSpLocks noChangeShapeType="1"/>
            <a:stCxn id="33798" idx="4"/>
            <a:endCxn id="33802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4" name="Straight Connector 46"/>
          <p:cNvCxnSpPr>
            <a:cxnSpLocks noChangeShapeType="1"/>
            <a:stCxn id="33798" idx="5"/>
            <a:endCxn id="33803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815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07E7D2-F7D3-41C1-8971-02C898D359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  <p:sp>
        <p:nvSpPr>
          <p:cNvPr id="33816" name="Oval 51"/>
          <p:cNvSpPr>
            <a:spLocks noChangeAspect="1"/>
          </p:cNvSpPr>
          <p:nvPr/>
        </p:nvSpPr>
        <p:spPr bwMode="auto">
          <a:xfrm>
            <a:off x="26177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3817" name="TextBox 30"/>
          <p:cNvSpPr txBox="1">
            <a:spLocks noChangeArrowheads="1"/>
          </p:cNvSpPr>
          <p:nvPr/>
        </p:nvSpPr>
        <p:spPr bwMode="auto">
          <a:xfrm>
            <a:off x="609600" y="5105400"/>
            <a:ext cx="7391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2: From </a:t>
            </a:r>
            <a:r>
              <a:rPr lang="en-US" sz="2200" i="1"/>
              <a:t>x</a:t>
            </a:r>
            <a:r>
              <a:rPr lang="en-US" sz="2200" baseline="-25000"/>
              <a:t>2</a:t>
            </a:r>
            <a:r>
              <a:rPr lang="en-US" sz="2200"/>
              <a:t>, explore </a:t>
            </a:r>
            <a:r>
              <a:rPr lang="en-US" sz="2200" i="1"/>
              <a:t>y</a:t>
            </a:r>
            <a:r>
              <a:rPr lang="en-US" sz="2200" baseline="-25000"/>
              <a:t>1</a:t>
            </a:r>
            <a:r>
              <a:rPr lang="en-US" sz="2200"/>
              <a:t> and its matched neighbors</a:t>
            </a:r>
            <a:endParaRPr lang="en-US" sz="2200" baseline="-25000"/>
          </a:p>
        </p:txBody>
      </p:sp>
      <p:sp>
        <p:nvSpPr>
          <p:cNvPr id="33818" name="Oval 27"/>
          <p:cNvSpPr>
            <a:spLocks noChangeAspect="1"/>
          </p:cNvSpPr>
          <p:nvPr/>
        </p:nvSpPr>
        <p:spPr bwMode="auto">
          <a:xfrm>
            <a:off x="2627313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3819" name="Straight Arrow Connector 31"/>
          <p:cNvCxnSpPr>
            <a:cxnSpLocks noChangeShapeType="1"/>
          </p:cNvCxnSpPr>
          <p:nvPr/>
        </p:nvCxnSpPr>
        <p:spPr bwMode="auto">
          <a:xfrm rot="5400000">
            <a:off x="2705894" y="3313906"/>
            <a:ext cx="228600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3820" name="Straight Arrow Connector 32"/>
          <p:cNvCxnSpPr>
            <a:cxnSpLocks noChangeShapeType="1"/>
          </p:cNvCxnSpPr>
          <p:nvPr/>
        </p:nvCxnSpPr>
        <p:spPr bwMode="auto">
          <a:xfrm rot="16200000" flipV="1">
            <a:off x="2067719" y="2712244"/>
            <a:ext cx="228600" cy="1539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3821" name="Oval 35"/>
          <p:cNvSpPr>
            <a:spLocks noChangeAspect="1"/>
          </p:cNvSpPr>
          <p:nvPr/>
        </p:nvSpPr>
        <p:spPr bwMode="auto">
          <a:xfrm>
            <a:off x="1628775" y="2076450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3822" name="TextBox 36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3823" name="TextBox 38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3824" name="TextBox 39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3825" name="TextBox 41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3826" name="TextBox 42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3827" name="TextBox 44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4818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4819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4820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4821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4822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4823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4824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4825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4826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4827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4828" name="Straight Connector 15"/>
          <p:cNvCxnSpPr>
            <a:cxnSpLocks noChangeShapeType="1"/>
            <a:stCxn id="34818" idx="5"/>
            <a:endCxn id="34823" idx="1"/>
          </p:cNvCxnSpPr>
          <p:nvPr/>
        </p:nvCxnSpPr>
        <p:spPr bwMode="auto">
          <a:xfrm rot="16200000" flipH="1">
            <a:off x="1670050" y="2660650"/>
            <a:ext cx="1308100" cy="774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4829" name="Straight Connector 17"/>
          <p:cNvCxnSpPr>
            <a:cxnSpLocks noChangeShapeType="1"/>
            <a:stCxn id="34818" idx="5"/>
            <a:endCxn id="34824" idx="1"/>
          </p:cNvCxnSpPr>
          <p:nvPr/>
        </p:nvCxnSpPr>
        <p:spPr bwMode="auto">
          <a:xfrm rot="16200000" flipH="1">
            <a:off x="21653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0" name="Straight Connector 20"/>
          <p:cNvCxnSpPr>
            <a:cxnSpLocks noChangeShapeType="1"/>
            <a:stCxn id="34819" idx="4"/>
            <a:endCxn id="34823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4831" name="Straight Connector 23"/>
          <p:cNvCxnSpPr>
            <a:cxnSpLocks noChangeShapeType="1"/>
            <a:stCxn id="34820" idx="3"/>
            <a:endCxn id="34823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2" name="Straight Connector 26"/>
          <p:cNvCxnSpPr>
            <a:cxnSpLocks noChangeShapeType="1"/>
            <a:stCxn id="34820" idx="4"/>
            <a:endCxn id="34824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3" name="Straight Connector 29"/>
          <p:cNvCxnSpPr>
            <a:cxnSpLocks noChangeShapeType="1"/>
            <a:stCxn id="34820" idx="5"/>
            <a:endCxn id="34825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4" name="Straight Connector 34"/>
          <p:cNvCxnSpPr>
            <a:cxnSpLocks noChangeShapeType="1"/>
            <a:stCxn id="34822" idx="3"/>
            <a:endCxn id="34824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5" name="Straight Connector 37"/>
          <p:cNvCxnSpPr>
            <a:cxnSpLocks noChangeShapeType="1"/>
            <a:stCxn id="34821" idx="3"/>
            <a:endCxn id="34824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6" name="Straight Connector 40"/>
          <p:cNvCxnSpPr>
            <a:cxnSpLocks noChangeShapeType="1"/>
            <a:stCxn id="34821" idx="4"/>
            <a:endCxn id="34825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7" name="Straight Connector 43"/>
          <p:cNvCxnSpPr>
            <a:cxnSpLocks noChangeShapeType="1"/>
            <a:stCxn id="34822" idx="4"/>
            <a:endCxn id="34826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8" name="Straight Connector 46"/>
          <p:cNvCxnSpPr>
            <a:cxnSpLocks noChangeShapeType="1"/>
            <a:stCxn id="34822" idx="5"/>
            <a:endCxn id="34827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9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76DC4C-65CF-4EF7-A04B-CDABF11E4C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  <p:sp>
        <p:nvSpPr>
          <p:cNvPr id="34840" name="Oval 51"/>
          <p:cNvSpPr>
            <a:spLocks noChangeAspect="1"/>
          </p:cNvSpPr>
          <p:nvPr/>
        </p:nvSpPr>
        <p:spPr bwMode="auto">
          <a:xfrm>
            <a:off x="26177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4841" name="TextBox 30"/>
          <p:cNvSpPr txBox="1">
            <a:spLocks noChangeArrowheads="1"/>
          </p:cNvSpPr>
          <p:nvPr/>
        </p:nvSpPr>
        <p:spPr bwMode="auto">
          <a:xfrm>
            <a:off x="609600" y="5105400"/>
            <a:ext cx="73914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2: From </a:t>
            </a:r>
            <a:r>
              <a:rPr lang="en-US" sz="2200" i="1"/>
              <a:t>x</a:t>
            </a:r>
            <a:r>
              <a:rPr lang="en-US" sz="2200" baseline="-25000"/>
              <a:t>1</a:t>
            </a:r>
            <a:r>
              <a:rPr lang="en-US" sz="2200"/>
              <a:t>, explore </a:t>
            </a:r>
            <a:r>
              <a:rPr lang="en-US" sz="2200" i="1"/>
              <a:t>y</a:t>
            </a:r>
            <a:r>
              <a:rPr lang="en-US" sz="2200" baseline="-25000"/>
              <a:t>2</a:t>
            </a:r>
            <a:r>
              <a:rPr lang="en-US" sz="2200"/>
              <a:t> and its matched neighbors.</a:t>
            </a:r>
          </a:p>
          <a:p>
            <a:r>
              <a:rPr lang="en-US" sz="2200" i="1"/>
              <a:t>y</a:t>
            </a:r>
            <a:r>
              <a:rPr lang="en-US" sz="2200" baseline="-25000"/>
              <a:t>2</a:t>
            </a:r>
            <a:r>
              <a:rPr lang="en-US" sz="2200"/>
              <a:t> is unsaturated: halt and augment M.</a:t>
            </a:r>
          </a:p>
          <a:p>
            <a:endParaRPr lang="en-US" sz="2200" baseline="-25000"/>
          </a:p>
        </p:txBody>
      </p:sp>
      <p:sp>
        <p:nvSpPr>
          <p:cNvPr id="34842" name="Oval 27"/>
          <p:cNvSpPr>
            <a:spLocks noChangeAspect="1"/>
          </p:cNvSpPr>
          <p:nvPr/>
        </p:nvSpPr>
        <p:spPr bwMode="auto">
          <a:xfrm>
            <a:off x="2627313" y="3609975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4843" name="Straight Arrow Connector 31"/>
          <p:cNvCxnSpPr>
            <a:cxnSpLocks noChangeShapeType="1"/>
          </p:cNvCxnSpPr>
          <p:nvPr/>
        </p:nvCxnSpPr>
        <p:spPr bwMode="auto">
          <a:xfrm rot="5400000">
            <a:off x="2705894" y="3313906"/>
            <a:ext cx="228600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cxnSp>
        <p:nvCxnSpPr>
          <p:cNvPr id="34844" name="Straight Arrow Connector 32"/>
          <p:cNvCxnSpPr>
            <a:cxnSpLocks noChangeShapeType="1"/>
          </p:cNvCxnSpPr>
          <p:nvPr/>
        </p:nvCxnSpPr>
        <p:spPr bwMode="auto">
          <a:xfrm rot="16200000" flipV="1">
            <a:off x="2067719" y="2712244"/>
            <a:ext cx="228600" cy="1539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4845" name="Oval 35"/>
          <p:cNvSpPr>
            <a:spLocks noChangeAspect="1"/>
          </p:cNvSpPr>
          <p:nvPr/>
        </p:nvSpPr>
        <p:spPr bwMode="auto">
          <a:xfrm>
            <a:off x="1628775" y="2076450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4846" name="Oval 33"/>
          <p:cNvSpPr>
            <a:spLocks noChangeAspect="1"/>
          </p:cNvSpPr>
          <p:nvPr/>
        </p:nvSpPr>
        <p:spPr bwMode="auto">
          <a:xfrm>
            <a:off x="3609975" y="3609975"/>
            <a:ext cx="401638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4847" name="Straight Arrow Connector 36"/>
          <p:cNvCxnSpPr>
            <a:cxnSpLocks noChangeShapeType="1"/>
          </p:cNvCxnSpPr>
          <p:nvPr/>
        </p:nvCxnSpPr>
        <p:spPr bwMode="auto">
          <a:xfrm>
            <a:off x="3240088" y="3381375"/>
            <a:ext cx="296862" cy="1857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4848" name="TextBox 47"/>
          <p:cNvSpPr txBox="1">
            <a:spLocks noChangeArrowheads="1"/>
          </p:cNvSpPr>
          <p:nvPr/>
        </p:nvSpPr>
        <p:spPr bwMode="auto">
          <a:xfrm>
            <a:off x="25908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  <p:sp>
        <p:nvSpPr>
          <p:cNvPr id="34849" name="TextBox 48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4850" name="TextBox 49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4851" name="TextBox 52"/>
          <p:cNvSpPr txBox="1">
            <a:spLocks noChangeArrowheads="1"/>
          </p:cNvSpPr>
          <p:nvPr/>
        </p:nvSpPr>
        <p:spPr bwMode="auto">
          <a:xfrm>
            <a:off x="1647825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4852" name="TextBox 53"/>
          <p:cNvSpPr txBox="1">
            <a:spLocks noChangeArrowheads="1"/>
          </p:cNvSpPr>
          <p:nvPr/>
        </p:nvSpPr>
        <p:spPr bwMode="auto">
          <a:xfrm>
            <a:off x="26336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4853" name="TextBox 54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4854" name="TextBox 55"/>
          <p:cNvSpPr txBox="1">
            <a:spLocks noChangeArrowheads="1"/>
          </p:cNvSpPr>
          <p:nvPr/>
        </p:nvSpPr>
        <p:spPr bwMode="auto">
          <a:xfrm>
            <a:off x="3636963" y="411480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5842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5843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5844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5845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5846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5847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5848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5849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5850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5851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5852" name="Straight Connector 15"/>
          <p:cNvCxnSpPr>
            <a:cxnSpLocks noChangeShapeType="1"/>
            <a:stCxn id="35843" idx="4"/>
            <a:endCxn id="35847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5853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4" name="Straight Connector 23"/>
          <p:cNvCxnSpPr>
            <a:cxnSpLocks noChangeShapeType="1"/>
            <a:stCxn id="35844" idx="3"/>
            <a:endCxn id="35847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5" name="Straight Connector 26"/>
          <p:cNvCxnSpPr>
            <a:cxnSpLocks noChangeShapeType="1"/>
            <a:stCxn id="35844" idx="4"/>
            <a:endCxn id="35848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6" name="Straight Connector 29"/>
          <p:cNvCxnSpPr>
            <a:cxnSpLocks noChangeShapeType="1"/>
            <a:stCxn id="35844" idx="5"/>
            <a:endCxn id="35849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7" name="Straight Connector 34"/>
          <p:cNvCxnSpPr>
            <a:cxnSpLocks noChangeShapeType="1"/>
            <a:stCxn id="35846" idx="3"/>
            <a:endCxn id="35848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8" name="Straight Connector 37"/>
          <p:cNvCxnSpPr>
            <a:cxnSpLocks noChangeShapeType="1"/>
            <a:stCxn id="35845" idx="3"/>
            <a:endCxn id="35848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9" name="Straight Connector 40"/>
          <p:cNvCxnSpPr>
            <a:cxnSpLocks noChangeShapeType="1"/>
            <a:stCxn id="35845" idx="4"/>
            <a:endCxn id="35849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60" name="Straight Connector 43"/>
          <p:cNvCxnSpPr>
            <a:cxnSpLocks noChangeShapeType="1"/>
            <a:stCxn id="35846" idx="4"/>
            <a:endCxn id="35850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61" name="Straight Connector 46"/>
          <p:cNvCxnSpPr>
            <a:cxnSpLocks noChangeShapeType="1"/>
            <a:stCxn id="35846" idx="5"/>
            <a:endCxn id="35851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62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BA1423-4BFE-4282-B1F6-B79AC77554F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  <p:sp>
        <p:nvSpPr>
          <p:cNvPr id="35863" name="TextBox 38"/>
          <p:cNvSpPr txBox="1">
            <a:spLocks noChangeArrowheads="1"/>
          </p:cNvSpPr>
          <p:nvPr/>
        </p:nvSpPr>
        <p:spPr bwMode="auto">
          <a:xfrm>
            <a:off x="609600" y="5105400"/>
            <a:ext cx="7391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3 Input: </a:t>
            </a:r>
            <a:r>
              <a:rPr lang="en-US" sz="2200" i="1"/>
              <a:t>M=</a:t>
            </a:r>
            <a:r>
              <a:rPr lang="en-US" sz="2200"/>
              <a:t>{x</a:t>
            </a:r>
            <a:r>
              <a:rPr lang="en-US" sz="2200" i="1" baseline="-25000"/>
              <a:t>1</a:t>
            </a:r>
            <a:r>
              <a:rPr lang="en-US" sz="2200"/>
              <a:t>y</a:t>
            </a:r>
            <a:r>
              <a:rPr lang="en-US" sz="2200" i="1" baseline="-25000"/>
              <a:t>2</a:t>
            </a:r>
            <a:r>
              <a:rPr lang="en-US" sz="2200"/>
              <a:t>, x</a:t>
            </a:r>
            <a:r>
              <a:rPr lang="en-US" sz="2200" i="1" baseline="-25000"/>
              <a:t>2</a:t>
            </a:r>
            <a:r>
              <a:rPr lang="en-US" sz="2200"/>
              <a:t>y</a:t>
            </a:r>
            <a:r>
              <a:rPr lang="en-US" sz="2200" i="1" baseline="-25000"/>
              <a:t>1</a:t>
            </a:r>
            <a:r>
              <a:rPr lang="en-US" sz="2200"/>
              <a:t>}  </a:t>
            </a:r>
            <a:r>
              <a:rPr lang="en-US" sz="2200" i="1"/>
              <a:t>S</a:t>
            </a:r>
            <a:r>
              <a:rPr lang="en-US" sz="2200"/>
              <a:t>={x</a:t>
            </a:r>
            <a:r>
              <a:rPr lang="en-US" sz="2200" baseline="-25000"/>
              <a:t>3,</a:t>
            </a:r>
            <a:r>
              <a:rPr lang="en-US" sz="2200"/>
              <a:t> x</a:t>
            </a:r>
            <a:r>
              <a:rPr lang="en-US" sz="2200" baseline="-25000"/>
              <a:t>4,</a:t>
            </a:r>
            <a:r>
              <a:rPr lang="en-US" sz="2200"/>
              <a:t> x</a:t>
            </a:r>
            <a:r>
              <a:rPr lang="en-US" sz="2200" baseline="-25000"/>
              <a:t>5</a:t>
            </a:r>
            <a:r>
              <a:rPr lang="en-US" sz="2200"/>
              <a:t>}, </a:t>
            </a:r>
            <a:r>
              <a:rPr lang="en-US" sz="2200" i="1"/>
              <a:t>T</a:t>
            </a:r>
            <a:r>
              <a:rPr lang="en-US" sz="2200"/>
              <a:t>=</a:t>
            </a:r>
            <a:r>
              <a:rPr lang="en-US" sz="2200">
                <a:latin typeface="cmsy10" pitchFamily="34" charset="0"/>
              </a:rPr>
              <a:t>;</a:t>
            </a:r>
            <a:r>
              <a:rPr lang="en-US" sz="2200" i="1"/>
              <a:t>, x</a:t>
            </a:r>
            <a:r>
              <a:rPr lang="en-US" sz="2200"/>
              <a:t>=</a:t>
            </a:r>
            <a:r>
              <a:rPr lang="en-US" sz="2200" i="1"/>
              <a:t>x</a:t>
            </a:r>
            <a:r>
              <a:rPr lang="en-US" sz="2200" i="1" baseline="-25000"/>
              <a:t>3</a:t>
            </a:r>
            <a:endParaRPr lang="en-US" sz="2200" baseline="-25000"/>
          </a:p>
        </p:txBody>
      </p:sp>
      <p:cxnSp>
        <p:nvCxnSpPr>
          <p:cNvPr id="35864" name="Straight Connector 47"/>
          <p:cNvCxnSpPr>
            <a:cxnSpLocks noChangeShapeType="1"/>
            <a:endCxn id="35848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5865" name="Oval 52"/>
          <p:cNvSpPr>
            <a:spLocks noChangeAspect="1"/>
          </p:cNvSpPr>
          <p:nvPr/>
        </p:nvSpPr>
        <p:spPr bwMode="auto">
          <a:xfrm>
            <a:off x="36083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5866" name="TextBox 56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5867" name="TextBox 57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5868" name="TextBox 60"/>
          <p:cNvSpPr txBox="1">
            <a:spLocks noChangeArrowheads="1"/>
          </p:cNvSpPr>
          <p:nvPr/>
        </p:nvSpPr>
        <p:spPr bwMode="auto">
          <a:xfrm>
            <a:off x="5605463" y="1600200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Augmenting path algorithm example</a:t>
            </a:r>
          </a:p>
        </p:txBody>
      </p:sp>
      <p:sp>
        <p:nvSpPr>
          <p:cNvPr id="36866" name="Oval 4"/>
          <p:cNvSpPr>
            <a:spLocks noChangeAspect="1"/>
          </p:cNvSpPr>
          <p:nvPr/>
        </p:nvSpPr>
        <p:spPr bwMode="auto">
          <a:xfrm>
            <a:off x="16764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36867" name="Oval 5"/>
          <p:cNvSpPr>
            <a:spLocks noChangeAspect="1"/>
          </p:cNvSpPr>
          <p:nvPr/>
        </p:nvSpPr>
        <p:spPr bwMode="auto">
          <a:xfrm>
            <a:off x="26670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36868" name="Oval 6"/>
          <p:cNvSpPr>
            <a:spLocks noChangeAspect="1"/>
          </p:cNvSpPr>
          <p:nvPr/>
        </p:nvSpPr>
        <p:spPr bwMode="auto">
          <a:xfrm>
            <a:off x="36576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3</a:t>
            </a:r>
          </a:p>
        </p:txBody>
      </p:sp>
      <p:sp>
        <p:nvSpPr>
          <p:cNvPr id="36869" name="Oval 7"/>
          <p:cNvSpPr>
            <a:spLocks noChangeAspect="1"/>
          </p:cNvSpPr>
          <p:nvPr/>
        </p:nvSpPr>
        <p:spPr bwMode="auto">
          <a:xfrm>
            <a:off x="46482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4</a:t>
            </a:r>
          </a:p>
        </p:txBody>
      </p:sp>
      <p:sp>
        <p:nvSpPr>
          <p:cNvPr id="36870" name="Oval 8"/>
          <p:cNvSpPr>
            <a:spLocks noChangeAspect="1"/>
          </p:cNvSpPr>
          <p:nvPr/>
        </p:nvSpPr>
        <p:spPr bwMode="auto">
          <a:xfrm>
            <a:off x="5638800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x</a:t>
            </a:r>
            <a:r>
              <a:rPr lang="en-US" sz="1400" baseline="-25000"/>
              <a:t>5</a:t>
            </a:r>
          </a:p>
        </p:txBody>
      </p:sp>
      <p:sp>
        <p:nvSpPr>
          <p:cNvPr id="36871" name="Oval 9"/>
          <p:cNvSpPr>
            <a:spLocks noChangeAspect="1"/>
          </p:cNvSpPr>
          <p:nvPr/>
        </p:nvSpPr>
        <p:spPr bwMode="auto">
          <a:xfrm>
            <a:off x="26670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1</a:t>
            </a:r>
          </a:p>
        </p:txBody>
      </p:sp>
      <p:sp>
        <p:nvSpPr>
          <p:cNvPr id="36872" name="Oval 10"/>
          <p:cNvSpPr>
            <a:spLocks noChangeAspect="1"/>
          </p:cNvSpPr>
          <p:nvPr/>
        </p:nvSpPr>
        <p:spPr bwMode="auto">
          <a:xfrm>
            <a:off x="36576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2</a:t>
            </a:r>
          </a:p>
        </p:txBody>
      </p:sp>
      <p:sp>
        <p:nvSpPr>
          <p:cNvPr id="36873" name="Oval 11"/>
          <p:cNvSpPr>
            <a:spLocks noChangeAspect="1"/>
          </p:cNvSpPr>
          <p:nvPr/>
        </p:nvSpPr>
        <p:spPr bwMode="auto">
          <a:xfrm>
            <a:off x="4648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3</a:t>
            </a:r>
          </a:p>
        </p:txBody>
      </p:sp>
      <p:sp>
        <p:nvSpPr>
          <p:cNvPr id="36874" name="Oval 12"/>
          <p:cNvSpPr>
            <a:spLocks noChangeAspect="1"/>
          </p:cNvSpPr>
          <p:nvPr/>
        </p:nvSpPr>
        <p:spPr bwMode="auto">
          <a:xfrm>
            <a:off x="56388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4</a:t>
            </a:r>
          </a:p>
        </p:txBody>
      </p:sp>
      <p:sp>
        <p:nvSpPr>
          <p:cNvPr id="36875" name="Oval 13"/>
          <p:cNvSpPr>
            <a:spLocks noChangeAspect="1"/>
          </p:cNvSpPr>
          <p:nvPr/>
        </p:nvSpPr>
        <p:spPr bwMode="auto">
          <a:xfrm>
            <a:off x="6553200" y="3657600"/>
            <a:ext cx="304800" cy="304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en-US" sz="1400"/>
              <a:t>y</a:t>
            </a:r>
            <a:r>
              <a:rPr lang="en-US" sz="1400" baseline="-25000"/>
              <a:t>5</a:t>
            </a:r>
          </a:p>
        </p:txBody>
      </p:sp>
      <p:cxnSp>
        <p:nvCxnSpPr>
          <p:cNvPr id="36876" name="Straight Connector 15"/>
          <p:cNvCxnSpPr>
            <a:cxnSpLocks noChangeShapeType="1"/>
            <a:stCxn id="36867" idx="4"/>
            <a:endCxn id="36871" idx="0"/>
          </p:cNvCxnSpPr>
          <p:nvPr/>
        </p:nvCxnSpPr>
        <p:spPr bwMode="auto">
          <a:xfrm rot="5400000">
            <a:off x="2209801" y="3048000"/>
            <a:ext cx="1219200" cy="3175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6877" name="Straight Connector 20"/>
          <p:cNvCxnSpPr>
            <a:cxnSpLocks noChangeShapeType="1"/>
          </p:cNvCxnSpPr>
          <p:nvPr/>
        </p:nvCxnSpPr>
        <p:spPr bwMode="auto">
          <a:xfrm rot="16200000" flipH="1">
            <a:off x="1704181" y="2686844"/>
            <a:ext cx="1249363" cy="71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8" name="Straight Connector 23"/>
          <p:cNvCxnSpPr>
            <a:cxnSpLocks noChangeShapeType="1"/>
            <a:stCxn id="36868" idx="3"/>
            <a:endCxn id="36871" idx="7"/>
          </p:cNvCxnSpPr>
          <p:nvPr/>
        </p:nvCxnSpPr>
        <p:spPr bwMode="auto">
          <a:xfrm rot="5400000">
            <a:off x="26606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9" name="Straight Connector 26"/>
          <p:cNvCxnSpPr>
            <a:cxnSpLocks noChangeShapeType="1"/>
            <a:stCxn id="36868" idx="4"/>
            <a:endCxn id="36872" idx="0"/>
          </p:cNvCxnSpPr>
          <p:nvPr/>
        </p:nvCxnSpPr>
        <p:spPr bwMode="auto">
          <a:xfrm rot="5400000">
            <a:off x="32004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0" name="Straight Connector 29"/>
          <p:cNvCxnSpPr>
            <a:cxnSpLocks noChangeShapeType="1"/>
            <a:stCxn id="36868" idx="5"/>
            <a:endCxn id="36873" idx="1"/>
          </p:cNvCxnSpPr>
          <p:nvPr/>
        </p:nvCxnSpPr>
        <p:spPr bwMode="auto">
          <a:xfrm rot="16200000" flipH="1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1" name="Straight Connector 34"/>
          <p:cNvCxnSpPr>
            <a:cxnSpLocks noChangeShapeType="1"/>
            <a:stCxn id="36870" idx="3"/>
            <a:endCxn id="36872" idx="7"/>
          </p:cNvCxnSpPr>
          <p:nvPr/>
        </p:nvCxnSpPr>
        <p:spPr bwMode="auto">
          <a:xfrm rot="5400000">
            <a:off x="4146550" y="2165350"/>
            <a:ext cx="1308100" cy="176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2" name="Straight Connector 37"/>
          <p:cNvCxnSpPr>
            <a:cxnSpLocks noChangeShapeType="1"/>
            <a:stCxn id="36869" idx="3"/>
            <a:endCxn id="36872" idx="7"/>
          </p:cNvCxnSpPr>
          <p:nvPr/>
        </p:nvCxnSpPr>
        <p:spPr bwMode="auto">
          <a:xfrm rot="5400000">
            <a:off x="3651250" y="2660650"/>
            <a:ext cx="1308100" cy="774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3" name="Straight Connector 40"/>
          <p:cNvCxnSpPr>
            <a:cxnSpLocks noChangeShapeType="1"/>
            <a:stCxn id="36869" idx="4"/>
            <a:endCxn id="36873" idx="0"/>
          </p:cNvCxnSpPr>
          <p:nvPr/>
        </p:nvCxnSpPr>
        <p:spPr bwMode="auto">
          <a:xfrm rot="5400000">
            <a:off x="41910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4" name="Straight Connector 43"/>
          <p:cNvCxnSpPr>
            <a:cxnSpLocks noChangeShapeType="1"/>
            <a:stCxn id="36870" idx="4"/>
            <a:endCxn id="36874" idx="0"/>
          </p:cNvCxnSpPr>
          <p:nvPr/>
        </p:nvCxnSpPr>
        <p:spPr bwMode="auto">
          <a:xfrm rot="5400000">
            <a:off x="5181601" y="3048000"/>
            <a:ext cx="12192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5" name="Straight Connector 46"/>
          <p:cNvCxnSpPr>
            <a:cxnSpLocks noChangeShapeType="1"/>
            <a:stCxn id="36870" idx="5"/>
            <a:endCxn id="36875" idx="1"/>
          </p:cNvCxnSpPr>
          <p:nvPr/>
        </p:nvCxnSpPr>
        <p:spPr bwMode="auto">
          <a:xfrm rot="16200000" flipH="1">
            <a:off x="5594350" y="2698750"/>
            <a:ext cx="1308100" cy="698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6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0C2CF-2E46-44EC-873C-B9EC6A3177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  <p:sp>
        <p:nvSpPr>
          <p:cNvPr id="36887" name="TextBox 38"/>
          <p:cNvSpPr txBox="1">
            <a:spLocks noChangeArrowheads="1"/>
          </p:cNvSpPr>
          <p:nvPr/>
        </p:nvSpPr>
        <p:spPr bwMode="auto">
          <a:xfrm>
            <a:off x="609600" y="5105400"/>
            <a:ext cx="7391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Iteration 3: From </a:t>
            </a:r>
            <a:r>
              <a:rPr lang="en-US" sz="2200" i="1"/>
              <a:t>x</a:t>
            </a:r>
            <a:r>
              <a:rPr lang="en-US" sz="2200" baseline="-25000"/>
              <a:t>3</a:t>
            </a:r>
            <a:r>
              <a:rPr lang="en-US" sz="2200"/>
              <a:t>, explore </a:t>
            </a:r>
            <a:r>
              <a:rPr lang="en-US" sz="2200" i="1"/>
              <a:t>y</a:t>
            </a:r>
            <a:r>
              <a:rPr lang="en-US" sz="2200" baseline="-25000"/>
              <a:t>3</a:t>
            </a:r>
            <a:r>
              <a:rPr lang="en-US" sz="2200"/>
              <a:t> and its matched neighbors.</a:t>
            </a:r>
          </a:p>
          <a:p>
            <a:r>
              <a:rPr lang="en-US" sz="2200" i="1"/>
              <a:t>y</a:t>
            </a:r>
            <a:r>
              <a:rPr lang="en-US" sz="2200" baseline="-25000"/>
              <a:t>3</a:t>
            </a:r>
            <a:r>
              <a:rPr lang="en-US" sz="2200"/>
              <a:t> unsaturated, so terminate and report augmenting path.  </a:t>
            </a:r>
            <a:endParaRPr lang="en-US" sz="2200" baseline="-25000"/>
          </a:p>
        </p:txBody>
      </p:sp>
      <p:cxnSp>
        <p:nvCxnSpPr>
          <p:cNvPr id="36888" name="Straight Connector 47"/>
          <p:cNvCxnSpPr>
            <a:cxnSpLocks noChangeShapeType="1"/>
            <a:endCxn id="36872" idx="1"/>
          </p:cNvCxnSpPr>
          <p:nvPr/>
        </p:nvCxnSpPr>
        <p:spPr bwMode="auto">
          <a:xfrm>
            <a:off x="1971675" y="2419350"/>
            <a:ext cx="1730375" cy="1282700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6889" name="Oval 52"/>
          <p:cNvSpPr>
            <a:spLocks noChangeAspect="1"/>
          </p:cNvSpPr>
          <p:nvPr/>
        </p:nvSpPr>
        <p:spPr bwMode="auto">
          <a:xfrm>
            <a:off x="3608388" y="2076450"/>
            <a:ext cx="401637" cy="401638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sp>
        <p:nvSpPr>
          <p:cNvPr id="36890" name="Oval 27"/>
          <p:cNvSpPr>
            <a:spLocks noChangeAspect="1"/>
          </p:cNvSpPr>
          <p:nvPr/>
        </p:nvSpPr>
        <p:spPr bwMode="auto">
          <a:xfrm>
            <a:off x="4598988" y="3608388"/>
            <a:ext cx="401637" cy="401637"/>
          </a:xfrm>
          <a:prstGeom prst="ellipse">
            <a:avLst/>
          </a:prstGeom>
          <a:noFill/>
          <a:ln w="63500" algn="ctr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pPr algn="ctr"/>
            <a:endParaRPr lang="en-US" sz="1400" baseline="-25000"/>
          </a:p>
        </p:txBody>
      </p:sp>
      <p:cxnSp>
        <p:nvCxnSpPr>
          <p:cNvPr id="36891" name="Straight Arrow Connector 28"/>
          <p:cNvCxnSpPr>
            <a:cxnSpLocks noChangeShapeType="1"/>
          </p:cNvCxnSpPr>
          <p:nvPr/>
        </p:nvCxnSpPr>
        <p:spPr bwMode="auto">
          <a:xfrm rot="16200000" flipH="1">
            <a:off x="4342606" y="3267869"/>
            <a:ext cx="338138" cy="2222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6892" name="TextBox 31"/>
          <p:cNvSpPr txBox="1">
            <a:spLocks noChangeArrowheads="1"/>
          </p:cNvSpPr>
          <p:nvPr/>
        </p:nvSpPr>
        <p:spPr bwMode="auto">
          <a:xfrm>
            <a:off x="4648200" y="1611313"/>
            <a:ext cx="338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6893" name="TextBox 32"/>
          <p:cNvSpPr txBox="1">
            <a:spLocks noChangeArrowheads="1"/>
          </p:cNvSpPr>
          <p:nvPr/>
        </p:nvSpPr>
        <p:spPr bwMode="auto">
          <a:xfrm>
            <a:off x="3581400" y="1600200"/>
            <a:ext cx="338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6894" name="TextBox 33"/>
          <p:cNvSpPr txBox="1">
            <a:spLocks noChangeArrowheads="1"/>
          </p:cNvSpPr>
          <p:nvPr/>
        </p:nvSpPr>
        <p:spPr bwMode="auto">
          <a:xfrm>
            <a:off x="5605463" y="1611313"/>
            <a:ext cx="338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</a:t>
            </a:r>
          </a:p>
        </p:txBody>
      </p:sp>
      <p:sp>
        <p:nvSpPr>
          <p:cNvPr id="36895" name="TextBox 36"/>
          <p:cNvSpPr txBox="1">
            <a:spLocks noChangeArrowheads="1"/>
          </p:cNvSpPr>
          <p:nvPr/>
        </p:nvSpPr>
        <p:spPr bwMode="auto">
          <a:xfrm>
            <a:off x="4648200" y="4114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TAMath">
  <a:themeElements>
    <a:clrScheme name="Tangram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angram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angram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gram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gram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gram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gram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gram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gram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gram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gram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gram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gram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gram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IITAMath</Template>
  <TotalTime>298</TotalTime>
  <Words>1333</Words>
  <Application>Microsoft Office PowerPoint</Application>
  <PresentationFormat>On-screen Show (4:3)</PresentationFormat>
  <Paragraphs>671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Wingdings</vt:lpstr>
      <vt:lpstr>Calibri</vt:lpstr>
      <vt:lpstr>Symbol</vt:lpstr>
      <vt:lpstr>cmsy10</vt:lpstr>
      <vt:lpstr>IITAMath</vt:lpstr>
      <vt:lpstr>Default Design</vt:lpstr>
      <vt:lpstr>IITAMath</vt:lpstr>
      <vt:lpstr>3.2.1. Augmenting path algorithm</vt:lpstr>
      <vt:lpstr>3.2.1. Augmenting path algorithm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Augmenting path algorithm example</vt:lpstr>
      <vt:lpstr>Maximum Weighted Transversal</vt:lpstr>
      <vt:lpstr>3.2.7. Maximum Transversal = Minimum Cover</vt:lpstr>
      <vt:lpstr>3.2.9. Hungarian Algorithm (Maximum Weighted Matching/Minimum Weighted Cover)</vt:lpstr>
      <vt:lpstr>Hungarian Algorithm Example</vt:lpstr>
      <vt:lpstr>Hungarian Algorithm Example</vt:lpstr>
      <vt:lpstr>Hungarian Algorithm Example</vt:lpstr>
    </vt:vector>
  </TitlesOfParts>
  <Company>Illinois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Ellis</dc:creator>
  <cp:lastModifiedBy>Applied Mathematics</cp:lastModifiedBy>
  <cp:revision>32</cp:revision>
  <dcterms:created xsi:type="dcterms:W3CDTF">2009-10-28T21:25:24Z</dcterms:created>
  <dcterms:modified xsi:type="dcterms:W3CDTF">2009-10-29T18:09:36Z</dcterms:modified>
</cp:coreProperties>
</file>